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730" r:id="rId4"/>
    <p:sldMasterId id="2147483749" r:id="rId5"/>
  </p:sldMasterIdLst>
  <p:notesMasterIdLst>
    <p:notesMasterId r:id="rId33"/>
  </p:notesMasterIdLst>
  <p:handoutMasterIdLst>
    <p:handoutMasterId r:id="rId34"/>
  </p:handoutMasterIdLst>
  <p:sldIdLst>
    <p:sldId id="330" r:id="rId6"/>
    <p:sldId id="301" r:id="rId7"/>
    <p:sldId id="302" r:id="rId8"/>
    <p:sldId id="303" r:id="rId9"/>
    <p:sldId id="304" r:id="rId10"/>
    <p:sldId id="263" r:id="rId11"/>
    <p:sldId id="305" r:id="rId12"/>
    <p:sldId id="265" r:id="rId13"/>
    <p:sldId id="308" r:id="rId14"/>
    <p:sldId id="326" r:id="rId15"/>
    <p:sldId id="307" r:id="rId16"/>
    <p:sldId id="310" r:id="rId17"/>
    <p:sldId id="311" r:id="rId18"/>
    <p:sldId id="312" r:id="rId19"/>
    <p:sldId id="313" r:id="rId20"/>
    <p:sldId id="327" r:id="rId21"/>
    <p:sldId id="315" r:id="rId22"/>
    <p:sldId id="316" r:id="rId23"/>
    <p:sldId id="317" r:id="rId24"/>
    <p:sldId id="328" r:id="rId25"/>
    <p:sldId id="319" r:id="rId26"/>
    <p:sldId id="320" r:id="rId27"/>
    <p:sldId id="321" r:id="rId28"/>
    <p:sldId id="322" r:id="rId29"/>
    <p:sldId id="323" r:id="rId30"/>
    <p:sldId id="329" r:id="rId31"/>
    <p:sldId id="291" r:id="rId32"/>
  </p:sldIdLst>
  <p:sldSz cx="12188825" cy="6858000"/>
  <p:notesSz cx="6858000" cy="9296400"/>
  <p:embeddedFontLst>
    <p:embeddedFont>
      <p:font typeface="Segoe UI Light" pitchFamily="34" charset="0"/>
      <p:regular r:id="rId35"/>
    </p:embeddedFont>
    <p:embeddedFont>
      <p:font typeface="Segoe UI" pitchFamily="34" charset="0"/>
      <p:regular r:id="rId36"/>
      <p:bold r:id="rId37"/>
      <p:italic r:id="rId38"/>
      <p:boldItalic r:id="rId39"/>
    </p:embeddedFont>
    <p:embeddedFont>
      <p:font typeface="Consolas" pitchFamily="49" charset="0"/>
      <p:regular r:id="rId40"/>
      <p:bold r:id="rId41"/>
      <p:italic r:id="rId42"/>
      <p:boldItalic r:id="rId43"/>
    </p:embeddedFont>
    <p:embeddedFont>
      <p:font typeface="Segoe UI Semibold" pitchFamily="34" charset="0"/>
      <p:bold r:id="rId44"/>
    </p:embeddedFont>
  </p:embeddedFontLst>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C32BF143-2A19-4EE7-8BD5-6798161C09D7}">
          <p14:sldIdLst>
            <p14:sldId id="330"/>
            <p14:sldId id="301"/>
            <p14:sldId id="302"/>
            <p14:sldId id="303"/>
            <p14:sldId id="304"/>
          </p14:sldIdLst>
        </p14:section>
        <p14:section name="Untitled Section" id="{5E4156E2-A099-4F51-80BA-A0A1B5CA74F0}">
          <p14:sldIdLst>
            <p14:sldId id="263"/>
            <p14:sldId id="305"/>
            <p14:sldId id="265"/>
            <p14:sldId id="308"/>
            <p14:sldId id="326"/>
            <p14:sldId id="307"/>
            <p14:sldId id="310"/>
            <p14:sldId id="311"/>
          </p14:sldIdLst>
        </p14:section>
        <p14:section name="Additional Services" id="{8083865B-29DE-456D-BC63-C1192E8D5085}">
          <p14:sldIdLst>
            <p14:sldId id="312"/>
            <p14:sldId id="313"/>
            <p14:sldId id="327"/>
          </p14:sldIdLst>
        </p14:section>
        <p14:section name="Datacenters and Networking" id="{8BD6D248-94F7-40C9-BE01-4A75C732CEFB}">
          <p14:sldIdLst>
            <p14:sldId id="315"/>
            <p14:sldId id="316"/>
            <p14:sldId id="317"/>
          </p14:sldIdLst>
        </p14:section>
        <p14:section name="Pricing &amp; SLAs" id="{A8BCCDB2-C8CF-4EEC-A4AD-705A02E77EC6}">
          <p14:sldIdLst>
            <p14:sldId id="328"/>
            <p14:sldId id="319"/>
            <p14:sldId id="320"/>
            <p14:sldId id="321"/>
            <p14:sldId id="322"/>
            <p14:sldId id="323"/>
          </p14:sldIdLst>
        </p14:section>
        <p14:section name="Closing" id="{8AF084D8-4D86-40FB-8932-4F6AA17A5223}">
          <p14:sldIdLst>
            <p14:sldId id="329"/>
            <p14:sldId id="291"/>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9595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485" autoAdjust="0"/>
    <p:restoredTop sz="83920" autoAdjust="0"/>
  </p:normalViewPr>
  <p:slideViewPr>
    <p:cSldViewPr snapToGrid="0">
      <p:cViewPr varScale="1">
        <p:scale>
          <a:sx n="105" d="100"/>
          <a:sy n="105" d="100"/>
        </p:scale>
        <p:origin x="-96" y="-228"/>
      </p:cViewPr>
      <p:guideLst>
        <p:guide orient="horz" pos="2160"/>
        <p:guide orient="horz" pos="911"/>
        <p:guide orient="horz" pos="1199"/>
        <p:guide orient="horz" pos="1487"/>
        <p:guide orient="horz" pos="2729"/>
        <p:guide orient="horz" pos="4176"/>
        <p:guide pos="3839"/>
        <p:guide pos="326"/>
        <p:guide pos="7067"/>
        <p:guide pos="7355"/>
      </p:guideLst>
    </p:cSldViewPr>
  </p:slideViewPr>
  <p:notesTextViewPr>
    <p:cViewPr>
      <p:scale>
        <a:sx n="100" d="100"/>
        <a:sy n="100" d="100"/>
      </p:scale>
      <p:origin x="0" y="1098"/>
    </p:cViewPr>
  </p:notesTextViewPr>
  <p:sorterViewPr>
    <p:cViewPr>
      <p:scale>
        <a:sx n="60" d="100"/>
        <a:sy n="60" d="100"/>
      </p:scale>
      <p:origin x="0" y="2838"/>
    </p:cViewPr>
  </p:sorterViewPr>
  <p:notesViewPr>
    <p:cSldViewPr snapToGrid="0" showGuides="1">
      <p:cViewPr varScale="1">
        <p:scale>
          <a:sx n="78" d="100"/>
          <a:sy n="78" d="100"/>
        </p:scale>
        <p:origin x="-2622" y="-102"/>
      </p:cViewPr>
      <p:guideLst>
        <p:guide orient="horz" pos="2928"/>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font" Target="fonts/font5.fntdata"/><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handoutMaster" Target="handoutMasters/handoutMaster1.xml"/><Relationship Id="rId42" Type="http://schemas.openxmlformats.org/officeDocument/2006/relationships/font" Target="fonts/font8.fntdata"/><Relationship Id="rId47" Type="http://schemas.openxmlformats.org/officeDocument/2006/relationships/theme" Target="theme/theme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notesMaster" Target="notesMasters/notesMaster1.xml"/><Relationship Id="rId38" Type="http://schemas.openxmlformats.org/officeDocument/2006/relationships/font" Target="fonts/font4.fntdata"/><Relationship Id="rId46"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font" Target="fonts/font7.fntdata"/><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font" Target="fonts/font2.fntdata"/><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font" Target="fonts/font10.fntdata"/><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font" Target="fonts/font1.fntdata"/><Relationship Id="rId43" Type="http://schemas.openxmlformats.org/officeDocument/2006/relationships/font" Target="fonts/font9.fntdata"/><Relationship Id="rId48"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65138"/>
          </a:xfrm>
          <a:prstGeom prst="rect">
            <a:avLst/>
          </a:prstGeom>
        </p:spPr>
        <p:txBody>
          <a:bodyPr vert="horz" lIns="91440" tIns="45720" rIns="91440" bIns="45720" rtlCol="0"/>
          <a:lstStyle>
            <a:lvl1pPr algn="l">
              <a:defRPr sz="1200"/>
            </a:lvl1pPr>
          </a:lstStyle>
          <a:p>
            <a:r>
              <a:rPr lang="en-US" dirty="0" smtClean="0">
                <a:latin typeface="Segoe UI" pitchFamily="34" charset="0"/>
              </a:rPr>
              <a:t>Windows Azure Overview</a:t>
            </a:r>
            <a:endParaRPr lang="en-US" dirty="0">
              <a:latin typeface="Segoe UI" pitchFamily="34" charset="0"/>
            </a:endParaRPr>
          </a:p>
        </p:txBody>
      </p:sp>
      <p:sp>
        <p:nvSpPr>
          <p:cNvPr id="3" name="Date Placeholder 2"/>
          <p:cNvSpPr>
            <a:spLocks noGrp="1"/>
          </p:cNvSpPr>
          <p:nvPr>
            <p:ph type="dt" sz="quarter" idx="1"/>
          </p:nvPr>
        </p:nvSpPr>
        <p:spPr>
          <a:xfrm>
            <a:off x="3884613" y="0"/>
            <a:ext cx="2971800" cy="465138"/>
          </a:xfrm>
          <a:prstGeom prst="rect">
            <a:avLst/>
          </a:prstGeom>
        </p:spPr>
        <p:txBody>
          <a:bodyPr vert="horz" lIns="91440" tIns="45720" rIns="91440" bIns="45720" rtlCol="0"/>
          <a:lstStyle>
            <a:lvl1pPr algn="r">
              <a:defRPr sz="1200"/>
            </a:lvl1pPr>
          </a:lstStyle>
          <a:p>
            <a:fld id="{126C4AC0-4315-44D1-8268-F58D6F432E18}" type="datetimeFigureOut">
              <a:rPr lang="en-US" smtClean="0">
                <a:latin typeface="Segoe UI" pitchFamily="34" charset="0"/>
              </a:rPr>
              <a:t>12/11/2011</a:t>
            </a:fld>
            <a:endParaRPr lang="en-US" dirty="0">
              <a:latin typeface="Segoe UI" pitchFamily="34" charset="0"/>
            </a:endParaRPr>
          </a:p>
        </p:txBody>
      </p:sp>
      <p:sp>
        <p:nvSpPr>
          <p:cNvPr id="4" name="Footer Placeholder 3"/>
          <p:cNvSpPr>
            <a:spLocks noGrp="1"/>
          </p:cNvSpPr>
          <p:nvPr>
            <p:ph type="ftr" sz="quarter" idx="2"/>
          </p:nvPr>
        </p:nvSpPr>
        <p:spPr>
          <a:xfrm>
            <a:off x="0" y="8829675"/>
            <a:ext cx="2971800" cy="465138"/>
          </a:xfrm>
          <a:prstGeom prst="rect">
            <a:avLst/>
          </a:prstGeom>
        </p:spPr>
        <p:txBody>
          <a:bodyPr vert="horz" lIns="91440" tIns="45720" rIns="91440" bIns="45720" rtlCol="0" anchor="b"/>
          <a:lstStyle>
            <a:lvl1pPr algn="l">
              <a:defRPr sz="1200"/>
            </a:lvl1pPr>
          </a:lstStyle>
          <a:p>
            <a:endParaRPr lang="en-US" dirty="0">
              <a:latin typeface="Segoe UI" pitchFamily="34" charset="0"/>
            </a:endParaRPr>
          </a:p>
        </p:txBody>
      </p:sp>
      <p:sp>
        <p:nvSpPr>
          <p:cNvPr id="5" name="Slide Number Placeholder 4"/>
          <p:cNvSpPr>
            <a:spLocks noGrp="1"/>
          </p:cNvSpPr>
          <p:nvPr>
            <p:ph type="sldNum" sz="quarter" idx="3"/>
          </p:nvPr>
        </p:nvSpPr>
        <p:spPr>
          <a:xfrm>
            <a:off x="3884613" y="8829675"/>
            <a:ext cx="2971800" cy="465138"/>
          </a:xfrm>
          <a:prstGeom prst="rect">
            <a:avLst/>
          </a:prstGeom>
        </p:spPr>
        <p:txBody>
          <a:bodyPr vert="horz" lIns="91440" tIns="45720" rIns="91440" bIns="45720" rtlCol="0" anchor="b"/>
          <a:lstStyle>
            <a:lvl1pPr algn="r">
              <a:defRPr sz="1200"/>
            </a:lvl1pPr>
          </a:lstStyle>
          <a:p>
            <a:fld id="{FF899423-EDC2-457D-B42B-E8AC52DB47D2}"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115013000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64820"/>
          </a:xfrm>
          <a:prstGeom prst="rect">
            <a:avLst/>
          </a:prstGeom>
        </p:spPr>
        <p:txBody>
          <a:bodyPr vert="horz" lIns="91440" tIns="45720" rIns="91440" bIns="45720" rtlCol="0"/>
          <a:lstStyle>
            <a:lvl1pPr algn="l">
              <a:defRPr sz="1200">
                <a:latin typeface="Segoe UI" pitchFamily="34" charset="0"/>
              </a:defRPr>
            </a:lvl1pPr>
          </a:lstStyle>
          <a:p>
            <a:r>
              <a:rPr lang="en-US" dirty="0" smtClean="0"/>
              <a:t>Windows Azure Overview</a:t>
            </a:r>
            <a:endParaRPr lang="en-US" dirty="0"/>
          </a:p>
        </p:txBody>
      </p:sp>
      <p:sp>
        <p:nvSpPr>
          <p:cNvPr id="3" name="Date Placeholder 2"/>
          <p:cNvSpPr>
            <a:spLocks noGrp="1"/>
          </p:cNvSpPr>
          <p:nvPr>
            <p:ph type="dt" idx="1"/>
          </p:nvPr>
        </p:nvSpPr>
        <p:spPr>
          <a:xfrm>
            <a:off x="3884613" y="0"/>
            <a:ext cx="2971800" cy="464820"/>
          </a:xfrm>
          <a:prstGeom prst="rect">
            <a:avLst/>
          </a:prstGeom>
        </p:spPr>
        <p:txBody>
          <a:bodyPr vert="horz" lIns="91440" tIns="45720" rIns="91440" bIns="45720" rtlCol="0"/>
          <a:lstStyle>
            <a:lvl1pPr algn="r">
              <a:defRPr sz="1200">
                <a:latin typeface="Segoe UI" pitchFamily="34" charset="0"/>
              </a:defRPr>
            </a:lvl1pPr>
          </a:lstStyle>
          <a:p>
            <a:fld id="{CAE3F082-F902-42D8-A765-720E172C3194}" type="datetimeFigureOut">
              <a:rPr lang="en-US" smtClean="0"/>
              <a:pPr/>
              <a:t>12/11/2011</a:t>
            </a:fld>
            <a:endParaRPr lang="en-US" dirty="0"/>
          </a:p>
        </p:txBody>
      </p:sp>
      <p:sp>
        <p:nvSpPr>
          <p:cNvPr id="4" name="Slide Image Placeholder 3"/>
          <p:cNvSpPr>
            <a:spLocks noGrp="1" noRot="1" noChangeAspect="1"/>
          </p:cNvSpPr>
          <p:nvPr>
            <p:ph type="sldImg" idx="2"/>
          </p:nvPr>
        </p:nvSpPr>
        <p:spPr>
          <a:xfrm>
            <a:off x="331788" y="696913"/>
            <a:ext cx="6194425" cy="348615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15790"/>
            <a:ext cx="5486400" cy="4183380"/>
          </a:xfrm>
          <a:prstGeom prst="rect">
            <a:avLst/>
          </a:prstGeom>
        </p:spPr>
        <p:txBody>
          <a:bodyPr vert="horz" lIns="91440" tIns="45720" rIns="91440" bIns="45720" rtlCol="0"/>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829967"/>
            <a:ext cx="2971800" cy="464820"/>
          </a:xfrm>
          <a:prstGeom prst="rect">
            <a:avLst/>
          </a:prstGeom>
        </p:spPr>
        <p:txBody>
          <a:bodyPr vert="horz" lIns="91440" tIns="45720" rIns="91440" bIns="45720" rtlCol="0" anchor="b"/>
          <a:lstStyle>
            <a:lvl1pPr algn="l">
              <a:defRPr sz="1200">
                <a:latin typeface="Segoe UI" pitchFamily="34" charset="0"/>
              </a:defRPr>
            </a:lvl1pPr>
          </a:lstStyle>
          <a:p>
            <a:endParaRPr lang="en-US" dirty="0"/>
          </a:p>
        </p:txBody>
      </p:sp>
      <p:sp>
        <p:nvSpPr>
          <p:cNvPr id="7" name="Slide Number Placeholder 6"/>
          <p:cNvSpPr>
            <a:spLocks noGrp="1"/>
          </p:cNvSpPr>
          <p:nvPr>
            <p:ph type="sldNum" sz="quarter" idx="5"/>
          </p:nvPr>
        </p:nvSpPr>
        <p:spPr>
          <a:xfrm>
            <a:off x="3884613" y="8829967"/>
            <a:ext cx="2971800" cy="464820"/>
          </a:xfrm>
          <a:prstGeom prst="rect">
            <a:avLst/>
          </a:prstGeom>
        </p:spPr>
        <p:txBody>
          <a:bodyPr vert="horz" lIns="91440" tIns="45720" rIns="91440" bIns="45720" rtlCol="0" anchor="b"/>
          <a:lstStyle>
            <a:lvl1pPr algn="r">
              <a:defRPr sz="1200">
                <a:latin typeface="Segoe UI" pitchFamily="34" charset="0"/>
              </a:defRPr>
            </a:lvl1pPr>
          </a:lstStyle>
          <a:p>
            <a:fld id="{82AABF77-E2E4-44CA-BA5C-65E132CF08D8}" type="slidenum">
              <a:rPr lang="en-US" smtClean="0"/>
              <a:pPr/>
              <a:t>‹#›</a:t>
            </a:fld>
            <a:endParaRPr lang="en-US" dirty="0"/>
          </a:p>
        </p:txBody>
      </p:sp>
    </p:spTree>
    <p:extLst>
      <p:ext uri="{BB962C8B-B14F-4D97-AF65-F5344CB8AC3E}">
        <p14:creationId xmlns:p14="http://schemas.microsoft.com/office/powerpoint/2010/main" val="1716936007"/>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Segoe UI" pitchFamily="34" charset="0"/>
        <a:ea typeface="+mn-ea"/>
        <a:cs typeface="+mn-cs"/>
      </a:defRPr>
    </a:lvl1pPr>
    <a:lvl2pPr marL="609493" algn="l" defTabSz="1218987" rtl="0" eaLnBrk="1" latinLnBrk="0" hangingPunct="1">
      <a:defRPr sz="1600" kern="1200">
        <a:solidFill>
          <a:schemeClr val="tx1"/>
        </a:solidFill>
        <a:latin typeface="Segoe UI" pitchFamily="34" charset="0"/>
        <a:ea typeface="+mn-ea"/>
        <a:cs typeface="+mn-cs"/>
      </a:defRPr>
    </a:lvl2pPr>
    <a:lvl3pPr marL="1218987" algn="l" defTabSz="1218987" rtl="0" eaLnBrk="1" latinLnBrk="0" hangingPunct="1">
      <a:defRPr sz="1600" kern="1200">
        <a:solidFill>
          <a:schemeClr val="tx1"/>
        </a:solidFill>
        <a:latin typeface="Segoe UI" pitchFamily="34" charset="0"/>
        <a:ea typeface="+mn-ea"/>
        <a:cs typeface="+mn-cs"/>
      </a:defRPr>
    </a:lvl3pPr>
    <a:lvl4pPr marL="1828480" algn="l" defTabSz="1218987" rtl="0" eaLnBrk="1" latinLnBrk="0" hangingPunct="1">
      <a:defRPr sz="1600" kern="1200">
        <a:solidFill>
          <a:schemeClr val="tx1"/>
        </a:solidFill>
        <a:latin typeface="Segoe UI" pitchFamily="34" charset="0"/>
        <a:ea typeface="+mn-ea"/>
        <a:cs typeface="+mn-cs"/>
      </a:defRPr>
    </a:lvl4pPr>
    <a:lvl5pPr marL="2437973" algn="l" defTabSz="1218987" rtl="0" eaLnBrk="1" latinLnBrk="0" hangingPunct="1">
      <a:defRPr sz="1600" kern="1200">
        <a:solidFill>
          <a:schemeClr val="tx1"/>
        </a:solidFill>
        <a:latin typeface="Segoe UI" pitchFamily="34" charset="0"/>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lstStyle/>
          <a:p>
            <a:r>
              <a:rPr lang="en-US" b="1" dirty="0" smtClean="0"/>
              <a:t>Slide Objectives:</a:t>
            </a:r>
          </a:p>
          <a:p>
            <a:pPr marL="171450" indent="-171450">
              <a:buFont typeface="Arial" pitchFamily="34" charset="0"/>
              <a:buChar char="•"/>
            </a:pPr>
            <a:r>
              <a:rPr lang="en-US" dirty="0" smtClean="0"/>
              <a:t>Explain</a:t>
            </a:r>
            <a:r>
              <a:rPr lang="en-US" baseline="0" dirty="0" smtClean="0"/>
              <a:t> how Microsoft thinks of the cloud</a:t>
            </a:r>
          </a:p>
          <a:p>
            <a:pPr marL="0" indent="0">
              <a:buFont typeface="Arial" pitchFamily="34" charset="0"/>
              <a:buNone/>
            </a:pPr>
            <a:endParaRPr lang="en-US" baseline="0" dirty="0" smtClean="0"/>
          </a:p>
          <a:p>
            <a:pPr marL="0" indent="0">
              <a:buFont typeface="Arial" pitchFamily="34" charset="0"/>
              <a:buNone/>
            </a:pPr>
            <a:r>
              <a:rPr lang="en-US" b="1" baseline="0" dirty="0" smtClean="0"/>
              <a:t>Speaking Points:</a:t>
            </a:r>
          </a:p>
          <a:p>
            <a:pPr marL="171450" indent="-171450">
              <a:buFont typeface="Arial" pitchFamily="34" charset="0"/>
              <a:buChar char="•"/>
            </a:pPr>
            <a:r>
              <a:rPr lang="en-US" dirty="0" smtClean="0"/>
              <a:t>There</a:t>
            </a:r>
            <a:r>
              <a:rPr lang="en-US" baseline="0" dirty="0" smtClean="0"/>
              <a:t> are numerous terms and definitions floating around in the industry for “the cloud”, “cloud computing”, “cloud services”, etc.</a:t>
            </a:r>
          </a:p>
          <a:p>
            <a:pPr marL="171450" indent="-171450">
              <a:buFont typeface="Arial" pitchFamily="34" charset="0"/>
              <a:buChar char="•"/>
            </a:pPr>
            <a:r>
              <a:rPr lang="en-US" baseline="0" dirty="0" smtClean="0"/>
              <a:t>Microsoft thinks of the cloud as simply an approach to computing that enables applications to be delivered at scale for a variety of workloads and client devices.</a:t>
            </a:r>
            <a:endParaRPr lang="en-US" dirty="0" smtClean="0"/>
          </a:p>
          <a:p>
            <a:pPr marL="171450" indent="-171450">
              <a:buFont typeface="Arial" pitchFamily="34" charset="0"/>
              <a:buChar char="•"/>
            </a:pPr>
            <a:r>
              <a:rPr lang="en-US" dirty="0" smtClean="0"/>
              <a:t>The cloud can help deliver IT as a standardized service…freeing you up to focus on your business</a:t>
            </a:r>
          </a:p>
          <a:p>
            <a:endParaRPr lang="en-US" dirty="0"/>
          </a:p>
        </p:txBody>
      </p:sp>
      <p:sp>
        <p:nvSpPr>
          <p:cNvPr id="4" name="Slide Number Placeholder 3"/>
          <p:cNvSpPr>
            <a:spLocks noGrp="1"/>
          </p:cNvSpPr>
          <p:nvPr>
            <p:ph type="sldNum" sz="quarter" idx="10"/>
          </p:nvPr>
        </p:nvSpPr>
        <p:spPr/>
        <p:txBody>
          <a:bodyPr/>
          <a:lstStyle/>
          <a:p>
            <a:fld id="{4D312BB7-0100-46F5-B6A2-2DDB0C4FB2EB}" type="slidenum">
              <a:rPr lang="en-US" smtClean="0"/>
              <a:t>2</a:t>
            </a:fld>
            <a:endParaRPr lang="en-US" dirty="0"/>
          </a:p>
        </p:txBody>
      </p:sp>
    </p:spTree>
    <p:extLst>
      <p:ext uri="{BB962C8B-B14F-4D97-AF65-F5344CB8AC3E}">
        <p14:creationId xmlns:p14="http://schemas.microsoft.com/office/powerpoint/2010/main" val="21777420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lstStyle/>
          <a:p>
            <a:r>
              <a:rPr lang="en-US" b="1" dirty="0" smtClean="0"/>
              <a:t>Slide Objectives:</a:t>
            </a:r>
          </a:p>
          <a:p>
            <a:pPr marL="171450" indent="-171450">
              <a:buFont typeface="Arial" pitchFamily="34" charset="0"/>
              <a:buChar char="•"/>
            </a:pPr>
            <a:r>
              <a:rPr lang="en-US" dirty="0" smtClean="0"/>
              <a:t>Introduce Windows</a:t>
            </a:r>
            <a:r>
              <a:rPr lang="en-US" baseline="0" dirty="0" smtClean="0"/>
              <a:t> Azure Storage and some of the key features/capabilities of the storage service</a:t>
            </a:r>
          </a:p>
          <a:p>
            <a:endParaRPr lang="en-US" dirty="0" smtClean="0"/>
          </a:p>
          <a:p>
            <a:r>
              <a:rPr lang="en-US" b="1" dirty="0" smtClean="0"/>
              <a:t>Speaking</a:t>
            </a:r>
            <a:r>
              <a:rPr lang="en-US" b="1" baseline="0" dirty="0" smtClean="0"/>
              <a:t> Points:</a:t>
            </a:r>
            <a:endParaRPr lang="en-US" b="1" dirty="0" smtClean="0"/>
          </a:p>
          <a:p>
            <a:pPr marL="171450" indent="-171450">
              <a:buFont typeface="Arial" pitchFamily="34" charset="0"/>
              <a:buChar char="•"/>
            </a:pPr>
            <a:r>
              <a:rPr lang="en-US" dirty="0" smtClean="0"/>
              <a:t>The design point</a:t>
            </a:r>
            <a:r>
              <a:rPr lang="en-US" baseline="0" dirty="0" smtClean="0"/>
              <a:t> is for the cloud is availability of storage, there are 3 replicas of data, and we implement guaranteed consistency. In the future there will be some transaction support and this is why we use guaranteed consistency.</a:t>
            </a:r>
          </a:p>
          <a:p>
            <a:pPr marL="171450" indent="-171450">
              <a:buFont typeface="Arial" pitchFamily="34" charset="0"/>
              <a:buChar char="•"/>
            </a:pPr>
            <a:r>
              <a:rPr lang="en-US" baseline="0" dirty="0" smtClean="0"/>
              <a:t>There are 4 types of storage</a:t>
            </a:r>
          </a:p>
          <a:p>
            <a:pPr marL="384431" lvl="1" indent="-171450">
              <a:buFont typeface="Arial" pitchFamily="34" charset="0"/>
              <a:buChar char="•"/>
            </a:pPr>
            <a:r>
              <a:rPr lang="en-US" baseline="0" dirty="0" smtClean="0"/>
              <a:t>Tables = Key value store</a:t>
            </a:r>
          </a:p>
          <a:p>
            <a:pPr marL="384431" lvl="1" indent="-171450">
              <a:buFont typeface="Arial" pitchFamily="34" charset="0"/>
              <a:buChar char="•"/>
            </a:pPr>
            <a:r>
              <a:rPr lang="en-US" baseline="0" dirty="0" smtClean="0"/>
              <a:t>Queues = a simple queuing mechanism</a:t>
            </a:r>
          </a:p>
          <a:p>
            <a:pPr marL="384431" lvl="1" indent="-171450">
              <a:buFont typeface="Arial" pitchFamily="34" charset="0"/>
              <a:buChar char="•"/>
            </a:pPr>
            <a:r>
              <a:rPr lang="en-US" baseline="0" dirty="0" smtClean="0"/>
              <a:t>Blobs = Binary file storage in the cloud</a:t>
            </a:r>
          </a:p>
          <a:p>
            <a:pPr marL="384431" lvl="1" indent="-171450">
              <a:buFont typeface="Arial" pitchFamily="34" charset="0"/>
              <a:buChar char="•"/>
            </a:pPr>
            <a:r>
              <a:rPr lang="en-US" baseline="0" dirty="0" smtClean="0"/>
              <a:t>Drives = A mechanism that allows a VHD in a blob to be mounted as an NTFS drive into a Compute role</a:t>
            </a:r>
          </a:p>
          <a:p>
            <a:pPr marL="171450" indent="-171450">
              <a:buFont typeface="Arial" pitchFamily="34" charset="0"/>
              <a:buChar char="•"/>
            </a:pPr>
            <a:r>
              <a:rPr lang="en-NZ" dirty="0" smtClean="0">
                <a:effectLst/>
              </a:rPr>
              <a:t>Blobs, tables, and queues hosted in the cloud, close to your computation </a:t>
            </a:r>
          </a:p>
          <a:p>
            <a:pPr marL="171450" indent="-171450">
              <a:buFont typeface="Arial" pitchFamily="34" charset="0"/>
              <a:buChar char="•"/>
            </a:pPr>
            <a:r>
              <a:rPr lang="en-NZ" dirty="0" smtClean="0">
                <a:effectLst/>
              </a:rPr>
              <a:t>Authenticated access and triple replication to help keep your data safe </a:t>
            </a:r>
          </a:p>
          <a:p>
            <a:pPr marL="171450" indent="-171450">
              <a:buFont typeface="Arial" pitchFamily="34" charset="0"/>
              <a:buChar char="•"/>
            </a:pPr>
            <a:r>
              <a:rPr lang="en-NZ" dirty="0" smtClean="0">
                <a:effectLst/>
              </a:rPr>
              <a:t>Easy access to data with simple REST interfaces, available remotely and from the data center </a:t>
            </a:r>
            <a:endParaRPr lang="en-US" baseline="0" dirty="0" smtClean="0"/>
          </a:p>
          <a:p>
            <a:pPr marL="171450" indent="-171450">
              <a:buFont typeface="Arial" pitchFamily="34" charset="0"/>
              <a:buChar char="•"/>
            </a:pPr>
            <a:r>
              <a:rPr lang="en-US" baseline="0" dirty="0" smtClean="0"/>
              <a:t>Access is via a storage account – you can have multiple storage accounts per live id.</a:t>
            </a:r>
          </a:p>
          <a:p>
            <a:pPr marL="171450" indent="-171450">
              <a:buFont typeface="Arial" pitchFamily="34" charset="0"/>
              <a:buChar char="•"/>
            </a:pPr>
            <a:r>
              <a:rPr lang="en-US" baseline="0" dirty="0" smtClean="0"/>
              <a:t>Although the native API is REST web service, there is a .NET storage client in the SDK that. This makes working with storage much easier from .NET</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t>11</a:t>
            </a:fld>
            <a:endParaRPr lang="en-US" dirty="0"/>
          </a:p>
        </p:txBody>
      </p:sp>
    </p:spTree>
    <p:extLst>
      <p:ext uri="{BB962C8B-B14F-4D97-AF65-F5344CB8AC3E}">
        <p14:creationId xmlns:p14="http://schemas.microsoft.com/office/powerpoint/2010/main" val="35461365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lstStyle/>
          <a:p>
            <a:r>
              <a:rPr lang="en-US" b="1" dirty="0" smtClean="0"/>
              <a:t>Slide Objectives:</a:t>
            </a:r>
          </a:p>
          <a:p>
            <a:pPr marL="171450" indent="-171450">
              <a:buFont typeface="Arial" pitchFamily="34" charset="0"/>
              <a:buChar char="•"/>
            </a:pPr>
            <a:r>
              <a:rPr lang="en-US" b="0" dirty="0" smtClean="0"/>
              <a:t>Understand the key differentiators</a:t>
            </a:r>
            <a:r>
              <a:rPr lang="en-US" b="0" baseline="0" dirty="0" smtClean="0"/>
              <a:t> of SQL Azure</a:t>
            </a:r>
          </a:p>
          <a:p>
            <a:pPr marL="171450" indent="-171450">
              <a:buFont typeface="Arial" pitchFamily="34" charset="0"/>
              <a:buChar char="•"/>
            </a:pPr>
            <a:r>
              <a:rPr lang="en-US" b="0" dirty="0" smtClean="0"/>
              <a:t>Understand where a user has control and where the cloud runs things</a:t>
            </a:r>
          </a:p>
          <a:p>
            <a:endParaRPr lang="en-US" dirty="0" smtClean="0"/>
          </a:p>
          <a:p>
            <a:r>
              <a:rPr lang="en-US" b="1" dirty="0" smtClean="0"/>
              <a:t>Speaking</a:t>
            </a:r>
            <a:r>
              <a:rPr lang="en-US" b="1" baseline="0" dirty="0" smtClean="0"/>
              <a:t> Points:</a:t>
            </a:r>
            <a:endParaRPr lang="en-US" b="1" dirty="0" smtClean="0"/>
          </a:p>
          <a:p>
            <a:pPr marL="171450" indent="-171450">
              <a:buFont typeface="Arial" pitchFamily="34" charset="0"/>
              <a:buChar char="•"/>
            </a:pPr>
            <a:r>
              <a:rPr lang="en-US" dirty="0" smtClean="0"/>
              <a:t>SQL Azure provides highly available SQL Server.</a:t>
            </a:r>
          </a:p>
          <a:p>
            <a:pPr marL="171450" indent="-171450">
              <a:buFont typeface="Arial" pitchFamily="34" charset="0"/>
              <a:buChar char="•"/>
            </a:pPr>
            <a:r>
              <a:rPr lang="en-US" dirty="0" smtClean="0"/>
              <a:t>Appears to be a SQL Server to the client.</a:t>
            </a:r>
          </a:p>
          <a:p>
            <a:pPr marL="171450" indent="-171450">
              <a:buFont typeface="Arial" pitchFamily="34" charset="0"/>
              <a:buChar char="•"/>
            </a:pPr>
            <a:r>
              <a:rPr lang="en-US" dirty="0" smtClean="0"/>
              <a:t>In reality is 3 transitionally consistent copies of the database that are fronted by a Gateway that appears to be a SQL</a:t>
            </a:r>
            <a:r>
              <a:rPr lang="en-US" baseline="0" dirty="0" smtClean="0"/>
              <a:t> server</a:t>
            </a:r>
          </a:p>
          <a:p>
            <a:pPr marL="171450" indent="-171450">
              <a:buFont typeface="Arial" pitchFamily="34" charset="0"/>
              <a:buChar char="•"/>
            </a:pPr>
            <a:r>
              <a:rPr lang="en-US" baseline="0" dirty="0" smtClean="0"/>
              <a:t>Simple to provision- create a logical server in the Portal, execute a create DB Command to create a new database</a:t>
            </a:r>
          </a:p>
          <a:p>
            <a:pPr marL="171450" indent="-171450">
              <a:buFont typeface="Arial" pitchFamily="34" charset="0"/>
              <a:buChar char="•"/>
            </a:pPr>
            <a:r>
              <a:rPr lang="en-US" baseline="0" dirty="0" smtClean="0"/>
              <a:t>Can add and remove DBs easily from application to scale up and down</a:t>
            </a:r>
          </a:p>
          <a:p>
            <a:pPr marL="171450" indent="-171450">
              <a:buFont typeface="Arial" pitchFamily="34" charset="0"/>
              <a:buChar char="•"/>
            </a:pPr>
            <a:r>
              <a:rPr lang="en-US" baseline="0" dirty="0" smtClean="0"/>
              <a:t>Customers look after logical optimizations like indexes</a:t>
            </a:r>
            <a:r>
              <a:rPr lang="en-US" dirty="0" smtClean="0"/>
              <a:t> </a:t>
            </a:r>
          </a:p>
          <a:p>
            <a:pPr marL="171450" indent="-171450">
              <a:buFont typeface="Arial" pitchFamily="34" charset="0"/>
              <a:buChar char="•"/>
            </a:pPr>
            <a:r>
              <a:rPr lang="en-US" dirty="0" smtClean="0"/>
              <a:t>SQL Azure manages the physical database</a:t>
            </a:r>
          </a:p>
          <a:p>
            <a:pPr marL="171450" indent="-171450">
              <a:buFont typeface="Arial" pitchFamily="34" charset="0"/>
              <a:buChar char="•"/>
            </a:pPr>
            <a:r>
              <a:rPr lang="en-NZ" dirty="0" smtClean="0"/>
              <a:t>No need to install or patch software or other physical administration</a:t>
            </a:r>
          </a:p>
          <a:p>
            <a:pPr marL="171450" indent="-171450">
              <a:buFont typeface="Arial" pitchFamily="34" charset="0"/>
              <a:buChar char="•"/>
            </a:pPr>
            <a:r>
              <a:rPr lang="en-NZ" dirty="0" smtClean="0"/>
              <a:t>Automatic high availability and fault tolerance</a:t>
            </a:r>
          </a:p>
          <a:p>
            <a:pPr marL="171450" indent="-171450">
              <a:buFont typeface="Arial" pitchFamily="34" charset="0"/>
              <a:buChar char="•"/>
            </a:pPr>
            <a:r>
              <a:rPr lang="en-NZ" dirty="0" smtClean="0"/>
              <a:t>Simple provisioning and deployment of multiple databases</a:t>
            </a:r>
          </a:p>
          <a:p>
            <a:pPr marL="171450" indent="-171450">
              <a:buFont typeface="Arial" pitchFamily="34" charset="0"/>
              <a:buChar char="•"/>
            </a:pPr>
            <a:r>
              <a:rPr lang="en-NZ" dirty="0" smtClean="0"/>
              <a:t>Scale databases up or down based on business needs</a:t>
            </a:r>
          </a:p>
          <a:p>
            <a:pPr marL="171450" indent="-171450">
              <a:buFont typeface="Arial" pitchFamily="34" charset="0"/>
              <a:buChar char="•"/>
            </a:pPr>
            <a:r>
              <a:rPr lang="en-NZ" dirty="0" smtClean="0"/>
              <a:t>Multi-tenant</a:t>
            </a:r>
          </a:p>
          <a:p>
            <a:pPr marL="171450" indent="-171450">
              <a:buFont typeface="Arial" pitchFamily="34" charset="0"/>
              <a:buChar char="•"/>
            </a:pPr>
            <a:r>
              <a:rPr lang="en-NZ" dirty="0" smtClean="0"/>
              <a:t>Integration with SQL Server and tooling including Visual Studio</a:t>
            </a:r>
          </a:p>
          <a:p>
            <a:pPr marL="171450" indent="-171450">
              <a:buFont typeface="Arial" pitchFamily="34" charset="0"/>
              <a:buChar char="•"/>
            </a:pPr>
            <a:r>
              <a:rPr lang="en-NZ" dirty="0" smtClean="0"/>
              <a:t>Support for T-SQL based familiar relational database model</a:t>
            </a:r>
          </a:p>
          <a:p>
            <a:pPr marL="0" indent="0">
              <a:buFont typeface="Arial" pitchFamily="34" charset="0"/>
              <a:buNone/>
            </a:pPr>
            <a:endParaRPr lang="en-US" dirty="0" smtClean="0"/>
          </a:p>
          <a:p>
            <a:r>
              <a:rPr lang="en-US" b="1" dirty="0" smtClean="0"/>
              <a:t>Notes</a:t>
            </a:r>
          </a:p>
          <a:p>
            <a:r>
              <a:rPr lang="en-US" b="0" dirty="0" smtClean="0"/>
              <a:t>http://www.microsoft.com/windowsazure/sqlazure/</a:t>
            </a:r>
          </a:p>
          <a:p>
            <a:r>
              <a:rPr lang="en-US" b="0" dirty="0" smtClean="0"/>
              <a:t>http://msdn.microsoft.com/en-us/windowsazure/sqlazure/default.aspx</a:t>
            </a:r>
          </a:p>
          <a:p>
            <a:endParaRPr lang="en-US" dirty="0" smtClean="0"/>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12</a:t>
            </a:fld>
            <a:endParaRPr lang="en-US" dirty="0">
              <a:solidFill>
                <a:prstClr val="black"/>
              </a:solidFill>
            </a:endParaRPr>
          </a:p>
        </p:txBody>
      </p:sp>
    </p:spTree>
    <p:extLst>
      <p:ext uri="{BB962C8B-B14F-4D97-AF65-F5344CB8AC3E}">
        <p14:creationId xmlns:p14="http://schemas.microsoft.com/office/powerpoint/2010/main" val="35461365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lstStyle/>
          <a:p>
            <a:r>
              <a:rPr lang="en-US" b="1" dirty="0" smtClean="0"/>
              <a:t>Slide Objectives:</a:t>
            </a:r>
          </a:p>
          <a:p>
            <a:pPr marL="171450" indent="-171450">
              <a:buFont typeface="Arial" pitchFamily="34" charset="0"/>
              <a:buChar char="•"/>
            </a:pPr>
            <a:r>
              <a:rPr lang="en-US" b="0" dirty="0" smtClean="0"/>
              <a:t>Understand the key differentiators</a:t>
            </a:r>
            <a:r>
              <a:rPr lang="en-US" b="0" baseline="0" dirty="0" smtClean="0"/>
              <a:t> of SQL Azure</a:t>
            </a:r>
          </a:p>
          <a:p>
            <a:pPr marL="171450" indent="-171450">
              <a:buFont typeface="Arial" pitchFamily="34" charset="0"/>
              <a:buChar char="•"/>
            </a:pPr>
            <a:r>
              <a:rPr lang="en-US" b="0" dirty="0" smtClean="0"/>
              <a:t>Understand where a user has control and where the cloud runs things</a:t>
            </a:r>
          </a:p>
          <a:p>
            <a:endParaRPr lang="en-US" dirty="0" smtClean="0"/>
          </a:p>
          <a:p>
            <a:r>
              <a:rPr lang="en-US" b="1" dirty="0" smtClean="0"/>
              <a:t>Speaking</a:t>
            </a:r>
            <a:r>
              <a:rPr lang="en-US" b="1" baseline="0" dirty="0" smtClean="0"/>
              <a:t> Points:</a:t>
            </a:r>
            <a:endParaRPr lang="en-US" b="1" dirty="0" smtClean="0"/>
          </a:p>
          <a:p>
            <a:pPr marL="171450" indent="-171450">
              <a:buFont typeface="Arial" pitchFamily="34" charset="0"/>
              <a:buChar char="•"/>
            </a:pPr>
            <a:r>
              <a:rPr lang="en-US" dirty="0" smtClean="0"/>
              <a:t>SQL Azure provides highly available SQL Server.</a:t>
            </a:r>
          </a:p>
          <a:p>
            <a:pPr marL="171450" indent="-171450">
              <a:buFont typeface="Arial" pitchFamily="34" charset="0"/>
              <a:buChar char="•"/>
            </a:pPr>
            <a:r>
              <a:rPr lang="en-US" dirty="0" smtClean="0"/>
              <a:t>Appears to be a SQL Server to the client.</a:t>
            </a:r>
          </a:p>
          <a:p>
            <a:pPr marL="171450" indent="-171450">
              <a:buFont typeface="Arial" pitchFamily="34" charset="0"/>
              <a:buChar char="•"/>
            </a:pPr>
            <a:r>
              <a:rPr lang="en-US" dirty="0" smtClean="0"/>
              <a:t>In reality is 3 transitionally consistent copies of the database that are fronted by a Gateway that appears to be a SQL</a:t>
            </a:r>
            <a:r>
              <a:rPr lang="en-US" baseline="0" dirty="0" smtClean="0"/>
              <a:t> server</a:t>
            </a:r>
          </a:p>
          <a:p>
            <a:pPr marL="171450" indent="-171450">
              <a:buFont typeface="Arial" pitchFamily="34" charset="0"/>
              <a:buChar char="•"/>
            </a:pPr>
            <a:r>
              <a:rPr lang="en-US" baseline="0" dirty="0" smtClean="0"/>
              <a:t>Simple to provision- create a logical server in the Portal, execute a create DB Command to create a new database</a:t>
            </a:r>
          </a:p>
          <a:p>
            <a:pPr marL="171450" indent="-171450">
              <a:buFont typeface="Arial" pitchFamily="34" charset="0"/>
              <a:buChar char="•"/>
            </a:pPr>
            <a:r>
              <a:rPr lang="en-US" baseline="0" dirty="0" smtClean="0"/>
              <a:t>Can add and remove DBs easily from application to scale up and down</a:t>
            </a:r>
          </a:p>
          <a:p>
            <a:pPr marL="171450" indent="-171450">
              <a:buFont typeface="Arial" pitchFamily="34" charset="0"/>
              <a:buChar char="•"/>
            </a:pPr>
            <a:r>
              <a:rPr lang="en-US" baseline="0" dirty="0" smtClean="0"/>
              <a:t>Customers look after logical optimizations like indexes</a:t>
            </a:r>
            <a:r>
              <a:rPr lang="en-US" dirty="0" smtClean="0"/>
              <a:t> </a:t>
            </a:r>
          </a:p>
          <a:p>
            <a:pPr marL="171450" indent="-171450">
              <a:buFont typeface="Arial" pitchFamily="34" charset="0"/>
              <a:buChar char="•"/>
            </a:pPr>
            <a:r>
              <a:rPr lang="en-US" dirty="0" smtClean="0"/>
              <a:t>SQL Azure manages the physical database</a:t>
            </a:r>
          </a:p>
          <a:p>
            <a:pPr marL="171450" indent="-171450">
              <a:buFont typeface="Arial" pitchFamily="34" charset="0"/>
              <a:buChar char="•"/>
            </a:pPr>
            <a:r>
              <a:rPr lang="en-NZ" dirty="0" smtClean="0"/>
              <a:t>No need to install or patch software or other physical administration</a:t>
            </a:r>
          </a:p>
          <a:p>
            <a:pPr marL="171450" indent="-171450">
              <a:buFont typeface="Arial" pitchFamily="34" charset="0"/>
              <a:buChar char="•"/>
            </a:pPr>
            <a:r>
              <a:rPr lang="en-NZ" dirty="0" smtClean="0"/>
              <a:t>Automatic high availability and fault tolerance</a:t>
            </a:r>
          </a:p>
          <a:p>
            <a:pPr marL="171450" indent="-171450">
              <a:buFont typeface="Arial" pitchFamily="34" charset="0"/>
              <a:buChar char="•"/>
            </a:pPr>
            <a:r>
              <a:rPr lang="en-NZ" dirty="0" smtClean="0"/>
              <a:t>Simple provisioning and deployment of multiple databases</a:t>
            </a:r>
          </a:p>
          <a:p>
            <a:pPr marL="171450" indent="-171450">
              <a:buFont typeface="Arial" pitchFamily="34" charset="0"/>
              <a:buChar char="•"/>
            </a:pPr>
            <a:r>
              <a:rPr lang="en-NZ" dirty="0" smtClean="0"/>
              <a:t>Scale databases up or down based on business needs</a:t>
            </a:r>
          </a:p>
          <a:p>
            <a:pPr marL="171450" indent="-171450">
              <a:buFont typeface="Arial" pitchFamily="34" charset="0"/>
              <a:buChar char="•"/>
            </a:pPr>
            <a:r>
              <a:rPr lang="en-NZ" dirty="0" smtClean="0"/>
              <a:t>Multi-tenant</a:t>
            </a:r>
          </a:p>
          <a:p>
            <a:pPr marL="171450" indent="-171450">
              <a:buFont typeface="Arial" pitchFamily="34" charset="0"/>
              <a:buChar char="•"/>
            </a:pPr>
            <a:r>
              <a:rPr lang="en-NZ" dirty="0" smtClean="0"/>
              <a:t>Integration with SQL Server and tooling including Visual Studio</a:t>
            </a:r>
          </a:p>
          <a:p>
            <a:pPr marL="171450" indent="-171450">
              <a:buFont typeface="Arial" pitchFamily="34" charset="0"/>
              <a:buChar char="•"/>
            </a:pPr>
            <a:r>
              <a:rPr lang="en-NZ" dirty="0" smtClean="0"/>
              <a:t>Support for T-SQL based familiar relational database model</a:t>
            </a:r>
          </a:p>
          <a:p>
            <a:pPr marL="0" indent="0">
              <a:buFont typeface="Arial" pitchFamily="34" charset="0"/>
              <a:buNone/>
            </a:pPr>
            <a:endParaRPr lang="en-US" dirty="0" smtClean="0"/>
          </a:p>
          <a:p>
            <a:r>
              <a:rPr lang="en-US" b="1" dirty="0" smtClean="0"/>
              <a:t>Notes</a:t>
            </a:r>
          </a:p>
          <a:p>
            <a:r>
              <a:rPr lang="en-US" b="0" dirty="0" smtClean="0"/>
              <a:t>http://www.microsoft.com/windowsazure/sqlazure/</a:t>
            </a:r>
          </a:p>
          <a:p>
            <a:r>
              <a:rPr lang="en-US" b="0" dirty="0" smtClean="0"/>
              <a:t>http://msdn.microsoft.com/en-us/windowsazure/sqlazure/default.aspx</a:t>
            </a:r>
          </a:p>
          <a:p>
            <a:endParaRPr lang="en-US" dirty="0" smtClean="0"/>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13</a:t>
            </a:fld>
            <a:endParaRPr lang="en-US" dirty="0">
              <a:solidFill>
                <a:prstClr val="black"/>
              </a:solidFill>
            </a:endParaRPr>
          </a:p>
        </p:txBody>
      </p:sp>
    </p:spTree>
    <p:extLst>
      <p:ext uri="{BB962C8B-B14F-4D97-AF65-F5344CB8AC3E}">
        <p14:creationId xmlns:p14="http://schemas.microsoft.com/office/powerpoint/2010/main" val="35461365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b="1" dirty="0" smtClean="0"/>
              <a:t>Speaking Points:</a:t>
            </a:r>
            <a:endParaRPr lang="en-US" dirty="0" smtClean="0"/>
          </a:p>
          <a:p>
            <a:pPr marL="0" marR="0" indent="0" algn="l" defTabSz="914363" rtl="0" eaLnBrk="1" fontAlgn="auto" latinLnBrk="0" hangingPunct="1">
              <a:lnSpc>
                <a:spcPct val="90000"/>
              </a:lnSpc>
              <a:spcBef>
                <a:spcPts val="0"/>
              </a:spcBef>
              <a:spcAft>
                <a:spcPts val="333"/>
              </a:spcAft>
              <a:buClrTx/>
              <a:buSzTx/>
              <a:buFont typeface="Arial" pitchFamily="34" charset="0"/>
              <a:buNone/>
              <a:tabLst/>
              <a:defRPr/>
            </a:pPr>
            <a:endParaRPr lang="en-US" baseline="0" dirty="0" smtClean="0"/>
          </a:p>
          <a:p>
            <a:pPr marL="0" marR="0" indent="0" algn="l" defTabSz="914363" rtl="0" eaLnBrk="1" fontAlgn="auto" latinLnBrk="0" hangingPunct="1">
              <a:lnSpc>
                <a:spcPct val="90000"/>
              </a:lnSpc>
              <a:spcBef>
                <a:spcPts val="0"/>
              </a:spcBef>
              <a:spcAft>
                <a:spcPts val="333"/>
              </a:spcAft>
              <a:buClrTx/>
              <a:buSzTx/>
              <a:buFont typeface="Arial" pitchFamily="34" charset="0"/>
              <a:buNone/>
              <a:tabLst/>
              <a:defRPr/>
            </a:pPr>
            <a:r>
              <a:rPr lang="en-US" baseline="0" dirty="0" smtClean="0"/>
              <a:t>Building Block Services for developing connected applications</a:t>
            </a:r>
          </a:p>
          <a:p>
            <a:pPr marL="0" marR="0" indent="0" algn="l" defTabSz="914363" rtl="0" eaLnBrk="1" fontAlgn="auto" latinLnBrk="0" hangingPunct="1">
              <a:lnSpc>
                <a:spcPct val="90000"/>
              </a:lnSpc>
              <a:spcBef>
                <a:spcPts val="0"/>
              </a:spcBef>
              <a:spcAft>
                <a:spcPts val="333"/>
              </a:spcAft>
              <a:buClrTx/>
              <a:buSzTx/>
              <a:buFont typeface="Arial" pitchFamily="34" charset="0"/>
              <a:buNone/>
              <a:tabLst/>
              <a:defRPr/>
            </a:pPr>
            <a:r>
              <a:rPr lang="en-US" baseline="0" dirty="0" smtClean="0"/>
              <a:t>You could write code and build any of these services yourself…but you wouldn’t want to…</a:t>
            </a:r>
          </a:p>
          <a:p>
            <a:pPr marL="0" marR="0" indent="0" algn="l" defTabSz="914363" rtl="0" eaLnBrk="1" fontAlgn="auto" latinLnBrk="0" hangingPunct="1">
              <a:lnSpc>
                <a:spcPct val="90000"/>
              </a:lnSpc>
              <a:spcBef>
                <a:spcPts val="0"/>
              </a:spcBef>
              <a:spcAft>
                <a:spcPts val="333"/>
              </a:spcAft>
              <a:buClrTx/>
              <a:buSzTx/>
              <a:buFont typeface="Arial" pitchFamily="34" charset="0"/>
              <a:buNone/>
              <a:tabLst/>
              <a:defRPr/>
            </a:pPr>
            <a:endParaRPr lang="en-US" baseline="0" dirty="0" smtClean="0"/>
          </a:p>
          <a:p>
            <a:pPr marL="0" marR="0" indent="0" algn="l" defTabSz="914363" rtl="0" eaLnBrk="1" fontAlgn="auto" latinLnBrk="0" hangingPunct="1">
              <a:lnSpc>
                <a:spcPct val="90000"/>
              </a:lnSpc>
              <a:spcBef>
                <a:spcPts val="0"/>
              </a:spcBef>
              <a:spcAft>
                <a:spcPts val="333"/>
              </a:spcAft>
              <a:buClrTx/>
              <a:buSzTx/>
              <a:buFont typeface="Arial" pitchFamily="34" charset="0"/>
              <a:buNone/>
              <a:tabLst/>
              <a:defRPr/>
            </a:pPr>
            <a:endParaRPr lang="en-US" baseline="0" dirty="0" smtClean="0"/>
          </a:p>
          <a:p>
            <a:r>
              <a:rPr lang="en-US" sz="700" b="1" dirty="0" smtClean="0"/>
              <a:t>Slide Objectives: </a:t>
            </a:r>
          </a:p>
          <a:p>
            <a:pPr marL="171450" indent="-171450">
              <a:buFont typeface="Arial" pitchFamily="34" charset="0"/>
              <a:buChar char="•"/>
            </a:pPr>
            <a:r>
              <a:rPr lang="en-US" sz="700" dirty="0" smtClean="0"/>
              <a:t>Define and</a:t>
            </a:r>
            <a:r>
              <a:rPr lang="en-US" sz="700" baseline="0" dirty="0" smtClean="0"/>
              <a:t> enumerate the Windows Azure </a:t>
            </a:r>
            <a:r>
              <a:rPr lang="en-US" sz="700" baseline="0" dirty="0" smtClean="0"/>
              <a:t>Services</a:t>
            </a:r>
            <a:endParaRPr lang="en-US" sz="700" baseline="0" dirty="0" smtClean="0"/>
          </a:p>
          <a:p>
            <a:pPr>
              <a:buFont typeface="Arial" pitchFamily="34" charset="0"/>
              <a:buNone/>
            </a:pPr>
            <a:endParaRPr lang="en-US" sz="700" dirty="0" smtClean="0"/>
          </a:p>
          <a:p>
            <a:r>
              <a:rPr lang="en-US" sz="700" b="1" dirty="0" smtClean="0"/>
              <a:t>Speaking Points: </a:t>
            </a:r>
          </a:p>
          <a:p>
            <a:pPr marL="171450" indent="-171450">
              <a:buFont typeface="Arial" pitchFamily="34" charset="0"/>
              <a:buChar char="•"/>
            </a:pPr>
            <a:r>
              <a:rPr lang="en-US" sz="700" dirty="0" smtClean="0"/>
              <a:t>Much in the same way that</a:t>
            </a:r>
            <a:r>
              <a:rPr lang="en-US" sz="700" baseline="0" dirty="0" smtClean="0"/>
              <a:t> SQL Services is about extending SQL Server to the cloud, we are also extending key .NET capabilities to the cloud as services.</a:t>
            </a:r>
          </a:p>
          <a:p>
            <a:pPr marL="171450" indent="-171450">
              <a:buFont typeface="Arial" pitchFamily="34" charset="0"/>
              <a:buChar char="•"/>
            </a:pPr>
            <a:r>
              <a:rPr lang="en-US" sz="700" baseline="0" dirty="0" smtClean="0"/>
              <a:t>We call this the Windows Azure </a:t>
            </a:r>
            <a:r>
              <a:rPr lang="en-US" sz="700" baseline="0" dirty="0" smtClean="0"/>
              <a:t>Services.   </a:t>
            </a:r>
            <a:endParaRPr lang="en-US" sz="700" baseline="0" dirty="0" smtClean="0"/>
          </a:p>
          <a:p>
            <a:pPr marL="171450" indent="-171450">
              <a:buFont typeface="Arial" pitchFamily="34" charset="0"/>
              <a:buChar char="•"/>
            </a:pPr>
            <a:r>
              <a:rPr lang="en-US" sz="700" baseline="0" dirty="0" smtClean="0"/>
              <a:t>These services are really key components you would need for building distributed, connected applications.  </a:t>
            </a:r>
          </a:p>
          <a:p>
            <a:pPr marL="171450" indent="-171450">
              <a:buFont typeface="Arial" pitchFamily="34" charset="0"/>
              <a:buChar char="•"/>
            </a:pPr>
            <a:r>
              <a:rPr lang="en-US" sz="700" baseline="0" dirty="0" smtClean="0"/>
              <a:t>When we talk about connecting to your existing on-premises applications and enabling the composition of hybrid (Cloud + on-premises) applications – that is where </a:t>
            </a:r>
            <a:r>
              <a:rPr lang="en-US" sz="700" baseline="0" smtClean="0"/>
              <a:t>these services really </a:t>
            </a:r>
            <a:r>
              <a:rPr lang="en-US" sz="700" baseline="0" dirty="0" smtClean="0"/>
              <a:t>comes in.</a:t>
            </a:r>
          </a:p>
          <a:p>
            <a:pPr marL="171450" indent="-171450">
              <a:buFont typeface="Arial" pitchFamily="34" charset="0"/>
              <a:buChar char="•"/>
            </a:pPr>
            <a:r>
              <a:rPr lang="en-US" sz="700" baseline="0" dirty="0" smtClean="0"/>
              <a:t>There are currently </a:t>
            </a:r>
            <a:r>
              <a:rPr lang="en-US" sz="700" baseline="0" dirty="0" smtClean="0"/>
              <a:t>three services</a:t>
            </a:r>
            <a:r>
              <a:rPr lang="en-US" sz="700" baseline="0" dirty="0" smtClean="0"/>
              <a:t>:  </a:t>
            </a:r>
            <a:r>
              <a:rPr lang="en-US" sz="700" baseline="0" dirty="0" smtClean="0"/>
              <a:t>Caching, Service </a:t>
            </a:r>
            <a:r>
              <a:rPr lang="en-US" sz="700" baseline="0" dirty="0" smtClean="0"/>
              <a:t>Bus &amp; the Access Control Service</a:t>
            </a:r>
          </a:p>
          <a:p>
            <a:pPr marL="171450" indent="-171450">
              <a:buFont typeface="Arial" pitchFamily="34" charset="0"/>
              <a:buChar char="•"/>
            </a:pPr>
            <a:r>
              <a:rPr lang="en-US" sz="700" baseline="0" dirty="0" smtClean="0"/>
              <a:t>Service Bus:</a:t>
            </a:r>
          </a:p>
          <a:p>
            <a:pPr marL="384431" lvl="1" indent="-171450">
              <a:buFont typeface="Arial" pitchFamily="34" charset="0"/>
              <a:buChar char="•"/>
            </a:pPr>
            <a:r>
              <a:rPr lang="en-US" sz="700" baseline="0" dirty="0" smtClean="0"/>
              <a:t>The Service Bus is designed to provide a general purpose application bus, available on the internet at internet scale.   </a:t>
            </a:r>
          </a:p>
          <a:p>
            <a:pPr marL="384431" lvl="1" indent="-171450">
              <a:buFont typeface="Arial" pitchFamily="34" charset="0"/>
              <a:buChar char="•"/>
            </a:pPr>
            <a:r>
              <a:rPr lang="en-US" sz="700" baseline="0" dirty="0" smtClean="0"/>
              <a:t>You can really thin of the Service Bus as being similar to an Enterprise Service Bus that many enterprise organizations have today.  </a:t>
            </a:r>
          </a:p>
          <a:p>
            <a:pPr marL="384431" lvl="1" indent="-171450">
              <a:buFont typeface="Arial" pitchFamily="34" charset="0"/>
              <a:buChar char="•"/>
            </a:pPr>
            <a:r>
              <a:rPr lang="en-US" sz="700" baseline="0" dirty="0" smtClean="0"/>
              <a:t>However, we believe that when providing a Service Bus as a programmable service on the internet, there are a wider range of scenarios for many more types of organizations.</a:t>
            </a:r>
          </a:p>
          <a:p>
            <a:pPr marL="384431" lvl="1" indent="-171450">
              <a:buFont typeface="Arial" pitchFamily="34" charset="0"/>
              <a:buChar char="•"/>
            </a:pPr>
            <a:r>
              <a:rPr lang="en-US" sz="700" baseline="0" dirty="0" smtClean="0"/>
              <a:t>Fundamentally, the .NET Service Bus is about connecting applications across network and application boundaries and making key message exchange patterns such as publish and subscribe messaging very simple.</a:t>
            </a:r>
          </a:p>
          <a:p>
            <a:pPr marL="171450" lvl="0" indent="-171450">
              <a:buFont typeface="Arial" pitchFamily="34" charset="0"/>
              <a:buChar char="•"/>
            </a:pPr>
            <a:r>
              <a:rPr lang="en-US" sz="700" dirty="0" smtClean="0"/>
              <a:t>Access Control:</a:t>
            </a:r>
          </a:p>
          <a:p>
            <a:pPr marL="384431" lvl="1" indent="-171450">
              <a:buFont typeface="Arial" pitchFamily="34" charset="0"/>
              <a:buChar char="•"/>
            </a:pPr>
            <a:r>
              <a:rPr lang="en-US" sz="700" dirty="0" smtClean="0"/>
              <a:t>The Access Control service is designed to provide rules-driven,</a:t>
            </a:r>
            <a:r>
              <a:rPr lang="en-US" sz="700" baseline="0" dirty="0" smtClean="0"/>
              <a:t> claims-based access control for applications.   </a:t>
            </a:r>
          </a:p>
          <a:p>
            <a:pPr marL="384431" lvl="1" indent="-171450">
              <a:buFont typeface="Arial" pitchFamily="34" charset="0"/>
              <a:buChar char="•"/>
            </a:pPr>
            <a:r>
              <a:rPr lang="en-US" sz="700" baseline="0" dirty="0" smtClean="0"/>
              <a:t>Essentially, this allows you to define authorization rules for your applications using the claims-based approach that we are adopting within many Microsoft products and technologies and that is becoming adopted in the industry.</a:t>
            </a:r>
          </a:p>
          <a:p>
            <a:pPr lvl="1">
              <a:buFont typeface="Arial" pitchFamily="34" charset="0"/>
              <a:buChar char="•"/>
            </a:pPr>
            <a:endParaRPr lang="en-US" sz="700" dirty="0" smtClean="0"/>
          </a:p>
          <a:p>
            <a:r>
              <a:rPr lang="en-US" sz="700" b="1" dirty="0" smtClean="0"/>
              <a:t>Notes: </a:t>
            </a:r>
            <a:endParaRPr lang="en-US" sz="700" dirty="0" smtClean="0"/>
          </a:p>
          <a:p>
            <a:pPr marL="171450" indent="-171450" rtl="0">
              <a:buFont typeface="Arial" pitchFamily="34" charset="0"/>
              <a:buChar char="•"/>
            </a:pPr>
            <a:r>
              <a:rPr lang="en-US" sz="700" dirty="0" smtClean="0"/>
              <a:t>Windows Azure has the .NET Framework built into it so that</a:t>
            </a:r>
            <a:r>
              <a:rPr lang="en-US" sz="700" baseline="0" dirty="0" smtClean="0"/>
              <a:t> </a:t>
            </a:r>
            <a:r>
              <a:rPr lang="en-US" sz="700" dirty="0" smtClean="0"/>
              <a:t>you can use those services within your application.</a:t>
            </a:r>
          </a:p>
          <a:p>
            <a:pPr marL="171450" indent="-171450" rtl="0">
              <a:buFont typeface="Arial" pitchFamily="34" charset="0"/>
              <a:buChar char="•"/>
            </a:pPr>
            <a:r>
              <a:rPr lang="en-US" sz="700" dirty="0" smtClean="0"/>
              <a:t>But just like your application must be designed to scale out, the services that we have built into Windows over time in .NET also need to be designed and built in a way that can scale out naturally. We want to create services for you, and that's the purpose of </a:t>
            </a:r>
            <a:r>
              <a:rPr lang="en-US" sz="700" dirty="0" smtClean="0"/>
              <a:t>these</a:t>
            </a:r>
            <a:r>
              <a:rPr lang="en-US" sz="700" baseline="0" dirty="0" smtClean="0"/>
              <a:t> services</a:t>
            </a:r>
            <a:r>
              <a:rPr lang="en-US" sz="700" dirty="0" smtClean="0"/>
              <a:t>, </a:t>
            </a:r>
            <a:r>
              <a:rPr lang="en-US" sz="700" dirty="0" smtClean="0"/>
              <a:t>creating a pool of resources available to you to take advantage of and do things within your application very simply. </a:t>
            </a:r>
          </a:p>
          <a:p>
            <a:pPr marL="171450" indent="-171450" rtl="0">
              <a:buFont typeface="Arial" pitchFamily="34" charset="0"/>
              <a:buChar char="•"/>
            </a:pPr>
            <a:r>
              <a:rPr lang="en-US" sz="700" dirty="0" smtClean="0"/>
              <a:t>So we're including a built-in, scale-out implementation of a service bus. The service bus lets you connect your on-premises systems securely into the cloud, into the Azure environment, while allowing your data and your information to traverse firewalls, solving a problem that is a bane of many application developments. </a:t>
            </a:r>
          </a:p>
          <a:p>
            <a:pPr rtl="0"/>
            <a:endParaRPr lang="en-US" sz="700" dirty="0" smtClean="0"/>
          </a:p>
          <a:p>
            <a:pPr rtl="0"/>
            <a:endParaRPr lang="en-US" sz="700" dirty="0" smtClean="0"/>
          </a:p>
        </p:txBody>
      </p:sp>
      <p:sp>
        <p:nvSpPr>
          <p:cNvPr id="4" name="Header Placeholder 3"/>
          <p:cNvSpPr>
            <a:spLocks noGrp="1"/>
          </p:cNvSpPr>
          <p:nvPr>
            <p:ph type="hdr" sz="quarter" idx="10"/>
          </p:nvPr>
        </p:nvSpPr>
        <p:spPr/>
        <p:txBody>
          <a:bodyPr/>
          <a:lstStyle/>
          <a:p>
            <a:r>
              <a:rPr lang="en-US" dirty="0" smtClean="0"/>
              <a:t>MIX 11</a:t>
            </a:r>
            <a:endParaRPr lang="en-US" dirty="0"/>
          </a:p>
        </p:txBody>
      </p:sp>
      <p:sp>
        <p:nvSpPr>
          <p:cNvPr id="5" name="Date Placeholder 4"/>
          <p:cNvSpPr>
            <a:spLocks noGrp="1"/>
          </p:cNvSpPr>
          <p:nvPr>
            <p:ph type="dt" idx="11"/>
          </p:nvPr>
        </p:nvSpPr>
        <p:spPr/>
        <p:txBody>
          <a:bodyPr/>
          <a:lstStyle/>
          <a:p>
            <a:fld id="{AAF2F710-3C37-460D-BB83-C367BD0E562E}" type="datetime1">
              <a:rPr lang="en-US" smtClean="0"/>
              <a:t>12/11/2011</a:t>
            </a:fld>
            <a:endParaRPr lang="en-US" dirty="0"/>
          </a:p>
        </p:txBody>
      </p:sp>
      <p:sp>
        <p:nvSpPr>
          <p:cNvPr id="6" name="Footer Placeholder 5"/>
          <p:cNvSpPr>
            <a:spLocks noGrp="1"/>
          </p:cNvSpPr>
          <p:nvPr>
            <p:ph type="ftr" sz="quarter" idx="12"/>
          </p:nvPr>
        </p:nvSpPr>
        <p:spPr/>
        <p:txBody>
          <a:bodyPr/>
          <a:lstStyle/>
          <a:p>
            <a:r>
              <a:rPr lang="en-US" dirty="0" smtClean="0">
                <a:solidFill>
                  <a:srgbClr val="000000"/>
                </a:solidFill>
                <a:latin typeface="Segoe UI" pitchFamily="34" charset="0"/>
              </a:rPr>
              <a:t>© 2011 Microsoft Corporation. All rights reserved. Microsoft, Windows, Windows Vista and other product names are or may be registered trademarks and/or trademarks in the U.S. and/or other countries.</a:t>
            </a:r>
          </a:p>
          <a:p>
            <a:r>
              <a:rPr lang="en-US"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a:t>
            </a:r>
            <a:br>
              <a:rPr lang="en-US" dirty="0" smtClean="0">
                <a:solidFill>
                  <a:srgbClr val="000000"/>
                </a:solidFill>
                <a:latin typeface="Segoe UI" pitchFamily="34" charset="0"/>
              </a:rPr>
            </a:br>
            <a:r>
              <a:rPr lang="en-US" dirty="0" smtClean="0">
                <a:solidFill>
                  <a:srgbClr val="000000"/>
                </a:solidFill>
                <a:latin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3"/>
          </p:nvPr>
        </p:nvSpPr>
        <p:spPr/>
        <p:txBody>
          <a:bodyPr/>
          <a:lstStyle/>
          <a:p>
            <a:fld id="{8B263312-38AA-4E1E-B2B5-0F8F122B24FE}" type="slidenum">
              <a:rPr lang="en-US" smtClean="0"/>
              <a:pPr/>
              <a:t>14</a:t>
            </a:fld>
            <a:endParaRPr lang="en-US" dirty="0"/>
          </a:p>
        </p:txBody>
      </p:sp>
    </p:spTree>
    <p:extLst>
      <p:ext uri="{BB962C8B-B14F-4D97-AF65-F5344CB8AC3E}">
        <p14:creationId xmlns:p14="http://schemas.microsoft.com/office/powerpoint/2010/main" val="36566003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lstStyle/>
          <a:p>
            <a:pPr rtl="0"/>
            <a:endParaRPr lang="en-US" sz="700" dirty="0" smtClean="0"/>
          </a:p>
        </p:txBody>
      </p:sp>
      <p:sp>
        <p:nvSpPr>
          <p:cNvPr id="4" name="Header Placeholder 3"/>
          <p:cNvSpPr>
            <a:spLocks noGrp="1"/>
          </p:cNvSpPr>
          <p:nvPr>
            <p:ph type="hdr" sz="quarter" idx="10"/>
          </p:nvPr>
        </p:nvSpPr>
        <p:spPr/>
        <p:txBody>
          <a:bodyPr/>
          <a:lstStyle/>
          <a:p>
            <a:r>
              <a:rPr lang="en-US" dirty="0" smtClean="0">
                <a:solidFill>
                  <a:prstClr val="black"/>
                </a:solidFill>
              </a:rPr>
              <a:t>MIX 11</a:t>
            </a:r>
            <a:endParaRPr lang="en-US" dirty="0">
              <a:solidFill>
                <a:prstClr val="black"/>
              </a:solidFill>
            </a:endParaRPr>
          </a:p>
        </p:txBody>
      </p:sp>
      <p:sp>
        <p:nvSpPr>
          <p:cNvPr id="5" name="Date Placeholder 4"/>
          <p:cNvSpPr>
            <a:spLocks noGrp="1"/>
          </p:cNvSpPr>
          <p:nvPr>
            <p:ph type="dt" idx="11"/>
          </p:nvPr>
        </p:nvSpPr>
        <p:spPr/>
        <p:txBody>
          <a:bodyPr/>
          <a:lstStyle/>
          <a:p>
            <a:fld id="{AAF2F710-3C37-460D-BB83-C367BD0E562E}" type="datetime1">
              <a:rPr lang="en-US" smtClean="0">
                <a:solidFill>
                  <a:prstClr val="black"/>
                </a:solidFill>
              </a:rPr>
              <a:pPr/>
              <a:t>12/11/2011</a:t>
            </a:fld>
            <a:endParaRPr lang="en-US" dirty="0">
              <a:solidFill>
                <a:prstClr val="black"/>
              </a:solidFill>
            </a:endParaRPr>
          </a:p>
        </p:txBody>
      </p:sp>
      <p:sp>
        <p:nvSpPr>
          <p:cNvPr id="6" name="Footer Placeholder 5"/>
          <p:cNvSpPr>
            <a:spLocks noGrp="1"/>
          </p:cNvSpPr>
          <p:nvPr>
            <p:ph type="ftr" sz="quarter" idx="12"/>
          </p:nvPr>
        </p:nvSpPr>
        <p:spPr/>
        <p:txBody>
          <a:bodyPr/>
          <a:lstStyle/>
          <a:p>
            <a:r>
              <a:rPr lang="en-US" dirty="0" smtClean="0">
                <a:solidFill>
                  <a:srgbClr val="000000"/>
                </a:solidFill>
                <a:latin typeface="Segoe UI" pitchFamily="34" charset="0"/>
              </a:rPr>
              <a:t>© 2011 Microsoft Corporation. All rights reserved. Microsoft, Windows, Windows Vista and other product names are or may be registered trademarks and/or trademarks in the U.S. and/or other countries.</a:t>
            </a:r>
          </a:p>
          <a:p>
            <a:r>
              <a:rPr lang="en-US"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a:t>
            </a:r>
            <a:br>
              <a:rPr lang="en-US" dirty="0" smtClean="0">
                <a:solidFill>
                  <a:srgbClr val="000000"/>
                </a:solidFill>
                <a:latin typeface="Segoe UI" pitchFamily="34" charset="0"/>
              </a:rPr>
            </a:br>
            <a:r>
              <a:rPr lang="en-US" dirty="0" smtClean="0">
                <a:solidFill>
                  <a:srgbClr val="000000"/>
                </a:solidFill>
                <a:latin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3"/>
          </p:nvPr>
        </p:nvSpPr>
        <p:spPr/>
        <p:txBody>
          <a:bodyPr/>
          <a:lstStyle/>
          <a:p>
            <a:fld id="{8B263312-38AA-4E1E-B2B5-0F8F122B24FE}" type="slidenum">
              <a:rPr lang="en-US" smtClean="0">
                <a:solidFill>
                  <a:prstClr val="black"/>
                </a:solidFill>
              </a:rPr>
              <a:pPr/>
              <a:t>15</a:t>
            </a:fld>
            <a:endParaRPr lang="en-US" dirty="0">
              <a:solidFill>
                <a:prstClr val="black"/>
              </a:solidFill>
            </a:endParaRPr>
          </a:p>
        </p:txBody>
      </p:sp>
    </p:spTree>
    <p:extLst>
      <p:ext uri="{BB962C8B-B14F-4D97-AF65-F5344CB8AC3E}">
        <p14:creationId xmlns:p14="http://schemas.microsoft.com/office/powerpoint/2010/main" val="36566003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normAutofit lnSpcReduction="10000"/>
          </a:bodyPr>
          <a:lstStyle/>
          <a:p>
            <a:pPr rtl="0"/>
            <a:r>
              <a:rPr lang="en-NZ" sz="900" b="1" kern="1200" dirty="0" smtClean="0">
                <a:solidFill>
                  <a:schemeClr val="tx1"/>
                </a:solidFill>
                <a:effectLst/>
                <a:latin typeface="Segoe UI" pitchFamily="34" charset="0"/>
                <a:ea typeface="+mn-ea"/>
                <a:cs typeface="+mn-cs"/>
              </a:rPr>
              <a:t>Slide Objective</a:t>
            </a:r>
            <a:endParaRPr lang="en-NZ" sz="900" kern="1200" dirty="0" smtClean="0">
              <a:solidFill>
                <a:schemeClr val="tx1"/>
              </a:solidFill>
              <a:effectLst/>
              <a:latin typeface="Segoe UI" pitchFamily="34" charset="0"/>
              <a:ea typeface="+mn-ea"/>
              <a:cs typeface="+mn-cs"/>
            </a:endParaRPr>
          </a:p>
          <a:p>
            <a:pPr marL="171450" indent="-171450" rtl="0">
              <a:buFont typeface="Arial" pitchFamily="34" charset="0"/>
              <a:buChar char="•"/>
            </a:pPr>
            <a:r>
              <a:rPr lang="en-NZ" sz="900" kern="1200" dirty="0" smtClean="0">
                <a:solidFill>
                  <a:schemeClr val="tx1"/>
                </a:solidFill>
                <a:effectLst/>
                <a:latin typeface="Segoe UI" pitchFamily="34" charset="0"/>
                <a:ea typeface="+mn-ea"/>
                <a:cs typeface="+mn-cs"/>
              </a:rPr>
              <a:t>Understand that Microsoft has a long history in running data centres and online applications. Bing, Live, Hotmail etc….</a:t>
            </a:r>
          </a:p>
          <a:p>
            <a:pPr marL="171450" indent="-171450" rtl="0">
              <a:buFont typeface="Arial" pitchFamily="34" charset="0"/>
              <a:buChar char="•"/>
            </a:pPr>
            <a:r>
              <a:rPr lang="en-NZ" sz="900" kern="1200" dirty="0" smtClean="0">
                <a:solidFill>
                  <a:schemeClr val="tx1"/>
                </a:solidFill>
                <a:effectLst/>
                <a:latin typeface="Segoe UI" pitchFamily="34" charset="0"/>
                <a:ea typeface="+mn-ea"/>
                <a:cs typeface="+mn-cs"/>
              </a:rPr>
              <a:t>Understand the huge amount of innovation going on at the data center level</a:t>
            </a:r>
            <a:br>
              <a:rPr lang="en-NZ" sz="900" kern="1200" dirty="0" smtClean="0">
                <a:solidFill>
                  <a:schemeClr val="tx1"/>
                </a:solidFill>
                <a:effectLst/>
                <a:latin typeface="Segoe UI" pitchFamily="34" charset="0"/>
                <a:ea typeface="+mn-ea"/>
                <a:cs typeface="+mn-cs"/>
              </a:rPr>
            </a:br>
            <a:endParaRPr lang="en-NZ" sz="900" kern="1200" dirty="0" smtClean="0">
              <a:solidFill>
                <a:schemeClr val="tx1"/>
              </a:solidFill>
              <a:effectLst/>
              <a:latin typeface="Segoe UI" pitchFamily="34" charset="0"/>
              <a:ea typeface="+mn-ea"/>
              <a:cs typeface="+mn-cs"/>
            </a:endParaRPr>
          </a:p>
          <a:p>
            <a:pPr rtl="0"/>
            <a:r>
              <a:rPr lang="en-NZ" sz="900" b="1" kern="1200" dirty="0" smtClean="0">
                <a:solidFill>
                  <a:schemeClr val="tx1"/>
                </a:solidFill>
                <a:effectLst/>
                <a:latin typeface="Segoe UI" pitchFamily="34" charset="0"/>
                <a:ea typeface="+mn-ea"/>
                <a:cs typeface="+mn-cs"/>
              </a:rPr>
              <a:t>Speaking Points:</a:t>
            </a:r>
            <a:endParaRPr lang="en-NZ" sz="900" kern="1200" dirty="0" smtClean="0">
              <a:solidFill>
                <a:schemeClr val="tx1"/>
              </a:solidFill>
              <a:effectLst/>
              <a:latin typeface="Segoe UI" pitchFamily="34" charset="0"/>
              <a:ea typeface="+mn-ea"/>
              <a:cs typeface="+mn-cs"/>
            </a:endParaRPr>
          </a:p>
          <a:p>
            <a:pPr marL="171450" marR="0"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NZ" sz="900" kern="1200" dirty="0" smtClean="0">
                <a:solidFill>
                  <a:schemeClr val="tx1"/>
                </a:solidFill>
                <a:effectLst/>
                <a:latin typeface="Segoe UI" pitchFamily="34" charset="0"/>
                <a:ea typeface="+mn-ea"/>
                <a:cs typeface="+mn-cs"/>
              </a:rPr>
              <a:t>Microsoft is one of the largest operators of datacenters in the world</a:t>
            </a:r>
          </a:p>
          <a:p>
            <a:pPr marL="384431" lvl="1" indent="-171450" rtl="0">
              <a:buFont typeface="Arial" pitchFamily="34" charset="0"/>
              <a:buChar char="•"/>
            </a:pPr>
            <a:r>
              <a:rPr lang="en-NZ" sz="900" kern="1200" dirty="0" smtClean="0">
                <a:solidFill>
                  <a:schemeClr val="tx1"/>
                </a:solidFill>
                <a:effectLst/>
                <a:latin typeface="Segoe UI" pitchFamily="34" charset="0"/>
                <a:ea typeface="+mn-ea"/>
                <a:cs typeface="+mn-cs"/>
              </a:rPr>
              <a:t>Years of Experience</a:t>
            </a:r>
          </a:p>
          <a:p>
            <a:pPr marL="384431" lvl="1" indent="-171450" rtl="0">
              <a:buFont typeface="Arial" pitchFamily="34" charset="0"/>
              <a:buChar char="•"/>
            </a:pPr>
            <a:r>
              <a:rPr lang="en-NZ" sz="900" kern="1200" dirty="0" smtClean="0">
                <a:solidFill>
                  <a:schemeClr val="tx1"/>
                </a:solidFill>
                <a:effectLst/>
                <a:latin typeface="Segoe UI" pitchFamily="34" charset="0"/>
                <a:ea typeface="+mn-ea"/>
                <a:cs typeface="+mn-cs"/>
              </a:rPr>
              <a:t>Large scale trustworthy environments</a:t>
            </a:r>
          </a:p>
          <a:p>
            <a:pPr marL="384431" lvl="1" indent="-171450" rtl="0">
              <a:buFont typeface="Arial" pitchFamily="34" charset="0"/>
              <a:buChar char="•"/>
            </a:pPr>
            <a:r>
              <a:rPr lang="en-NZ" sz="900" kern="1200" dirty="0" smtClean="0">
                <a:solidFill>
                  <a:schemeClr val="tx1"/>
                </a:solidFill>
                <a:effectLst/>
                <a:latin typeface="Segoe UI" pitchFamily="34" charset="0"/>
                <a:ea typeface="+mn-ea"/>
                <a:cs typeface="+mn-cs"/>
              </a:rPr>
              <a:t>Driving for cost and environmental efficiently</a:t>
            </a:r>
          </a:p>
          <a:p>
            <a:pPr marL="171450" indent="-171450" rtl="0">
              <a:buFont typeface="Arial" pitchFamily="34" charset="0"/>
              <a:buChar char="•"/>
            </a:pPr>
            <a:r>
              <a:rPr lang="en-NZ" sz="900" kern="1200" dirty="0" smtClean="0">
                <a:solidFill>
                  <a:schemeClr val="tx1"/>
                </a:solidFill>
                <a:effectLst/>
                <a:latin typeface="Segoe UI" pitchFamily="34" charset="0"/>
                <a:ea typeface="+mn-ea"/>
                <a:cs typeface="+mn-cs"/>
              </a:rPr>
              <a:t>Windows Azure runs in 3 regions and 6 datacenters today</a:t>
            </a:r>
          </a:p>
          <a:p>
            <a:pPr marL="171450" indent="-171450" rtl="0">
              <a:buFont typeface="Arial" pitchFamily="34" charset="0"/>
              <a:buChar char="•"/>
            </a:pPr>
            <a:r>
              <a:rPr lang="en-NZ" sz="900" kern="1200" dirty="0" smtClean="0">
                <a:solidFill>
                  <a:schemeClr val="tx1"/>
                </a:solidFill>
                <a:effectLst/>
                <a:latin typeface="Segoe UI" pitchFamily="34" charset="0"/>
                <a:ea typeface="+mn-ea"/>
                <a:cs typeface="+mn-cs"/>
              </a:rPr>
              <a:t>Data center innovation is driving improved reliability and efficiency</a:t>
            </a:r>
          </a:p>
          <a:p>
            <a:pPr marL="171450" indent="-171450" rtl="0">
              <a:buFont typeface="Arial" pitchFamily="34" charset="0"/>
              <a:buChar char="•"/>
            </a:pPr>
            <a:r>
              <a:rPr lang="en-NZ" sz="900" kern="1200" dirty="0" smtClean="0">
                <a:solidFill>
                  <a:schemeClr val="tx1"/>
                </a:solidFill>
                <a:effectLst/>
                <a:latin typeface="Segoe UI" pitchFamily="34" charset="0"/>
                <a:ea typeface="+mn-ea"/>
                <a:cs typeface="+mn-cs"/>
              </a:rPr>
              <a:t>PUE = Power Usage Effectiveness = Total Facility power/IT Systems Power = Indication of efficiency of DC</a:t>
            </a:r>
          </a:p>
          <a:p>
            <a:pPr marL="171450" indent="-171450" rtl="0">
              <a:buFont typeface="Arial" pitchFamily="34" charset="0"/>
              <a:buChar char="•"/>
            </a:pPr>
            <a:r>
              <a:rPr lang="en-NZ" sz="900" kern="1200" dirty="0" smtClean="0">
                <a:solidFill>
                  <a:schemeClr val="tx1"/>
                </a:solidFill>
                <a:effectLst/>
                <a:latin typeface="Segoe UI" pitchFamily="34" charset="0"/>
                <a:ea typeface="+mn-ea"/>
                <a:cs typeface="+mn-cs"/>
              </a:rPr>
              <a:t>Under 1.8 is very good, modern cloud DCs approaching 1.2</a:t>
            </a:r>
          </a:p>
          <a:p>
            <a:pPr marL="177800" indent="-177800">
              <a:buFont typeface="Arial" pitchFamily="34" charset="0"/>
              <a:buChar char="•"/>
            </a:pPr>
            <a:r>
              <a:rPr lang="en-US" sz="900" dirty="0" smtClean="0"/>
              <a:t>Multi-billion dollar datacenter investment</a:t>
            </a:r>
          </a:p>
          <a:p>
            <a:pPr marL="177800" indent="-177800">
              <a:buFont typeface="Arial" pitchFamily="34" charset="0"/>
              <a:buChar char="•"/>
            </a:pPr>
            <a:r>
              <a:rPr lang="en-US" sz="900" dirty="0" smtClean="0"/>
              <a:t>700,000+ square foot Chicago and the 300,000+ square foot Dublin, Ireland data centers</a:t>
            </a:r>
          </a:p>
          <a:p>
            <a:pPr marL="171450" marR="0" lvl="0" indent="-171450">
              <a:lnSpc>
                <a:spcPct val="115000"/>
              </a:lnSpc>
              <a:spcBef>
                <a:spcPts val="0"/>
              </a:spcBef>
              <a:spcAft>
                <a:spcPts val="1000"/>
              </a:spcAft>
              <a:buFont typeface="Arial" pitchFamily="34" charset="0"/>
              <a:buChar char="•"/>
            </a:pPr>
            <a:r>
              <a:rPr lang="en-US" sz="900" dirty="0" smtClean="0">
                <a:effectLst/>
                <a:ea typeface="Segoe UI" pitchFamily="34" charset="0"/>
                <a:cs typeface="Segoe UI" pitchFamily="34" charset="0"/>
              </a:rPr>
              <a:t>Microsoft cloud services provide the </a:t>
            </a:r>
            <a:r>
              <a:rPr lang="en-US" sz="900" b="1" dirty="0" smtClean="0">
                <a:effectLst/>
                <a:ea typeface="Segoe UI" pitchFamily="34" charset="0"/>
                <a:cs typeface="Segoe UI" pitchFamily="34" charset="0"/>
              </a:rPr>
              <a:t>reliability and security you expect</a:t>
            </a:r>
            <a:r>
              <a:rPr lang="en-US" sz="900" dirty="0" smtClean="0">
                <a:effectLst/>
                <a:ea typeface="Segoe UI" pitchFamily="34" charset="0"/>
                <a:cs typeface="Segoe UI" pitchFamily="34" charset="0"/>
              </a:rPr>
              <a:t> for your business: 99.9% uptime SLA, 24/7 support.  </a:t>
            </a:r>
            <a:endParaRPr lang="en-US" sz="1200" dirty="0" smtClean="0">
              <a:effectLst/>
              <a:ea typeface="Segoe UI" pitchFamily="34" charset="0"/>
              <a:cs typeface="Segoe UI" pitchFamily="34" charset="0"/>
            </a:endParaRPr>
          </a:p>
          <a:p>
            <a:pPr marL="171450" indent="-171450">
              <a:buFont typeface="Arial" pitchFamily="34" charset="0"/>
              <a:buChar char="•"/>
            </a:pPr>
            <a:r>
              <a:rPr lang="en-US" sz="900" dirty="0" smtClean="0">
                <a:effectLst/>
                <a:ea typeface="Segoe UI" pitchFamily="34" charset="0"/>
              </a:rPr>
              <a:t>Microsoft understands the needs of businesses with respect to security, data privacy, compliance and risk management, and identity and access control. </a:t>
            </a:r>
            <a:r>
              <a:rPr lang="en-US" sz="900" dirty="0" smtClean="0">
                <a:effectLst/>
                <a:ea typeface="Segoe UI" pitchFamily="34" charset="0"/>
                <a:cs typeface="Segoe UI" pitchFamily="34" charset="0"/>
              </a:rPr>
              <a:t>Microsoft datacenters are ISO 27001:2005 accredited, with SAS 70 Type I and Type II attestations.</a:t>
            </a:r>
            <a:r>
              <a:rPr lang="en-US" sz="900" b="1" dirty="0" smtClean="0">
                <a:effectLst/>
                <a:ea typeface="Segoe UI" pitchFamily="34" charset="0"/>
                <a:cs typeface="Segoe UI" pitchFamily="34" charset="0"/>
              </a:rPr>
              <a:t> </a:t>
            </a:r>
          </a:p>
          <a:p>
            <a:pPr rtl="0"/>
            <a:endParaRPr lang="en-NZ" sz="900" kern="1200" dirty="0" smtClean="0">
              <a:solidFill>
                <a:schemeClr val="tx1"/>
              </a:solidFill>
              <a:effectLst/>
              <a:latin typeface="Segoe UI" pitchFamily="34" charset="0"/>
              <a:ea typeface="+mn-ea"/>
              <a:cs typeface="+mn-cs"/>
            </a:endParaRPr>
          </a:p>
          <a:p>
            <a:pPr rtl="0"/>
            <a:r>
              <a:rPr lang="en-NZ" sz="900" b="1" kern="1200" dirty="0" smtClean="0">
                <a:solidFill>
                  <a:schemeClr val="tx1"/>
                </a:solidFill>
                <a:effectLst/>
                <a:latin typeface="Segoe UI" pitchFamily="34" charset="0"/>
                <a:ea typeface="+mn-ea"/>
                <a:cs typeface="+mn-cs"/>
              </a:rPr>
              <a:t>Notes:</a:t>
            </a:r>
            <a:endParaRPr lang="en-NZ" sz="900" kern="1200" dirty="0" smtClean="0">
              <a:solidFill>
                <a:schemeClr val="tx1"/>
              </a:solidFill>
              <a:effectLst/>
              <a:latin typeface="Segoe UI" pitchFamily="34" charset="0"/>
              <a:ea typeface="+mn-ea"/>
              <a:cs typeface="+mn-cs"/>
            </a:endParaRPr>
          </a:p>
          <a:p>
            <a:pPr rtl="0"/>
            <a:r>
              <a:rPr lang="en-NZ" sz="900" kern="1200" dirty="0" smtClean="0">
                <a:solidFill>
                  <a:schemeClr val="tx1"/>
                </a:solidFill>
                <a:effectLst/>
                <a:latin typeface="Segoe UI" pitchFamily="34" charset="0"/>
                <a:ea typeface="+mn-ea"/>
                <a:cs typeface="+mn-cs"/>
              </a:rPr>
              <a:t>http://www.globalfoundationservices.com/</a:t>
            </a:r>
          </a:p>
          <a:p>
            <a:pPr rtl="0"/>
            <a:r>
              <a:rPr lang="en-NZ" sz="900" kern="1200" dirty="0" smtClean="0">
                <a:solidFill>
                  <a:schemeClr val="tx1"/>
                </a:solidFill>
                <a:effectLst/>
                <a:latin typeface="Segoe UI" pitchFamily="34" charset="0"/>
                <a:ea typeface="+mn-ea"/>
                <a:cs typeface="+mn-cs"/>
              </a:rPr>
              <a:t>http://blogs.msdn.com/the_power_of_software/archive/2008/06/20/microsoft-s-pue-experience-years-of-experience-reams-of-data.aspx</a:t>
            </a:r>
          </a:p>
          <a:p>
            <a:pPr rtl="0"/>
            <a:r>
              <a:rPr lang="en-NZ" sz="900" kern="1200" dirty="0" smtClean="0">
                <a:solidFill>
                  <a:schemeClr val="tx1"/>
                </a:solidFill>
                <a:effectLst/>
                <a:latin typeface="Segoe UI" pitchFamily="34" charset="0"/>
                <a:ea typeface="+mn-ea"/>
                <a:cs typeface="+mn-cs"/>
              </a:rPr>
              <a:t>http://blogs.msdn.com/the_power_of_software/archive/2008/06/27/part-2-why-is-energy-efficiency-important.aspx</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17</a:t>
            </a:fld>
            <a:endParaRPr lang="en-US" dirty="0"/>
          </a:p>
        </p:txBody>
      </p:sp>
    </p:spTree>
    <p:extLst>
      <p:ext uri="{BB962C8B-B14F-4D97-AF65-F5344CB8AC3E}">
        <p14:creationId xmlns:p14="http://schemas.microsoft.com/office/powerpoint/2010/main" val="2493848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normAutofit fontScale="92500" lnSpcReduction="10000"/>
          </a:bodyPr>
          <a:lstStyle/>
          <a:p>
            <a:endParaRPr lang="en-US" dirty="0" smtClean="0"/>
          </a:p>
          <a:p>
            <a:r>
              <a:rPr lang="en-US" b="1" dirty="0" smtClean="0"/>
              <a:t>Speaking Points:</a:t>
            </a:r>
          </a:p>
          <a:p>
            <a:endParaRPr lang="en-US" dirty="0" smtClean="0"/>
          </a:p>
          <a:p>
            <a:pPr marL="171450" indent="-171450">
              <a:buFont typeface="Arial" pitchFamily="34" charset="0"/>
              <a:buChar char="•"/>
            </a:pPr>
            <a:r>
              <a:rPr lang="en-US" dirty="0" smtClean="0"/>
              <a:t>Performance</a:t>
            </a:r>
          </a:p>
          <a:p>
            <a:pPr marL="384431" lvl="1" indent="-171450">
              <a:buFont typeface="Arial" pitchFamily="34" charset="0"/>
              <a:buChar char="•"/>
            </a:pPr>
            <a:r>
              <a:rPr lang="en-US" dirty="0" smtClean="0"/>
              <a:t>Directs the user to the “best”/”closest” deployment</a:t>
            </a:r>
          </a:p>
          <a:p>
            <a:pPr marL="384431" lvl="1" indent="-171450">
              <a:buFont typeface="Arial" pitchFamily="34" charset="0"/>
              <a:buChar char="•"/>
            </a:pPr>
            <a:r>
              <a:rPr lang="en-US" dirty="0" smtClean="0"/>
              <a:t>Example: Direct the user to the “best” deployment between US South and West Europe</a:t>
            </a:r>
          </a:p>
          <a:p>
            <a:pPr marL="171450" indent="-171450">
              <a:buFont typeface="Arial" pitchFamily="34" charset="0"/>
              <a:buChar char="•"/>
            </a:pPr>
            <a:r>
              <a:rPr lang="en-US" dirty="0" smtClean="0"/>
              <a:t>Failover</a:t>
            </a:r>
          </a:p>
          <a:p>
            <a:pPr marL="384431" lvl="1" indent="-171450">
              <a:buFont typeface="Arial" pitchFamily="34" charset="0"/>
              <a:buChar char="•"/>
            </a:pPr>
            <a:r>
              <a:rPr lang="en-US" dirty="0" smtClean="0"/>
              <a:t>One deployment is primary</a:t>
            </a:r>
          </a:p>
          <a:p>
            <a:pPr marL="384431" lvl="1" indent="-171450">
              <a:buFont typeface="Arial" pitchFamily="34" charset="0"/>
              <a:buChar char="•"/>
            </a:pPr>
            <a:r>
              <a:rPr lang="en-US" dirty="0" smtClean="0"/>
              <a:t>Traffic is redirected to another deployment if the primary goes down</a:t>
            </a:r>
          </a:p>
          <a:p>
            <a:pPr marL="384431" lvl="1" indent="-171450">
              <a:buFont typeface="Arial" pitchFamily="34" charset="0"/>
              <a:buChar char="•"/>
            </a:pPr>
            <a:r>
              <a:rPr lang="en-US" dirty="0" smtClean="0"/>
              <a:t>Example: All traffic is directed to US North; if it goes down, send all traffic to US South</a:t>
            </a:r>
          </a:p>
          <a:p>
            <a:endParaRPr lang="en-US" dirty="0" smtClean="0"/>
          </a:p>
          <a:p>
            <a:r>
              <a:rPr lang="en-US" b="1" dirty="0" smtClean="0"/>
              <a:t>Notes:</a:t>
            </a:r>
          </a:p>
          <a:p>
            <a:pPr marL="171450" indent="-171450">
              <a:buFont typeface="Arial" pitchFamily="34" charset="0"/>
              <a:buChar char="•"/>
            </a:pPr>
            <a:r>
              <a:rPr lang="en-US" dirty="0" smtClean="0"/>
              <a:t>Traffic Manager monitors hosted services by executing periodic HTTP GET requests to an endpoint that you specify when creating a policy. In the simplest case, this endpoint can be the URL to a file served by the application. Traffic Manager considers the service to be available if its monitoring endpoint responds with an HTTP status code of 200 OK within 5 seconds.</a:t>
            </a:r>
          </a:p>
          <a:p>
            <a:pPr marL="171450" indent="-171450">
              <a:buFont typeface="Arial" pitchFamily="34" charset="0"/>
              <a:buChar char="•"/>
            </a:pPr>
            <a:r>
              <a:rPr lang="en-US" dirty="0" smtClean="0"/>
              <a:t>The Health Monitor Timeout provides an estimate of how long it takes Traffic Manager to become aware of the change.</a:t>
            </a:r>
          </a:p>
          <a:p>
            <a:pPr marL="171450" indent="-171450">
              <a:buFont typeface="Arial" pitchFamily="34" charset="0"/>
              <a:buChar char="•"/>
            </a:pPr>
            <a:r>
              <a:rPr lang="en-US" dirty="0" smtClean="0"/>
              <a:t>When a hosted service is disabled, its monitoring endpoint stops sending responses to simulate a failure. Traffic Manager performs a check of this endpoint at 30-second intervals and if it fails to receive a response to three consecutive polls, it considers the service as unavailable. Thus, it could take as much as 120 seconds for the service to failover.</a:t>
            </a:r>
          </a:p>
          <a:p>
            <a:pPr marL="171450" indent="-171450">
              <a:buFont typeface="Arial" pitchFamily="34" charset="0"/>
              <a:buChar char="•"/>
            </a:pPr>
            <a:r>
              <a:rPr lang="en-US" dirty="0" smtClean="0"/>
              <a:t>After you disable a service, a timer on the page starts showing the elapsed time since the status of the service changed, providing an estimate of how long it takes the Traffic Manager to become aware of the failure.</a:t>
            </a:r>
          </a:p>
          <a:p>
            <a:pPr marL="171450" indent="-171450">
              <a:buFont typeface="Arial" pitchFamily="34" charset="0"/>
              <a:buChar char="•"/>
            </a:pPr>
            <a:r>
              <a:rPr lang="en-US" dirty="0" smtClean="0"/>
              <a:t>Disabling a hosted service in a Traffic Manager policy can be useful for temporarily removing a malfunctioning service or during maintenance tasks.</a:t>
            </a:r>
          </a:p>
          <a:p>
            <a:endParaRPr lang="en-US" dirty="0" smtClean="0"/>
          </a:p>
          <a:p>
            <a:r>
              <a:rPr lang="en-US" dirty="0" smtClean="0"/>
              <a:t>Example: all users from US -&gt; US North, all users from Asia -&gt; US North, all users from Europe ‑&gt; West Europe</a:t>
            </a:r>
          </a:p>
          <a:p>
            <a:r>
              <a:rPr lang="en-US" dirty="0" smtClean="0"/>
              <a:t>Ratio</a:t>
            </a:r>
          </a:p>
          <a:p>
            <a:r>
              <a:rPr lang="en-US" dirty="0" smtClean="0"/>
              <a:t>Sends traffic to different deployments based on fixed ratio (N/M)</a:t>
            </a:r>
          </a:p>
          <a:p>
            <a:endParaRPr lang="en-US" dirty="0" smtClean="0"/>
          </a:p>
          <a:p>
            <a:r>
              <a:rPr lang="en-US" dirty="0" smtClean="0"/>
              <a:t>Example: Direct 20% of user traffic to US South and 80% to US North.</a:t>
            </a:r>
          </a:p>
          <a:p>
            <a:endParaRPr lang="en-US" dirty="0" smtClean="0"/>
          </a:p>
        </p:txBody>
      </p:sp>
      <p:sp>
        <p:nvSpPr>
          <p:cNvPr id="4" name="Header Placeholder 3"/>
          <p:cNvSpPr>
            <a:spLocks noGrp="1"/>
          </p:cNvSpPr>
          <p:nvPr>
            <p:ph type="hdr" sz="quarter" idx="10"/>
          </p:nvPr>
        </p:nvSpPr>
        <p:spPr/>
        <p:txBody>
          <a:bodyPr/>
          <a:lstStyle/>
          <a:p>
            <a:r>
              <a:rPr lang="en-US" dirty="0" smtClean="0"/>
              <a:t>MIX 11</a:t>
            </a:r>
            <a:endParaRPr lang="en-US" dirty="0"/>
          </a:p>
        </p:txBody>
      </p:sp>
      <p:sp>
        <p:nvSpPr>
          <p:cNvPr id="5" name="Date Placeholder 4"/>
          <p:cNvSpPr>
            <a:spLocks noGrp="1"/>
          </p:cNvSpPr>
          <p:nvPr>
            <p:ph type="dt" idx="11"/>
          </p:nvPr>
        </p:nvSpPr>
        <p:spPr/>
        <p:txBody>
          <a:bodyPr/>
          <a:lstStyle/>
          <a:p>
            <a:fld id="{429B7C0B-FE29-4728-A54A-B9CEC645576F}" type="datetime1">
              <a:rPr lang="en-US" smtClean="0"/>
              <a:t>12/11/2011</a:t>
            </a:fld>
            <a:endParaRPr lang="en-US" dirty="0"/>
          </a:p>
        </p:txBody>
      </p:sp>
      <p:sp>
        <p:nvSpPr>
          <p:cNvPr id="6" name="Footer Placeholder 5"/>
          <p:cNvSpPr>
            <a:spLocks noGrp="1"/>
          </p:cNvSpPr>
          <p:nvPr>
            <p:ph type="ftr" sz="quarter" idx="12"/>
          </p:nvPr>
        </p:nvSpPr>
        <p:spPr/>
        <p:txBody>
          <a:bodyPr/>
          <a:lstStyle/>
          <a:p>
            <a:r>
              <a:rPr lang="en-US" dirty="0" smtClean="0">
                <a:solidFill>
                  <a:srgbClr val="000000"/>
                </a:solidFill>
                <a:latin typeface="Segoe UI" pitchFamily="34" charset="0"/>
              </a:rPr>
              <a:t>© 2011 Microsoft Corporation. All rights reserved. Microsoft, Windows, Windows Vista and other product names are or may be registered trademarks and/or trademarks in the U.S. and/or other countries.</a:t>
            </a:r>
          </a:p>
          <a:p>
            <a:r>
              <a:rPr lang="en-US"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a:t>
            </a:r>
            <a:br>
              <a:rPr lang="en-US" dirty="0" smtClean="0">
                <a:solidFill>
                  <a:srgbClr val="000000"/>
                </a:solidFill>
                <a:latin typeface="Segoe UI" pitchFamily="34" charset="0"/>
              </a:rPr>
            </a:br>
            <a:r>
              <a:rPr lang="en-US" dirty="0" smtClean="0">
                <a:solidFill>
                  <a:srgbClr val="000000"/>
                </a:solidFill>
                <a:latin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3"/>
          </p:nvPr>
        </p:nvSpPr>
        <p:spPr/>
        <p:txBody>
          <a:bodyPr/>
          <a:lstStyle/>
          <a:p>
            <a:fld id="{8B263312-38AA-4E1E-B2B5-0F8F122B24FE}" type="slidenum">
              <a:rPr lang="en-US" smtClean="0"/>
              <a:pPr/>
              <a:t>18</a:t>
            </a:fld>
            <a:endParaRPr lang="en-US" dirty="0"/>
          </a:p>
        </p:txBody>
      </p:sp>
    </p:spTree>
    <p:extLst>
      <p:ext uri="{BB962C8B-B14F-4D97-AF65-F5344CB8AC3E}">
        <p14:creationId xmlns:p14="http://schemas.microsoft.com/office/powerpoint/2010/main" val="36322500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lstStyle/>
          <a:p>
            <a:r>
              <a:rPr lang="en-US" b="1" dirty="0" smtClean="0"/>
              <a:t>Slide Objectives:</a:t>
            </a:r>
          </a:p>
          <a:p>
            <a:pPr marL="171450" indent="-171450">
              <a:buFont typeface="Arial" pitchFamily="34" charset="0"/>
              <a:buChar char="•"/>
            </a:pPr>
            <a:r>
              <a:rPr lang="en-US" b="0" dirty="0" smtClean="0"/>
              <a:t>Understand basic concept of a CDN</a:t>
            </a:r>
          </a:p>
          <a:p>
            <a:pPr marL="171450" indent="-171450">
              <a:buFont typeface="Arial" pitchFamily="34" charset="0"/>
              <a:buChar char="•"/>
            </a:pPr>
            <a:r>
              <a:rPr lang="en-US" b="0" dirty="0" smtClean="0"/>
              <a:t>Understand at a high level how Windows Azure CDN works</a:t>
            </a:r>
          </a:p>
          <a:p>
            <a:endParaRPr lang="en-US" dirty="0" smtClean="0"/>
          </a:p>
          <a:p>
            <a:r>
              <a:rPr lang="en-US" b="1" dirty="0" smtClean="0"/>
              <a:t>Speaking</a:t>
            </a:r>
            <a:r>
              <a:rPr lang="en-US" b="1" baseline="0" dirty="0" smtClean="0"/>
              <a:t> Points:</a:t>
            </a:r>
            <a:endParaRPr lang="en-US" b="1" dirty="0" smtClean="0"/>
          </a:p>
          <a:p>
            <a:pPr marL="171450" indent="-171450">
              <a:buFont typeface="Arial" pitchFamily="34" charset="0"/>
              <a:buChar char="•"/>
            </a:pPr>
            <a:r>
              <a:rPr lang="en-US" baseline="0" dirty="0" smtClean="0"/>
              <a:t>The Windows Azure CDN provides edge nodes around the world</a:t>
            </a:r>
          </a:p>
          <a:p>
            <a:pPr marL="171450" indent="-171450">
              <a:buFont typeface="Arial" pitchFamily="34" charset="0"/>
              <a:buChar char="•"/>
            </a:pPr>
            <a:r>
              <a:rPr lang="en-US" baseline="0" dirty="0" smtClean="0"/>
              <a:t>Data stored in CDN enabled storage accounts is retrieved from the origin storage container and cached at each edge node in a lazy load fashion</a:t>
            </a:r>
          </a:p>
          <a:p>
            <a:pPr marL="171450" indent="-171450">
              <a:buFont typeface="Arial" pitchFamily="34" charset="0"/>
              <a:buChar char="•"/>
            </a:pPr>
            <a:r>
              <a:rPr lang="en-US" baseline="0" dirty="0" smtClean="0"/>
              <a:t>Windows Azure Customers have control over how long data is cached for.</a:t>
            </a:r>
          </a:p>
          <a:p>
            <a:pPr marL="171450" indent="-171450">
              <a:buFont typeface="Arial" pitchFamily="34" charset="0"/>
              <a:buChar char="•"/>
            </a:pPr>
            <a:r>
              <a:rPr lang="en-NZ" dirty="0" smtClean="0"/>
              <a:t>Windows Azure CDN has 20 locations globally (United States, Europe, Asia, Australia and South America) and continues to expand</a:t>
            </a:r>
          </a:p>
          <a:p>
            <a:pPr marL="171450" indent="-171450">
              <a:buFont typeface="Arial" pitchFamily="34" charset="0"/>
              <a:buChar char="•"/>
            </a:pPr>
            <a:r>
              <a:rPr lang="en-NZ" dirty="0" smtClean="0"/>
              <a:t>The benefit of using a CDN is better performance and user experience for users who are farther from the source of the content stored in the Windows Azure Blob service. </a:t>
            </a:r>
          </a:p>
          <a:p>
            <a:pPr marL="171450" indent="-171450">
              <a:buFont typeface="Arial" pitchFamily="34" charset="0"/>
              <a:buChar char="•"/>
            </a:pPr>
            <a:r>
              <a:rPr lang="en-NZ" dirty="0" smtClean="0"/>
              <a:t>Windows Azure CDN provides worldwide high-bandwidth access to serve content for popular events.</a:t>
            </a:r>
            <a:endParaRPr lang="en-US" baseline="0" dirty="0" smtClean="0"/>
          </a:p>
          <a:p>
            <a:pPr marL="0" indent="0">
              <a:buFont typeface="Arial" pitchFamily="34" charset="0"/>
              <a:buNone/>
            </a:pPr>
            <a:endParaRPr lang="en-US" baseline="0" dirty="0" smtClean="0"/>
          </a:p>
          <a:p>
            <a:pPr marL="0" indent="0">
              <a:buFont typeface="Arial" pitchFamily="34" charset="0"/>
              <a:buNone/>
            </a:pPr>
            <a:r>
              <a:rPr lang="en-US" b="1" baseline="0" dirty="0" smtClean="0"/>
              <a:t>Notes</a:t>
            </a:r>
          </a:p>
          <a:p>
            <a:r>
              <a:rPr lang="en-US" dirty="0" smtClean="0"/>
              <a:t>http://blogs.msdn.com/b/windowsazure/archive/2009/11/05/introducing-the-windows-azure-content-delivery-network.aspx</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19</a:t>
            </a:fld>
            <a:endParaRPr lang="en-US" dirty="0"/>
          </a:p>
        </p:txBody>
      </p:sp>
    </p:spTree>
    <p:extLst>
      <p:ext uri="{BB962C8B-B14F-4D97-AF65-F5344CB8AC3E}">
        <p14:creationId xmlns:p14="http://schemas.microsoft.com/office/powerpoint/2010/main" val="37523835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normAutofit fontScale="92500" lnSpcReduction="20000"/>
          </a:bodyPr>
          <a:lstStyle/>
          <a:p>
            <a:r>
              <a:rPr lang="en-US" sz="900" b="1" dirty="0" smtClean="0"/>
              <a:t>Slide Objectives:</a:t>
            </a:r>
          </a:p>
          <a:p>
            <a:pPr marL="171450" indent="-171450">
              <a:buFont typeface="Arial" pitchFamily="34" charset="0"/>
              <a:buChar char="•"/>
            </a:pPr>
            <a:r>
              <a:rPr lang="en-US" sz="900" b="0" dirty="0" smtClean="0"/>
              <a:t>Provide overview and detail on pricing</a:t>
            </a:r>
          </a:p>
          <a:p>
            <a:pPr marL="171450" indent="-171450">
              <a:buFont typeface="Arial" pitchFamily="34" charset="0"/>
              <a:buChar char="•"/>
            </a:pPr>
            <a:r>
              <a:rPr lang="en-US" sz="900" b="0" dirty="0" smtClean="0"/>
              <a:t>Discuss localization of pricing</a:t>
            </a:r>
          </a:p>
          <a:p>
            <a:pPr marL="171450" indent="-171450">
              <a:buFont typeface="Arial" pitchFamily="34" charset="0"/>
              <a:buChar char="•"/>
            </a:pPr>
            <a:endParaRPr lang="en-US" sz="900" b="0" dirty="0" smtClean="0"/>
          </a:p>
          <a:p>
            <a:pPr marL="0" indent="0">
              <a:buFont typeface="Arial" pitchFamily="34" charset="0"/>
              <a:buNone/>
            </a:pPr>
            <a:r>
              <a:rPr lang="en-US" sz="900" b="1" dirty="0" smtClean="0"/>
              <a:t>Speaking</a:t>
            </a:r>
            <a:r>
              <a:rPr lang="en-US" sz="900" b="1" baseline="0" dirty="0" smtClean="0"/>
              <a:t> Points:</a:t>
            </a:r>
            <a:endParaRPr lang="en-US" sz="900" b="1" dirty="0" smtClean="0"/>
          </a:p>
          <a:p>
            <a:pPr marL="171450" indent="-171450">
              <a:buFont typeface="Arial" pitchFamily="34" charset="0"/>
              <a:buChar char="•"/>
            </a:pPr>
            <a:r>
              <a:rPr lang="en-US" sz="900" dirty="0" smtClean="0"/>
              <a:t>Windows Azure is charged per compute hour.</a:t>
            </a:r>
          </a:p>
          <a:p>
            <a:pPr marL="171450" indent="-171450">
              <a:buFont typeface="Arial" pitchFamily="34" charset="0"/>
              <a:buChar char="•"/>
            </a:pPr>
            <a:r>
              <a:rPr lang="en-US" sz="900" dirty="0" smtClean="0"/>
              <a:t>Pricing is localized</a:t>
            </a:r>
            <a:r>
              <a:rPr lang="en-US" sz="900" baseline="0" dirty="0" smtClean="0"/>
              <a:t> for global markets</a:t>
            </a:r>
          </a:p>
          <a:p>
            <a:pPr marL="171450" indent="-171450">
              <a:buFont typeface="Arial" pitchFamily="34" charset="0"/>
              <a:buChar char="•"/>
            </a:pPr>
            <a:r>
              <a:rPr lang="en-US" sz="900" baseline="0" dirty="0" smtClean="0"/>
              <a:t>Different VM sizes have a different number of CPUs and therefore are a multiple the single CPU rate</a:t>
            </a:r>
          </a:p>
          <a:p>
            <a:pPr marL="171450" indent="-171450">
              <a:buFont typeface="Arial" pitchFamily="34" charset="0"/>
              <a:buChar char="•"/>
            </a:pPr>
            <a:r>
              <a:rPr lang="en-NZ" sz="900" b="0" dirty="0" smtClean="0"/>
              <a:t>Compute time, measured in service hours: Windows Azure compute hours are charged only for when your application is deployed.remove the compute instances that are not being used to minimize compute hour billing. Partial compute hours are billed as full hours.</a:t>
            </a:r>
          </a:p>
          <a:p>
            <a:pPr marL="171450" indent="-171450">
              <a:buFont typeface="Arial" pitchFamily="34" charset="0"/>
              <a:buChar char="•"/>
            </a:pPr>
            <a:r>
              <a:rPr lang="en-NZ" sz="900" b="0" dirty="0" smtClean="0"/>
              <a:t>Storage, measured in GB: Storage is metered in units of average daily amount of data stored (in GB) over a monthly period. </a:t>
            </a:r>
          </a:p>
          <a:p>
            <a:pPr marL="171450" indent="-171450">
              <a:buFont typeface="Arial" pitchFamily="34" charset="0"/>
              <a:buChar char="•"/>
            </a:pPr>
            <a:r>
              <a:rPr lang="en-NZ" sz="900" b="0" dirty="0" smtClean="0"/>
              <a:t>Data transfers measured in GB (transmissions to and from the Windows Azure datacenter).</a:t>
            </a:r>
            <a:r>
              <a:rPr lang="en-NZ" sz="900" b="0" baseline="0" dirty="0" smtClean="0"/>
              <a:t> </a:t>
            </a:r>
            <a:r>
              <a:rPr lang="en-NZ" sz="900" b="0" dirty="0" smtClean="0"/>
              <a:t>Data transfers within a sub region are free. </a:t>
            </a:r>
          </a:p>
          <a:p>
            <a:pPr marL="171450" indent="-171450">
              <a:buFont typeface="Arial" pitchFamily="34" charset="0"/>
              <a:buChar char="•"/>
            </a:pPr>
            <a:r>
              <a:rPr lang="en-NZ" sz="900" b="0" dirty="0" smtClean="0"/>
              <a:t>Transactions, measured as application requests</a:t>
            </a:r>
            <a:r>
              <a:rPr lang="en-NZ" sz="900" b="0" baseline="0" dirty="0" smtClean="0"/>
              <a:t> to the REST service</a:t>
            </a:r>
          </a:p>
          <a:p>
            <a:pPr marL="171450" marR="0"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sz="900" dirty="0" smtClean="0"/>
              <a:t>SQL Azure is priced</a:t>
            </a:r>
            <a:r>
              <a:rPr lang="en-US" sz="900" baseline="0" dirty="0" smtClean="0"/>
              <a:t> on a per database per month basis</a:t>
            </a:r>
          </a:p>
          <a:p>
            <a:pPr marL="171450" indent="-171450">
              <a:buFont typeface="Arial" pitchFamily="34" charset="0"/>
              <a:buChar char="•"/>
            </a:pPr>
            <a:r>
              <a:rPr lang="en-NZ" sz="900" dirty="0" smtClean="0"/>
              <a:t>Service </a:t>
            </a:r>
            <a:r>
              <a:rPr lang="en-NZ" sz="900" dirty="0" smtClean="0"/>
              <a:t>Bus is based on a per connection model</a:t>
            </a:r>
          </a:p>
          <a:p>
            <a:pPr marL="171450" indent="-171450">
              <a:buFont typeface="Arial" pitchFamily="34" charset="0"/>
              <a:buChar char="•"/>
            </a:pPr>
            <a:r>
              <a:rPr lang="en-NZ" sz="900" dirty="0" smtClean="0"/>
              <a:t>Access </a:t>
            </a:r>
            <a:r>
              <a:rPr lang="en-NZ" sz="900" dirty="0" smtClean="0"/>
              <a:t>control is based on a per transaction model</a:t>
            </a:r>
          </a:p>
          <a:p>
            <a:pPr marL="171450" indent="-171450">
              <a:buFont typeface="Arial" pitchFamily="34" charset="0"/>
              <a:buChar char="•"/>
            </a:pPr>
            <a:r>
              <a:rPr lang="en-NZ" sz="900" dirty="0" smtClean="0"/>
              <a:t>Service </a:t>
            </a:r>
            <a:r>
              <a:rPr lang="en-NZ" sz="900" dirty="0" smtClean="0"/>
              <a:t>Bus connections can be provisioned individually on a “pay-as-you-go” basis or in a pack of 5, 25, 100 or 500 connections. For individually provisioned connections, you will be charged based on the maximum number of connections you use for each day. For connection packs, you will be charged daily for a pro rata amount of the connections in that pack (i.e., the number of connections in the pack divided by the number of days in the month). </a:t>
            </a:r>
          </a:p>
          <a:p>
            <a:pPr marL="171450" indent="-171450">
              <a:buFont typeface="Arial" pitchFamily="34" charset="0"/>
              <a:buChar char="•"/>
            </a:pPr>
            <a:r>
              <a:rPr lang="en-NZ" sz="900" dirty="0" smtClean="0"/>
              <a:t>You can only update the connections you provision as a pack once every seven days. You can modify the number of connections you provision individually at any time.</a:t>
            </a:r>
          </a:p>
          <a:p>
            <a:pPr marL="171450" indent="-171450">
              <a:buFont typeface="Arial" pitchFamily="34" charset="0"/>
              <a:buChar char="•"/>
            </a:pPr>
            <a:r>
              <a:rPr lang="en-NZ" sz="900" dirty="0" smtClean="0"/>
              <a:t>For </a:t>
            </a:r>
            <a:r>
              <a:rPr lang="en-NZ" sz="900" dirty="0" smtClean="0"/>
              <a:t>Access </a:t>
            </a:r>
            <a:r>
              <a:rPr lang="en-NZ" sz="900" dirty="0" smtClean="0"/>
              <a:t>Control transactions, customers will be charged the actual number of transactions utilized for the billing period (i.e., not in discrete blocks of 100,000 transactions), plus data transfers in or out.</a:t>
            </a:r>
          </a:p>
          <a:p>
            <a:pPr marL="171450" indent="-171450">
              <a:buFont typeface="Arial" pitchFamily="34" charset="0"/>
              <a:buChar char="•"/>
            </a:pPr>
            <a:endParaRPr lang="en-US" sz="900" dirty="0" smtClean="0"/>
          </a:p>
          <a:p>
            <a:r>
              <a:rPr lang="en-US" sz="900" b="1" dirty="0" smtClean="0"/>
              <a:t>Notes:</a:t>
            </a:r>
          </a:p>
          <a:p>
            <a:pPr marL="171450" indent="-171450">
              <a:buFont typeface="Arial" pitchFamily="34" charset="0"/>
              <a:buChar char="•"/>
            </a:pPr>
            <a:r>
              <a:rPr lang="en-US" sz="900" dirty="0" smtClean="0"/>
              <a:t>http://www.microsoft.com/windowsazure/pricing/</a:t>
            </a:r>
            <a:endParaRPr lang="en-NZ" sz="900" dirty="0" smtClean="0"/>
          </a:p>
          <a:p>
            <a:pPr marL="0" indent="0">
              <a:buFont typeface="Arial" pitchFamily="34" charset="0"/>
              <a:buNone/>
            </a:pPr>
            <a:endParaRPr lang="en-US" sz="900" dirty="0" smtClean="0"/>
          </a:p>
          <a:p>
            <a:endParaRPr lang="en-US" sz="900" dirty="0" smtClean="0"/>
          </a:p>
          <a:p>
            <a:endParaRPr lang="en-US" sz="900"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20</a:t>
            </a:fld>
            <a:endParaRPr lang="en-US" dirty="0"/>
          </a:p>
        </p:txBody>
      </p:sp>
    </p:spTree>
    <p:extLst>
      <p:ext uri="{BB962C8B-B14F-4D97-AF65-F5344CB8AC3E}">
        <p14:creationId xmlns:p14="http://schemas.microsoft.com/office/powerpoint/2010/main" val="42069021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lstStyle/>
          <a:p>
            <a:r>
              <a:rPr lang="en-US" b="1" dirty="0" smtClean="0"/>
              <a:t>Slide Objectives:</a:t>
            </a:r>
          </a:p>
          <a:p>
            <a:pPr marL="171450" indent="-171450">
              <a:buFont typeface="Arial" pitchFamily="34" charset="0"/>
              <a:buChar char="•"/>
            </a:pPr>
            <a:r>
              <a:rPr lang="en-US" dirty="0" smtClean="0"/>
              <a:t>Explain that there are different VM</a:t>
            </a:r>
            <a:r>
              <a:rPr lang="en-US" baseline="0" dirty="0" smtClean="0"/>
              <a:t> instance sizes available within Windows Azure</a:t>
            </a:r>
            <a:endParaRPr lang="en-US" dirty="0" smtClean="0"/>
          </a:p>
          <a:p>
            <a:endParaRPr lang="en-US" dirty="0" smtClean="0"/>
          </a:p>
          <a:p>
            <a:r>
              <a:rPr lang="en-US" b="1" dirty="0" smtClean="0"/>
              <a:t>Speaking Points:</a:t>
            </a:r>
          </a:p>
          <a:p>
            <a:endParaRPr lang="en-US" dirty="0" smtClean="0"/>
          </a:p>
          <a:p>
            <a:endParaRPr lang="en-US" dirty="0" smtClean="0"/>
          </a:p>
          <a:p>
            <a:endParaRPr lang="en-US" dirty="0" smtClean="0"/>
          </a:p>
          <a:p>
            <a:r>
              <a:rPr lang="en-US" dirty="0" smtClean="0"/>
              <a:t>---</a:t>
            </a:r>
          </a:p>
          <a:p>
            <a:endParaRPr lang="en-US" dirty="0" smtClean="0"/>
          </a:p>
          <a:p>
            <a:r>
              <a:rPr lang="en-US" b="1" dirty="0" smtClean="0"/>
              <a:t>Speaking Points:</a:t>
            </a:r>
            <a:endParaRPr lang="en-US" dirty="0" smtClean="0"/>
          </a:p>
          <a:p>
            <a:pPr marL="171450" indent="-171450">
              <a:buFont typeface="Arial" pitchFamily="34" charset="0"/>
              <a:buChar char="•"/>
            </a:pPr>
            <a:r>
              <a:rPr lang="en-US" dirty="0" smtClean="0"/>
              <a:t>One of the key areas of feedback has been to reduce the cost and</a:t>
            </a:r>
            <a:r>
              <a:rPr lang="en-US" baseline="0" dirty="0" smtClean="0"/>
              <a:t> size of Windows Azure instances.  At PDC we will announce..</a:t>
            </a:r>
          </a:p>
          <a:p>
            <a:pPr marL="171450" indent="-171450">
              <a:buFont typeface="Arial" pitchFamily="34" charset="0"/>
              <a:buChar char="•"/>
            </a:pPr>
            <a:endParaRPr lang="en-US" dirty="0" smtClean="0"/>
          </a:p>
          <a:p>
            <a:endParaRPr lang="en-US" dirty="0" smtClean="0"/>
          </a:p>
          <a:p>
            <a:r>
              <a:rPr lang="en-US" b="1" dirty="0" smtClean="0"/>
              <a:t>Notes:</a:t>
            </a:r>
          </a:p>
          <a:p>
            <a:r>
              <a:rPr lang="en-US" dirty="0" smtClean="0"/>
              <a:t>(*) 20GB with a limitation on VHD size if they are deploying VMRole on XSmall: the VHD can only be up to 15GB.</a:t>
            </a:r>
          </a:p>
          <a:p>
            <a:r>
              <a:rPr lang="en-US" dirty="0" smtClean="0"/>
              <a:t>each tenant can support 20 instances just like regular subscriptions with Small VM. We do not scale based on core counts.</a:t>
            </a:r>
          </a:p>
          <a:p>
            <a:endParaRPr lang="en-US" dirty="0" smtClean="0"/>
          </a:p>
          <a:p>
            <a:r>
              <a:rPr lang="en-US" dirty="0" smtClean="0"/>
              <a:t>There is no SLA on the network bandwidth for each VM size as this resource is shared among all the VM.   </a:t>
            </a:r>
          </a:p>
          <a:p>
            <a:endParaRPr lang="en-US" dirty="0" smtClean="0"/>
          </a:p>
          <a:p>
            <a:r>
              <a:rPr lang="en-US" dirty="0" smtClean="0"/>
              <a:t>That said, we need to provide guidance for customer so they could design their applications correctly.  From the engineering side, this is what we mean by Low, Moderate and High.  </a:t>
            </a:r>
          </a:p>
          <a:p>
            <a:endParaRPr lang="en-US" dirty="0" smtClean="0"/>
          </a:p>
          <a:p>
            <a:r>
              <a:rPr lang="en-US" dirty="0" smtClean="0"/>
              <a:t>•	Low currently means 0-15Mbps with short burst up to 25-50Mbps (Megabit/s).  These are sufficient for some web sites with low traffic.  </a:t>
            </a:r>
          </a:p>
          <a:p>
            <a:r>
              <a:rPr lang="en-US" dirty="0" smtClean="0"/>
              <a:t>•	Moderate means 0-100Mbps with short burst up to 200Mbps (100Mbps is the norm).  This is what we currently reserve for the Small VM.</a:t>
            </a:r>
          </a:p>
          <a:p>
            <a:r>
              <a:rPr lang="en-US" dirty="0" smtClean="0"/>
              <a:t>•	High means 200-800 Mbps.  If you divide this into 3 spectrums for Medium, Large and XL.  Then Medium is in the low end, Large hovers around the middle zone and of course XL takes the high-end spot.</a:t>
            </a:r>
          </a:p>
          <a:p>
            <a:endParaRPr lang="en-US" dirty="0" smtClean="0"/>
          </a:p>
          <a:p>
            <a:r>
              <a:rPr lang="en-US" dirty="0" smtClean="0"/>
              <a:t>These rates should be used as guidance.  Nothing can beat a test run to see what the application requires but using these bandwidth ranges, hopefully it reduces the guess work for the customers</a:t>
            </a:r>
          </a:p>
          <a:p>
            <a:endParaRPr lang="en-US" dirty="0" smtClean="0"/>
          </a:p>
          <a:p>
            <a:endParaRPr lang="en-US" dirty="0" smtClean="0"/>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21</a:t>
            </a:fld>
            <a:endParaRPr lang="en-US" dirty="0"/>
          </a:p>
        </p:txBody>
      </p:sp>
    </p:spTree>
    <p:extLst>
      <p:ext uri="{BB962C8B-B14F-4D97-AF65-F5344CB8AC3E}">
        <p14:creationId xmlns:p14="http://schemas.microsoft.com/office/powerpoint/2010/main" val="20005718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t>3</a:t>
            </a:fld>
            <a:endParaRPr lang="en-US" dirty="0"/>
          </a:p>
        </p:txBody>
      </p:sp>
    </p:spTree>
    <p:extLst>
      <p:ext uri="{BB962C8B-B14F-4D97-AF65-F5344CB8AC3E}">
        <p14:creationId xmlns:p14="http://schemas.microsoft.com/office/powerpoint/2010/main" val="41522144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22</a:t>
            </a:fld>
            <a:endParaRPr lang="en-US" dirty="0"/>
          </a:p>
        </p:txBody>
      </p:sp>
    </p:spTree>
    <p:extLst>
      <p:ext uri="{BB962C8B-B14F-4D97-AF65-F5344CB8AC3E}">
        <p14:creationId xmlns:p14="http://schemas.microsoft.com/office/powerpoint/2010/main" val="205770352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lstStyle/>
          <a:p>
            <a:pPr rtl="0"/>
            <a:r>
              <a:rPr lang="en-US" b="1" dirty="0" smtClean="0"/>
              <a:t>Slide objectives: </a:t>
            </a:r>
          </a:p>
          <a:p>
            <a:pPr rtl="0">
              <a:buFont typeface="Arial" pitchFamily="34" charset="0"/>
              <a:buChar char="•"/>
            </a:pPr>
            <a:r>
              <a:rPr lang="en-US" dirty="0" smtClean="0"/>
              <a:t>Summarize what the audience</a:t>
            </a:r>
            <a:r>
              <a:rPr lang="en-US" baseline="0" dirty="0" smtClean="0"/>
              <a:t> just saw with the Hello Windows Azure demo.</a:t>
            </a:r>
            <a:endParaRPr lang="en-US" dirty="0" smtClean="0"/>
          </a:p>
          <a:p>
            <a:pPr rtl="0"/>
            <a:endParaRPr lang="en-US" dirty="0" smtClean="0"/>
          </a:p>
          <a:p>
            <a:pPr rtl="0"/>
            <a:r>
              <a:rPr lang="en-US" b="1" dirty="0" smtClean="0"/>
              <a:t>Speaking Points: </a:t>
            </a:r>
          </a:p>
          <a:p>
            <a:pPr rtl="0">
              <a:buFont typeface="Arial" pitchFamily="34" charset="0"/>
              <a:buChar char="•"/>
            </a:pPr>
            <a:r>
              <a:rPr lang="en-US" dirty="0" smtClean="0"/>
              <a:t>What you saw</a:t>
            </a:r>
          </a:p>
          <a:p>
            <a:pPr lvl="1" rtl="0">
              <a:buFont typeface="Arial" pitchFamily="34" charset="0"/>
              <a:buChar char="•"/>
            </a:pPr>
            <a:r>
              <a:rPr lang="en-US" dirty="0" smtClean="0"/>
              <a:t>So we just saw a number</a:t>
            </a:r>
            <a:r>
              <a:rPr lang="en-US" baseline="0" dirty="0" smtClean="0"/>
              <a:t> of things within this simple demo.</a:t>
            </a:r>
          </a:p>
          <a:p>
            <a:pPr lvl="1" rtl="0">
              <a:buFont typeface="Arial" pitchFamily="34" charset="0"/>
              <a:buChar char="•"/>
            </a:pPr>
            <a:r>
              <a:rPr lang="en-US" baseline="0" dirty="0" smtClean="0"/>
              <a:t>First you saw a simple ASP.NET web application, like many of you have built before.</a:t>
            </a:r>
          </a:p>
          <a:p>
            <a:pPr lvl="1" rtl="0">
              <a:buFont typeface="Arial" pitchFamily="34" charset="0"/>
              <a:buChar char="•"/>
            </a:pPr>
            <a:r>
              <a:rPr lang="en-US" baseline="0" dirty="0" smtClean="0"/>
              <a:t>We created the application using Visual Studio 2010, tools many of you are familiar with.</a:t>
            </a:r>
          </a:p>
          <a:p>
            <a:pPr lvl="1" rtl="0">
              <a:buFont typeface="Arial" pitchFamily="34" charset="0"/>
              <a:buChar char="•"/>
            </a:pPr>
            <a:r>
              <a:rPr lang="en-US" baseline="0" dirty="0" smtClean="0"/>
              <a:t>We were able to model the roles and instances for our Windows Azure application in a simple config file.</a:t>
            </a:r>
          </a:p>
          <a:p>
            <a:pPr lvl="1" rtl="0">
              <a:buFont typeface="Arial" pitchFamily="34" charset="0"/>
              <a:buChar char="•"/>
            </a:pPr>
            <a:r>
              <a:rPr lang="en-US" baseline="0" dirty="0" smtClean="0"/>
              <a:t>You saw how the Windows Azure development fabric provides a local environment for developing, debugging, and testing our applications – which is integrated directly with Visual Studio. </a:t>
            </a:r>
          </a:p>
          <a:p>
            <a:pPr lvl="1" rtl="0">
              <a:buFont typeface="Arial" pitchFamily="34" charset="0"/>
              <a:buChar char="•"/>
            </a:pPr>
            <a:r>
              <a:rPr lang="en-US" baseline="0" dirty="0" smtClean="0"/>
              <a:t>Finally, you saw how we could deploy our applications to Windows Azure and in a matter of minutes have the application running in the cloud and switch from staging to production.</a:t>
            </a:r>
          </a:p>
          <a:p>
            <a:pPr rtl="0">
              <a:buFont typeface="Arial" pitchFamily="34" charset="0"/>
              <a:buChar char="•"/>
            </a:pPr>
            <a:r>
              <a:rPr lang="en-US" dirty="0" smtClean="0"/>
              <a:t>What Windows Azure Provided</a:t>
            </a:r>
          </a:p>
          <a:p>
            <a:pPr lvl="1" rtl="0">
              <a:buFont typeface="Arial" pitchFamily="34" charset="0"/>
              <a:buChar char="•"/>
            </a:pPr>
            <a:r>
              <a:rPr lang="en-US" dirty="0" smtClean="0"/>
              <a:t>What is more</a:t>
            </a:r>
            <a:r>
              <a:rPr lang="en-US" baseline="0" dirty="0" smtClean="0"/>
              <a:t> exciting then this simple application is what you didn’t see, but what Windows Azure provided.</a:t>
            </a:r>
          </a:p>
          <a:p>
            <a:pPr lvl="1" rtl="0">
              <a:buFont typeface="Arial" pitchFamily="34" charset="0"/>
              <a:buChar char="•"/>
            </a:pPr>
            <a:r>
              <a:rPr lang="en-US" baseline="0" dirty="0" smtClean="0"/>
              <a:t>First, Windows Azure provided an environment to run code – to run our ASP.NET application.</a:t>
            </a:r>
          </a:p>
          <a:p>
            <a:pPr lvl="1" rtl="0">
              <a:buFont typeface="Arial" pitchFamily="34" charset="0"/>
              <a:buChar char="•"/>
            </a:pPr>
            <a:r>
              <a:rPr lang="en-US" baseline="0" dirty="0" smtClean="0"/>
              <a:t>It provided all of the infrastructure such as machines, rack space, connectivity, and switches.</a:t>
            </a:r>
          </a:p>
          <a:p>
            <a:pPr lvl="1" rtl="0">
              <a:buFont typeface="Arial" pitchFamily="34" charset="0"/>
              <a:buChar char="•"/>
            </a:pPr>
            <a:r>
              <a:rPr lang="en-US" baseline="0" dirty="0" smtClean="0"/>
              <a:t>It also automated and simplified the deployment and configuration.  At no point did we have to remote into machines or FTP files or synchronize our application across machines.  This automated service management was provided by Windows Azure.</a:t>
            </a:r>
          </a:p>
          <a:p>
            <a:pPr lvl="1" rtl="0">
              <a:buFont typeface="Arial" pitchFamily="34" charset="0"/>
              <a:buChar char="•"/>
            </a:pPr>
            <a:r>
              <a:rPr lang="en-US" baseline="0" dirty="0" smtClean="0"/>
              <a:t>Windows Azure also provided isolation for us – where our application is isolated from other apps that either we would develop or other organizations would develop.   </a:t>
            </a:r>
          </a:p>
          <a:p>
            <a:pPr lvl="1" rtl="0">
              <a:buFont typeface="Arial" pitchFamily="34" charset="0"/>
              <a:buChar char="•"/>
            </a:pPr>
            <a:r>
              <a:rPr lang="en-US" baseline="0" dirty="0" smtClean="0"/>
              <a:t>We also saw how by simply specifying the number of instances in the service model, Windows Azure delivered key capabilities such as redundancy and load balancing for our application.</a:t>
            </a:r>
          </a:p>
          <a:p>
            <a:pPr lvl="1" rtl="0">
              <a:buFont typeface="Arial" pitchFamily="34" charset="0"/>
              <a:buChar char="•"/>
            </a:pPr>
            <a:r>
              <a:rPr lang="en-US" baseline="0" dirty="0" smtClean="0"/>
              <a:t>Ultimately, what this results in is abstraction and flexibility.</a:t>
            </a:r>
            <a:endParaRPr lang="en-US" dirty="0" smtClean="0"/>
          </a:p>
          <a:p>
            <a:pPr rtl="0"/>
            <a:endParaRPr lang="en-US" b="1" dirty="0" smtClean="0"/>
          </a:p>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t>23</a:t>
            </a:fld>
            <a:endParaRPr lang="en-US" dirty="0"/>
          </a:p>
        </p:txBody>
      </p:sp>
    </p:spTree>
    <p:extLst>
      <p:ext uri="{BB962C8B-B14F-4D97-AF65-F5344CB8AC3E}">
        <p14:creationId xmlns:p14="http://schemas.microsoft.com/office/powerpoint/2010/main" val="399784414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smtClean="0"/>
              <a:t>MIX 11</a:t>
            </a:r>
            <a:endParaRPr lang="en-US" dirty="0"/>
          </a:p>
        </p:txBody>
      </p:sp>
      <p:sp>
        <p:nvSpPr>
          <p:cNvPr id="5" name="Date Placeholder 4"/>
          <p:cNvSpPr>
            <a:spLocks noGrp="1"/>
          </p:cNvSpPr>
          <p:nvPr>
            <p:ph type="dt" idx="11"/>
          </p:nvPr>
        </p:nvSpPr>
        <p:spPr/>
        <p:txBody>
          <a:bodyPr/>
          <a:lstStyle/>
          <a:p>
            <a:fld id="{75E25A8B-80E2-4895-B44A-6F110C034E14}" type="datetime1">
              <a:rPr lang="en-US" smtClean="0"/>
              <a:t>12/11/2011</a:t>
            </a:fld>
            <a:endParaRPr lang="en-US" dirty="0"/>
          </a:p>
        </p:txBody>
      </p:sp>
      <p:sp>
        <p:nvSpPr>
          <p:cNvPr id="6" name="Footer Placeholder 5"/>
          <p:cNvSpPr>
            <a:spLocks noGrp="1"/>
          </p:cNvSpPr>
          <p:nvPr>
            <p:ph type="ftr" sz="quarter" idx="12"/>
          </p:nvPr>
        </p:nvSpPr>
        <p:spPr/>
        <p:txBody>
          <a:bodyPr/>
          <a:lstStyle/>
          <a:p>
            <a:r>
              <a:rPr lang="en-US" dirty="0" smtClean="0">
                <a:solidFill>
                  <a:srgbClr val="000000"/>
                </a:solidFill>
                <a:latin typeface="Segoe UI" pitchFamily="34" charset="0"/>
              </a:rPr>
              <a:t>© 2011 Microsoft Corporation. All rights reserved. Microsoft, Windows, Windows Vista and other product names are or may be registered trademarks and/or trademarks in the U.S. and/or other countries.</a:t>
            </a:r>
          </a:p>
          <a:p>
            <a:r>
              <a:rPr lang="en-US"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a:t>
            </a:r>
            <a:br>
              <a:rPr lang="en-US" dirty="0" smtClean="0">
                <a:solidFill>
                  <a:srgbClr val="000000"/>
                </a:solidFill>
                <a:latin typeface="Segoe UI" pitchFamily="34" charset="0"/>
              </a:rPr>
            </a:br>
            <a:r>
              <a:rPr lang="en-US" dirty="0" smtClean="0">
                <a:solidFill>
                  <a:srgbClr val="000000"/>
                </a:solidFill>
                <a:latin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3"/>
          </p:nvPr>
        </p:nvSpPr>
        <p:spPr/>
        <p:txBody>
          <a:bodyPr/>
          <a:lstStyle/>
          <a:p>
            <a:fld id="{8B263312-38AA-4E1E-B2B5-0F8F122B24FE}" type="slidenum">
              <a:rPr lang="en-US" smtClean="0"/>
              <a:pPr/>
              <a:t>24</a:t>
            </a:fld>
            <a:endParaRPr lang="en-US" dirty="0"/>
          </a:p>
        </p:txBody>
      </p:sp>
    </p:spTree>
    <p:extLst>
      <p:ext uri="{BB962C8B-B14F-4D97-AF65-F5344CB8AC3E}">
        <p14:creationId xmlns:p14="http://schemas.microsoft.com/office/powerpoint/2010/main" val="31881139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normAutofit fontScale="92500" lnSpcReduction="20000"/>
          </a:bodyPr>
          <a:lstStyle/>
          <a:p>
            <a:r>
              <a:rPr lang="en-US" b="1" dirty="0" smtClean="0"/>
              <a:t>Speaking Points:</a:t>
            </a:r>
          </a:p>
          <a:p>
            <a:pPr marL="171450" indent="-171450">
              <a:buFont typeface="Arial" pitchFamily="34" charset="0"/>
              <a:buChar char="•"/>
            </a:pPr>
            <a:r>
              <a:rPr lang="en-US" dirty="0" smtClean="0"/>
              <a:t>At WPC two weeks ago we</a:t>
            </a:r>
            <a:r>
              <a:rPr lang="en-US" baseline="0" dirty="0" smtClean="0"/>
              <a:t> announced the new Windows Azure marketplace for applications</a:t>
            </a:r>
            <a:endParaRPr lang="en-US" dirty="0" smtClean="0"/>
          </a:p>
          <a:p>
            <a:pPr marL="171450" indent="-171450">
              <a:buFont typeface="Arial" pitchFamily="34" charset="0"/>
              <a:buChar char="•"/>
            </a:pPr>
            <a:r>
              <a:rPr lang="en-US" dirty="0" smtClean="0"/>
              <a:t>App Qualifications:</a:t>
            </a:r>
          </a:p>
          <a:p>
            <a:pPr marL="384431" lvl="1" indent="-171450">
              <a:buFont typeface="Arial" pitchFamily="34" charset="0"/>
              <a:buChar char="•"/>
            </a:pPr>
            <a:r>
              <a:rPr lang="en-US" dirty="0" smtClean="0"/>
              <a:t>Windows Azure SaaS application</a:t>
            </a:r>
          </a:p>
          <a:p>
            <a:pPr marL="384431" lvl="1" indent="-171450">
              <a:buFont typeface="Arial" pitchFamily="34" charset="0"/>
              <a:buChar char="•"/>
            </a:pPr>
            <a:r>
              <a:rPr lang="en-US" dirty="0" smtClean="0"/>
              <a:t>App must pass Windows Azure Usage Check</a:t>
            </a:r>
          </a:p>
          <a:p>
            <a:pPr marL="384431" lvl="1" indent="-171450">
              <a:buFont typeface="Arial" pitchFamily="34" charset="0"/>
              <a:buChar char="•"/>
            </a:pPr>
            <a:r>
              <a:rPr lang="en-US" dirty="0" smtClean="0"/>
              <a:t>App is commercially available (not sample code etc.)</a:t>
            </a:r>
          </a:p>
          <a:p>
            <a:pPr marL="384431" lvl="1" indent="-171450">
              <a:buFont typeface="Arial" pitchFamily="34" charset="0"/>
              <a:buChar char="•"/>
            </a:pPr>
            <a:r>
              <a:rPr lang="en-US" dirty="0" smtClean="0"/>
              <a:t>Documentation &amp; Support for the app is provided by ISV</a:t>
            </a:r>
          </a:p>
          <a:p>
            <a:pPr marL="384431" lvl="1" indent="-171450">
              <a:buFont typeface="Arial" pitchFamily="34" charset="0"/>
              <a:buChar char="•"/>
            </a:pPr>
            <a:r>
              <a:rPr lang="en-US" dirty="0" smtClean="0"/>
              <a:t>ISV has Signed Windows Azure Marketplace Publisher Agreement </a:t>
            </a:r>
          </a:p>
          <a:p>
            <a:pPr marL="171450" lvl="0" indent="-171450">
              <a:buFont typeface="Arial" pitchFamily="34" charset="0"/>
              <a:buChar char="•"/>
            </a:pPr>
            <a:r>
              <a:rPr lang="en-US" dirty="0" smtClean="0"/>
              <a:t>Pricing &amp; Payout</a:t>
            </a:r>
          </a:p>
          <a:p>
            <a:pPr marL="384431" lvl="1" indent="-171450">
              <a:buFont typeface="Arial" pitchFamily="34" charset="0"/>
              <a:buChar char="•"/>
            </a:pPr>
            <a:r>
              <a:rPr lang="en-US" dirty="0" smtClean="0"/>
              <a:t>Create offer variants</a:t>
            </a:r>
          </a:p>
          <a:p>
            <a:pPr marL="384431" lvl="1" indent="-171450">
              <a:buFont typeface="Arial" pitchFamily="34" charset="0"/>
              <a:buChar char="•"/>
            </a:pPr>
            <a:r>
              <a:rPr lang="en-US" dirty="0" smtClean="0"/>
              <a:t>Define offerings based on number of users, feature set, etc.</a:t>
            </a:r>
          </a:p>
          <a:p>
            <a:pPr marL="384431" lvl="1" indent="-171450">
              <a:buFont typeface="Arial" pitchFamily="34" charset="0"/>
              <a:buChar char="•"/>
            </a:pPr>
            <a:r>
              <a:rPr lang="en-US" dirty="0" smtClean="0"/>
              <a:t>Set the price of the application</a:t>
            </a:r>
          </a:p>
          <a:p>
            <a:pPr marL="384431" lvl="1" indent="-171450">
              <a:buFont typeface="Arial" pitchFamily="34" charset="0"/>
              <a:buChar char="•"/>
            </a:pPr>
            <a:r>
              <a:rPr lang="en-US" dirty="0" smtClean="0"/>
              <a:t>Application Trials</a:t>
            </a:r>
          </a:p>
          <a:p>
            <a:pPr marL="384431" lvl="1" indent="-171450">
              <a:buFont typeface="Arial" pitchFamily="34" charset="0"/>
              <a:buChar char="•"/>
            </a:pPr>
            <a:r>
              <a:rPr lang="en-US" dirty="0" smtClean="0"/>
              <a:t>One month free, Automatic Conversion</a:t>
            </a:r>
          </a:p>
          <a:p>
            <a:pPr marL="384431" lvl="1" indent="-171450">
              <a:buFont typeface="Arial" pitchFamily="34" charset="0"/>
              <a:buChar char="•"/>
            </a:pPr>
            <a:r>
              <a:rPr lang="en-US" dirty="0" smtClean="0"/>
              <a:t>Billing handled by the Marketplace</a:t>
            </a:r>
          </a:p>
          <a:p>
            <a:pPr marL="384431" lvl="1" indent="-171450">
              <a:buFont typeface="Arial" pitchFamily="34" charset="0"/>
              <a:buChar char="•"/>
            </a:pPr>
            <a:r>
              <a:rPr lang="en-US" dirty="0" smtClean="0"/>
              <a:t>80/20 revenue split</a:t>
            </a:r>
          </a:p>
          <a:p>
            <a:pPr marL="384431" lvl="1" indent="-171450">
              <a:buFont typeface="Arial" pitchFamily="34" charset="0"/>
              <a:buChar char="•"/>
            </a:pPr>
            <a:r>
              <a:rPr lang="en-US" dirty="0" smtClean="0"/>
              <a:t>Payment every quarter, 45 days after quarter ends</a:t>
            </a:r>
          </a:p>
          <a:p>
            <a:pPr marL="384431" lvl="1" indent="-171450">
              <a:buFont typeface="Arial" pitchFamily="34" charset="0"/>
              <a:buChar char="•"/>
            </a:pPr>
            <a:r>
              <a:rPr lang="en-US" dirty="0" smtClean="0"/>
              <a:t>Microsoft will contact you for accounting details</a:t>
            </a:r>
          </a:p>
          <a:p>
            <a:pPr marL="384431" lvl="1" indent="-171450">
              <a:buFont typeface="Arial" pitchFamily="34" charset="0"/>
              <a:buChar char="•"/>
            </a:pPr>
            <a:r>
              <a:rPr lang="en-US" dirty="0" smtClean="0"/>
              <a:t>Publishers choose where to accept payments from</a:t>
            </a:r>
          </a:p>
          <a:p>
            <a:pPr marL="384431" lvl="1" indent="-171450">
              <a:buFont typeface="Arial" pitchFamily="34" charset="0"/>
              <a:buChar char="•"/>
            </a:pPr>
            <a:r>
              <a:rPr lang="en-US" dirty="0" smtClean="0"/>
              <a:t>Currently 8 markets: US, Australia, Austria, Canada, France, Germany, Italy, Spain and the United Kingdom </a:t>
            </a:r>
          </a:p>
          <a:p>
            <a:pPr marL="171450" lvl="0" indent="-171450">
              <a:buFont typeface="Arial" pitchFamily="34" charset="0"/>
              <a:buChar char="•"/>
            </a:pPr>
            <a:endParaRPr lang="en-US" dirty="0" smtClean="0"/>
          </a:p>
          <a:p>
            <a:endParaRPr lang="en-US" dirty="0" smtClean="0"/>
          </a:p>
          <a:p>
            <a:endParaRPr lang="en-US" dirty="0" smtClean="0"/>
          </a:p>
          <a:p>
            <a:pPr marL="171450" indent="-171450">
              <a:buFont typeface="Arial" pitchFamily="34" charset="0"/>
              <a:buChar char="•"/>
            </a:pPr>
            <a:r>
              <a:rPr lang="en-US" dirty="0" smtClean="0"/>
              <a:t>Marketplace sends a purchase message</a:t>
            </a:r>
          </a:p>
          <a:p>
            <a:pPr marL="171450" indent="-171450">
              <a:buFont typeface="Arial" pitchFamily="34" charset="0"/>
              <a:buChar char="•"/>
            </a:pPr>
            <a:r>
              <a:rPr lang="en-US" dirty="0" smtClean="0"/>
              <a:t>Includes clientID, ClientSecret, OfferID</a:t>
            </a:r>
          </a:p>
          <a:p>
            <a:pPr marL="171450" indent="-171450">
              <a:buFont typeface="Arial" pitchFamily="34" charset="0"/>
              <a:buChar char="•"/>
            </a:pPr>
            <a:r>
              <a:rPr lang="en-US" dirty="0" smtClean="0"/>
              <a:t>- Client ID: is a name or code that will identify your application within the marketplace, be sure to remember or take note of this value since you will use it in a future step of this lab.</a:t>
            </a:r>
          </a:p>
          <a:p>
            <a:pPr marL="171450" indent="-171450">
              <a:buFont typeface="Arial" pitchFamily="34" charset="0"/>
              <a:buChar char="•"/>
            </a:pPr>
            <a:r>
              <a:rPr lang="en-US" dirty="0" smtClean="0"/>
              <a:t>- Name: is the friendly name of the application.</a:t>
            </a:r>
          </a:p>
          <a:p>
            <a:pPr marL="171450" indent="-171450">
              <a:buFont typeface="Arial" pitchFamily="34" charset="0"/>
              <a:buChar char="•"/>
            </a:pPr>
            <a:r>
              <a:rPr lang="en-US" dirty="0" smtClean="0"/>
              <a:t>- Client Secret: provided by default, is the secret that will be used, together with the Client ID, to integrate your application with the Marketplace, be sure to take note of this value as well.</a:t>
            </a:r>
          </a:p>
          <a:p>
            <a:pPr marL="171450" indent="-171450">
              <a:buFont typeface="Arial" pitchFamily="34" charset="0"/>
              <a:buChar char="•"/>
            </a:pPr>
            <a:r>
              <a:rPr lang="en-US" dirty="0" smtClean="0"/>
              <a:t>- Redirect URI: is the URI where the marketplace will post the Purchase message, you will get further information on this in a future step.</a:t>
            </a:r>
          </a:p>
          <a:p>
            <a:pPr marL="171450" indent="-171450">
              <a:buFont typeface="Arial" pitchFamily="34" charset="0"/>
              <a:buChar char="•"/>
            </a:pPr>
            <a:endParaRPr lang="en-US" dirty="0"/>
          </a:p>
        </p:txBody>
      </p:sp>
      <p:sp>
        <p:nvSpPr>
          <p:cNvPr id="4" name="Header Placeholder 3"/>
          <p:cNvSpPr>
            <a:spLocks noGrp="1"/>
          </p:cNvSpPr>
          <p:nvPr>
            <p:ph type="hdr" sz="quarter" idx="10"/>
          </p:nvPr>
        </p:nvSpPr>
        <p:spPr/>
        <p:txBody>
          <a:bodyPr/>
          <a:lstStyle/>
          <a:p>
            <a:r>
              <a:rPr lang="en-US" dirty="0" smtClean="0"/>
              <a:t>TechReady13</a:t>
            </a:r>
          </a:p>
        </p:txBody>
      </p:sp>
      <p:sp>
        <p:nvSpPr>
          <p:cNvPr id="5" name="Date Placeholder 4"/>
          <p:cNvSpPr>
            <a:spLocks noGrp="1"/>
          </p:cNvSpPr>
          <p:nvPr>
            <p:ph type="dt" idx="11"/>
          </p:nvPr>
        </p:nvSpPr>
        <p:spPr/>
        <p:txBody>
          <a:bodyPr/>
          <a:lstStyle/>
          <a:p>
            <a:fld id="{1EC63545-BAE1-4AB4-A02F-46AAE87501A0}" type="datetime1">
              <a:rPr lang="en-US" smtClean="0"/>
              <a:t>12/11/2011</a:t>
            </a:fld>
            <a:endParaRPr lang="en-US" dirty="0"/>
          </a:p>
        </p:txBody>
      </p:sp>
      <p:sp>
        <p:nvSpPr>
          <p:cNvPr id="6" name="Footer Placeholder 5"/>
          <p:cNvSpPr>
            <a:spLocks noGrp="1"/>
          </p:cNvSpPr>
          <p:nvPr>
            <p:ph type="ftr" sz="quarter" idx="12"/>
          </p:nvPr>
        </p:nvSpPr>
        <p:spPr/>
        <p:txBody>
          <a:bodyPr/>
          <a:lstStyle/>
          <a:p>
            <a:r>
              <a:rPr lang="en-US" dirty="0" smtClean="0">
                <a:solidFill>
                  <a:srgbClr val="000000"/>
                </a:solidFill>
                <a:latin typeface="Segoe UI" pitchFamily="34" charset="0"/>
              </a:rPr>
              <a:t>© 2011 Microsoft Corporation. All rights reserved. Microsoft, Windows, Windows Vista and other product names are or may be registered trademarks and/or trademarks in the U.S. and/or other countries.</a:t>
            </a:r>
          </a:p>
          <a:p>
            <a:r>
              <a:rPr lang="en-US"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smtClean="0">
                <a:solidFill>
                  <a:srgbClr val="000000"/>
                </a:solidFill>
                <a:latin typeface="Segoe UI" pitchFamily="34" charset="0"/>
              </a:rPr>
            </a:br>
            <a:r>
              <a:rPr lang="en-US" dirty="0" smtClean="0">
                <a:solidFill>
                  <a:srgbClr val="000000"/>
                </a:solidFill>
                <a:latin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3"/>
          </p:nvPr>
        </p:nvSpPr>
        <p:spPr/>
        <p:txBody>
          <a:bodyPr/>
          <a:lstStyle/>
          <a:p>
            <a:fld id="{8B263312-38AA-4E1E-B2B5-0F8F122B24FE}" type="slidenum">
              <a:rPr lang="en-US" smtClean="0"/>
              <a:pPr/>
              <a:t>25</a:t>
            </a:fld>
            <a:endParaRPr lang="en-US" dirty="0"/>
          </a:p>
        </p:txBody>
      </p:sp>
    </p:spTree>
    <p:extLst>
      <p:ext uri="{BB962C8B-B14F-4D97-AF65-F5344CB8AC3E}">
        <p14:creationId xmlns:p14="http://schemas.microsoft.com/office/powerpoint/2010/main" val="100142502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26</a:t>
            </a:fld>
            <a:endParaRPr lang="en-US" dirty="0"/>
          </a:p>
        </p:txBody>
      </p:sp>
    </p:spTree>
    <p:extLst>
      <p:ext uri="{BB962C8B-B14F-4D97-AF65-F5344CB8AC3E}">
        <p14:creationId xmlns:p14="http://schemas.microsoft.com/office/powerpoint/2010/main" val="157617664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t>27</a:t>
            </a:fld>
            <a:endParaRPr lang="en-US" dirty="0"/>
          </a:p>
        </p:txBody>
      </p:sp>
    </p:spTree>
    <p:extLst>
      <p:ext uri="{BB962C8B-B14F-4D97-AF65-F5344CB8AC3E}">
        <p14:creationId xmlns:p14="http://schemas.microsoft.com/office/powerpoint/2010/main" val="9324924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lstStyle/>
          <a:p>
            <a:pPr marL="0" indent="0">
              <a:buFont typeface="Arial" pitchFamily="34" charset="0"/>
              <a:buNone/>
            </a:pPr>
            <a:r>
              <a:rPr lang="en-US" b="1" dirty="0" smtClean="0"/>
              <a:t>Speaking Points:</a:t>
            </a:r>
          </a:p>
          <a:p>
            <a:pPr marL="171450" indent="-171450">
              <a:buFont typeface="Arial" pitchFamily="34" charset="0"/>
              <a:buChar char="•"/>
            </a:pPr>
            <a:r>
              <a:rPr lang="en-US" b="0" dirty="0" smtClean="0"/>
              <a:t>There is a lot of talk in the industry about different</a:t>
            </a:r>
            <a:r>
              <a:rPr lang="en-US" b="0" baseline="0" dirty="0" smtClean="0"/>
              <a:t> terms like Platform as a Service, Infrastructure as a Service, and Software as a Service.</a:t>
            </a:r>
          </a:p>
          <a:p>
            <a:pPr marL="171450" indent="-171450">
              <a:buFont typeface="Arial" pitchFamily="34" charset="0"/>
              <a:buChar char="•"/>
            </a:pPr>
            <a:r>
              <a:rPr lang="en-US" b="0" baseline="0" dirty="0" smtClean="0"/>
              <a:t>Since PDC08 when we first announced the Windows Azure our focus has been on delivering a platform as a service offering where you can build applications.  Where the platform abstracts you from the complexities of building and running applications.  </a:t>
            </a:r>
          </a:p>
          <a:p>
            <a:pPr marL="171450" indent="-171450">
              <a:buFont typeface="Arial" pitchFamily="34" charset="0"/>
              <a:buChar char="•"/>
            </a:pPr>
            <a:r>
              <a:rPr lang="en-US" b="0" baseline="0" dirty="0" smtClean="0"/>
              <a:t>We fundamentally believe that the future path forward for development is by providing a platform.  In fact, as you’ll see in a few minutes, we believe that there are a number of new capabilities that should be delivered as services to the platform.</a:t>
            </a:r>
          </a:p>
          <a:p>
            <a:pPr marL="0" indent="0">
              <a:buFont typeface="Arial" pitchFamily="34" charset="0"/>
              <a:buNone/>
            </a:pPr>
            <a:endParaRPr lang="en-US" b="1" dirty="0" smtClean="0"/>
          </a:p>
          <a:p>
            <a:pPr marL="0" indent="0">
              <a:buFont typeface="Arial" pitchFamily="34" charset="0"/>
              <a:buNone/>
            </a:pPr>
            <a:r>
              <a:rPr lang="en-US" b="1" dirty="0" smtClean="0"/>
              <a:t>Notes:</a:t>
            </a:r>
          </a:p>
          <a:p>
            <a:pPr marL="171450" indent="-171450">
              <a:buFont typeface="Arial" pitchFamily="34" charset="0"/>
              <a:buChar char="•"/>
            </a:pPr>
            <a:r>
              <a:rPr lang="en-US" dirty="0" smtClean="0"/>
              <a:t>There is a lot of confusion in the industry when it comes to the</a:t>
            </a:r>
            <a:r>
              <a:rPr lang="en-US" baseline="0" dirty="0" smtClean="0"/>
              <a:t> cloud.   </a:t>
            </a:r>
          </a:p>
          <a:p>
            <a:pPr marL="171450" indent="-171450">
              <a:buFont typeface="Arial" pitchFamily="34" charset="0"/>
              <a:buChar char="•"/>
            </a:pPr>
            <a:r>
              <a:rPr lang="en-US" baseline="0" dirty="0" smtClean="0"/>
              <a:t>It’s important that you understand both what is happening in the industry and how we think about the cloud.  </a:t>
            </a:r>
            <a:endParaRPr lang="en-US" dirty="0" smtClean="0"/>
          </a:p>
          <a:p>
            <a:pPr marL="171450" marR="0"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baseline="0" dirty="0" smtClean="0"/>
              <a:t>This is the most commonly used taxonomy for differentiating between types of cloud services.</a:t>
            </a:r>
          </a:p>
          <a:p>
            <a:pPr marL="171450" marR="0"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dirty="0" smtClean="0"/>
              <a:t>The industry has defined three categories of services:</a:t>
            </a:r>
          </a:p>
          <a:p>
            <a:pPr marL="384431" marR="0" lvl="1"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b="0" dirty="0" smtClean="0"/>
              <a:t>IaaS</a:t>
            </a:r>
            <a:r>
              <a:rPr lang="en-US" dirty="0" smtClean="0"/>
              <a:t> – a set of infrastructure</a:t>
            </a:r>
            <a:r>
              <a:rPr lang="en-US" baseline="0" dirty="0" smtClean="0"/>
              <a:t> level capabilities such as an operating system, network connectivity, etc. that are delivered as pay for use services and can be used to host applications.  </a:t>
            </a:r>
            <a:endParaRPr lang="en-US" dirty="0" smtClean="0"/>
          </a:p>
          <a:p>
            <a:pPr marL="384431" marR="0" lvl="1"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b="0" dirty="0" smtClean="0"/>
              <a:t>PaaS – higher level sets of functionality</a:t>
            </a:r>
            <a:r>
              <a:rPr lang="en-US" b="0" baseline="0" dirty="0" smtClean="0"/>
              <a:t> that are delivered as consumable services for developers who are building applications.  PaaS is about abstracting developers from the underlying infrastructure to enable applications to quickly be composed. </a:t>
            </a:r>
            <a:endParaRPr lang="en-US" b="0" dirty="0" smtClean="0"/>
          </a:p>
          <a:p>
            <a:pPr marL="384431" marR="0" lvl="1"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b="0" dirty="0" smtClean="0"/>
              <a:t>SaaS</a:t>
            </a:r>
            <a:r>
              <a:rPr lang="en-US" dirty="0" smtClean="0"/>
              <a:t> – applications that are delivered using</a:t>
            </a:r>
            <a:r>
              <a:rPr lang="en-US" baseline="0" dirty="0" smtClean="0"/>
              <a:t> a service delivery model where organizations can simply consume and use the application.  Typically an organization would pay for the use of the application or the application could be monetized through ad revenue.  </a:t>
            </a:r>
            <a:endParaRPr lang="en-US" dirty="0" smtClean="0"/>
          </a:p>
          <a:p>
            <a:pPr marL="171450" marR="0" lvl="0"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baseline="0" dirty="0" smtClean="0"/>
              <a:t>It is important to note that these 3 types of services may exist independently of one another or combined with one another. </a:t>
            </a:r>
          </a:p>
          <a:p>
            <a:pPr marL="171450" marR="0" lvl="0"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baseline="0" dirty="0" smtClean="0"/>
              <a:t>SaaS offerings needn’t be developed upon PaaS offerings although solutions built on PaaS offerings are often delivered as SaaS. </a:t>
            </a:r>
          </a:p>
          <a:p>
            <a:pPr marL="171450" marR="0" lvl="0"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baseline="0" dirty="0" smtClean="0"/>
              <a:t>PaaS offerings also needn’t expose IaaS and there’s more to PaaS than just running platforms on IaaS. </a:t>
            </a:r>
            <a:endParaRPr lang="en-US" dirty="0" smtClean="0"/>
          </a:p>
          <a:p>
            <a:endParaRPr lang="en-US" baseline="0" dirty="0" smtClean="0"/>
          </a:p>
          <a:p>
            <a:r>
              <a:rPr lang="en-US" baseline="0" dirty="0" smtClean="0"/>
              <a:t>----</a:t>
            </a:r>
          </a:p>
          <a:p>
            <a:pPr marL="0" indent="0">
              <a:buFont typeface="Arial" pitchFamily="34" charset="0"/>
              <a:buNone/>
            </a:pPr>
            <a:endParaRPr lang="en-US" b="1" dirty="0" smtClean="0"/>
          </a:p>
          <a:p>
            <a:pPr marL="0" indent="0">
              <a:buFont typeface="Arial" pitchFamily="34" charset="0"/>
              <a:buNone/>
            </a:pPr>
            <a:r>
              <a:rPr lang="en-US" b="1" dirty="0" smtClean="0"/>
              <a:t>Slide Objectives:</a:t>
            </a:r>
          </a:p>
          <a:p>
            <a:pPr marL="171450" indent="-171450">
              <a:buFont typeface="Arial" pitchFamily="34" charset="0"/>
              <a:buChar char="•"/>
            </a:pPr>
            <a:r>
              <a:rPr lang="en-US" dirty="0" smtClean="0"/>
              <a:t>Explain the three established terms </a:t>
            </a:r>
            <a:r>
              <a:rPr lang="en-US" baseline="0" dirty="0" smtClean="0"/>
              <a:t>in the industry for cloud services</a:t>
            </a:r>
            <a:endParaRPr lang="en-US" dirty="0" smtClean="0"/>
          </a:p>
          <a:p>
            <a:pPr marL="0" indent="0">
              <a:buFont typeface="Arial" pitchFamily="34" charset="0"/>
              <a:buNone/>
            </a:pPr>
            <a:endParaRPr lang="en-US" dirty="0" smtClean="0"/>
          </a:p>
          <a:p>
            <a:pPr marL="0" indent="0">
              <a:buFont typeface="Arial" pitchFamily="34" charset="0"/>
              <a:buNone/>
            </a:pPr>
            <a:r>
              <a:rPr lang="en-US" b="1" dirty="0" smtClean="0"/>
              <a:t>Speaking Points:</a:t>
            </a:r>
          </a:p>
          <a:p>
            <a:pPr marL="171450" marR="0" lvl="1" indent="-171450" algn="l" defTabSz="914363" rtl="0" eaLnBrk="1" fontAlgn="auto" latinLnBrk="0" hangingPunct="1">
              <a:lnSpc>
                <a:spcPct val="90000"/>
              </a:lnSpc>
              <a:spcBef>
                <a:spcPts val="0"/>
              </a:spcBef>
              <a:spcAft>
                <a:spcPts val="333"/>
              </a:spcAft>
              <a:buClrTx/>
              <a:buSzTx/>
              <a:tabLst/>
              <a:defRPr/>
            </a:pPr>
            <a:r>
              <a:rPr lang="en-US" dirty="0" smtClean="0"/>
              <a:t>With</a:t>
            </a:r>
            <a:r>
              <a:rPr lang="en-US" baseline="0" dirty="0" smtClean="0"/>
              <a:t> this in mind, it’s important to understand how to talk about our Cloud Services offerings.</a:t>
            </a:r>
            <a:endParaRPr lang="en-US" dirty="0" smtClean="0"/>
          </a:p>
          <a:p>
            <a:pPr marL="171450" indent="-171450">
              <a:buFont typeface="Arial" pitchFamily="34" charset="0"/>
              <a:buChar char="•"/>
            </a:pPr>
            <a:r>
              <a:rPr lang="en-US" dirty="0" smtClean="0"/>
              <a:t>There is a lot of confusion in the industry when it comes to the</a:t>
            </a:r>
            <a:r>
              <a:rPr lang="en-US" baseline="0" dirty="0" smtClean="0"/>
              <a:t> cloud.   </a:t>
            </a:r>
          </a:p>
          <a:p>
            <a:pPr marL="171450" indent="-171450">
              <a:buFont typeface="Arial" pitchFamily="34" charset="0"/>
              <a:buChar char="•"/>
            </a:pPr>
            <a:r>
              <a:rPr lang="en-US" baseline="0" dirty="0" smtClean="0"/>
              <a:t>It’s important that you understand both what is happening in the industry and how we think about the cloud.  </a:t>
            </a:r>
            <a:endParaRPr lang="en-US" dirty="0" smtClean="0"/>
          </a:p>
          <a:p>
            <a:pPr marL="171450" marR="0"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baseline="0" dirty="0" smtClean="0"/>
              <a:t>This is the most commonly used taxonomy for differentiating between types of cloud services.</a:t>
            </a:r>
          </a:p>
          <a:p>
            <a:pPr marL="171450" marR="0"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dirty="0" smtClean="0"/>
              <a:t>The industry has defined three categories of services:</a:t>
            </a:r>
          </a:p>
          <a:p>
            <a:pPr marL="384431" marR="0" lvl="1"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b="0" dirty="0" smtClean="0"/>
              <a:t>IaaS</a:t>
            </a:r>
            <a:r>
              <a:rPr lang="en-US" dirty="0" smtClean="0"/>
              <a:t> – a set of infrastructure</a:t>
            </a:r>
            <a:r>
              <a:rPr lang="en-US" baseline="0" dirty="0" smtClean="0"/>
              <a:t> level capabilities such as an operating system, network connectivity, etc. that are delivered as pay for use services and can be used to host applications.  </a:t>
            </a:r>
            <a:endParaRPr lang="en-US" dirty="0" smtClean="0"/>
          </a:p>
          <a:p>
            <a:pPr marL="384431" marR="0" lvl="1"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b="0" dirty="0" smtClean="0"/>
              <a:t>PaaS – higher level sets of functionality</a:t>
            </a:r>
            <a:r>
              <a:rPr lang="en-US" b="0" baseline="0" dirty="0" smtClean="0"/>
              <a:t> that are delivered as consumable services for developers who are building applications.  PaaS is about abstracting developers from the underlying infrastructure to enable applications to quickly be composed. </a:t>
            </a:r>
            <a:endParaRPr lang="en-US" b="0" dirty="0" smtClean="0"/>
          </a:p>
          <a:p>
            <a:pPr marL="384431" marR="0" lvl="1"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b="0" dirty="0" smtClean="0"/>
              <a:t>SaaS</a:t>
            </a:r>
            <a:r>
              <a:rPr lang="en-US" dirty="0" smtClean="0"/>
              <a:t> – applications that are delivered using</a:t>
            </a:r>
            <a:r>
              <a:rPr lang="en-US" baseline="0" dirty="0" smtClean="0"/>
              <a:t> a service delivery model where organizations can simply consume and use the application.  Typically an organization would pay for the use of the application or the application could be monetized through ad revenue.  </a:t>
            </a:r>
            <a:endParaRPr lang="en-US" dirty="0" smtClean="0"/>
          </a:p>
          <a:p>
            <a:pPr marL="171450" marR="0" lvl="0"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baseline="0" dirty="0" smtClean="0"/>
              <a:t>It is important to note that these 3 types of services may exist independently of one another or combined with one another. </a:t>
            </a:r>
          </a:p>
          <a:p>
            <a:pPr marL="171450" marR="0" lvl="0"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baseline="0" dirty="0" smtClean="0"/>
              <a:t>SaaS offerings needn’t be developed upon PaaS offerings although solutions built on PaaS offerings are often delivered as SaaS. </a:t>
            </a:r>
          </a:p>
          <a:p>
            <a:pPr marL="171450" marR="0" lvl="0"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baseline="0" dirty="0" smtClean="0"/>
              <a:t>PaaS offerings also needn’t expose IaaS and there’s more to PaaS than just running platforms on IaaS. </a:t>
            </a:r>
            <a:endParaRPr lang="en-US" dirty="0" smtClean="0"/>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dirty="0"/>
          </a:p>
        </p:txBody>
      </p:sp>
    </p:spTree>
    <p:extLst>
      <p:ext uri="{BB962C8B-B14F-4D97-AF65-F5344CB8AC3E}">
        <p14:creationId xmlns:p14="http://schemas.microsoft.com/office/powerpoint/2010/main" val="38792876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normAutofit fontScale="92500" lnSpcReduction="20000"/>
          </a:bodyPr>
          <a:lstStyle/>
          <a:p>
            <a:r>
              <a:rPr lang="en-US" b="1" dirty="0" smtClean="0"/>
              <a:t>Slide Objectives:</a:t>
            </a:r>
          </a:p>
          <a:p>
            <a:pPr marL="171450" indent="-171450">
              <a:buFont typeface="Arial" pitchFamily="34" charset="0"/>
              <a:buChar char="•"/>
            </a:pPr>
            <a:r>
              <a:rPr lang="en-US" b="0" dirty="0" smtClean="0"/>
              <a:t>Explain</a:t>
            </a:r>
            <a:r>
              <a:rPr lang="en-US" b="0" baseline="0" dirty="0" smtClean="0"/>
              <a:t> the differences and relationship between IaaS, PaaS, and SaaS in more detail.</a:t>
            </a:r>
            <a:endParaRPr lang="en-US" b="0" dirty="0" smtClean="0"/>
          </a:p>
          <a:p>
            <a:endParaRPr lang="en-US" b="1" dirty="0" smtClean="0"/>
          </a:p>
          <a:p>
            <a:r>
              <a:rPr lang="en-US" b="1" dirty="0" smtClean="0"/>
              <a:t>Speaking Points:</a:t>
            </a:r>
          </a:p>
          <a:p>
            <a:pPr marL="171450" indent="-171450">
              <a:buFont typeface="Arial" pitchFamily="34" charset="0"/>
              <a:buChar char="•"/>
            </a:pPr>
            <a:r>
              <a:rPr lang="en-US" dirty="0" smtClean="0"/>
              <a:t>Here’s another</a:t>
            </a:r>
            <a:r>
              <a:rPr lang="en-US" baseline="0" dirty="0" smtClean="0"/>
              <a:t> way to look at the cloud services taxonomy and how this taxonomy maps to the components in an IT infrastructure.     </a:t>
            </a:r>
          </a:p>
          <a:p>
            <a:pPr marL="171450" indent="-171450">
              <a:buFont typeface="Arial" pitchFamily="34" charset="0"/>
              <a:buChar char="•"/>
            </a:pPr>
            <a:r>
              <a:rPr lang="en-US" baseline="0" dirty="0" smtClean="0"/>
              <a:t>Packaged Software</a:t>
            </a:r>
          </a:p>
          <a:p>
            <a:pPr marL="384431" lvl="1" indent="-171450">
              <a:buFont typeface="Arial" pitchFamily="34" charset="0"/>
              <a:buChar char="•"/>
            </a:pPr>
            <a:r>
              <a:rPr lang="en-US" baseline="0" dirty="0" smtClean="0"/>
              <a:t>With packaged software a customer would be responsible for managing the entire stack – ranging from the network connectivity to the applications.  </a:t>
            </a:r>
          </a:p>
          <a:p>
            <a:pPr marL="171450" indent="-171450">
              <a:buFont typeface="Arial" pitchFamily="34" charset="0"/>
              <a:buChar char="•"/>
            </a:pPr>
            <a:r>
              <a:rPr lang="en-US" baseline="0" dirty="0" smtClean="0"/>
              <a:t>IaaS</a:t>
            </a:r>
          </a:p>
          <a:p>
            <a:pPr marL="384431" lvl="1" indent="-171450">
              <a:buFont typeface="Arial" pitchFamily="34" charset="0"/>
              <a:buChar char="•"/>
            </a:pPr>
            <a:r>
              <a:rPr lang="en-US" baseline="0" dirty="0" smtClean="0"/>
              <a:t>With Infrastructure as a Service, the lower levels of the stack are managed by a vendor.  Some of these components can be provided by traditional hosters – in fact most of them have moved to having a virtualized offering.  </a:t>
            </a:r>
          </a:p>
          <a:p>
            <a:pPr marL="384431" lvl="1" indent="-171450">
              <a:buFont typeface="Arial" pitchFamily="34" charset="0"/>
              <a:buChar char="•"/>
            </a:pPr>
            <a:r>
              <a:rPr lang="en-US" baseline="0" dirty="0" smtClean="0"/>
              <a:t>Very few actually provide an OS</a:t>
            </a:r>
          </a:p>
          <a:p>
            <a:pPr marL="384431" lvl="1" indent="-171450">
              <a:buFont typeface="Arial" pitchFamily="34" charset="0"/>
              <a:buChar char="•"/>
            </a:pPr>
            <a:r>
              <a:rPr lang="en-US" baseline="0" dirty="0" smtClean="0"/>
              <a:t>The customer is still responsible for managing the OS through the Applications.  </a:t>
            </a:r>
          </a:p>
          <a:p>
            <a:pPr marL="384431" marR="0" lvl="1"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baseline="0" dirty="0" smtClean="0"/>
              <a:t>For the developer, an obvious benefit with IaaS is that it frees the developer from many concerns when provisioning physical or virtual machines. </a:t>
            </a:r>
          </a:p>
          <a:p>
            <a:pPr marL="384431" marR="0" lvl="1"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baseline="0" dirty="0" smtClean="0"/>
              <a:t>This was one of the earliest and primary use cases for Amazon Web Services Elastic Cloud Compute (EC2). </a:t>
            </a:r>
          </a:p>
          <a:p>
            <a:pPr marL="384431" marR="0" lvl="1"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baseline="0" dirty="0" smtClean="0"/>
              <a:t>Developers were able to readily provision virtual machines (AMIs) on EC2, develop and test solutions and, often, run the results ‘in production’. </a:t>
            </a:r>
          </a:p>
          <a:p>
            <a:pPr marL="384431" marR="0" lvl="1"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baseline="0" dirty="0" smtClean="0"/>
              <a:t>The only requirement was a credit card to pay for the services.</a:t>
            </a:r>
          </a:p>
          <a:p>
            <a:pPr marL="171450" indent="-171450">
              <a:buFont typeface="Arial" pitchFamily="34" charset="0"/>
              <a:buChar char="•"/>
            </a:pPr>
            <a:r>
              <a:rPr lang="en-US" baseline="0" dirty="0" smtClean="0"/>
              <a:t>PaaS</a:t>
            </a:r>
          </a:p>
          <a:p>
            <a:pPr marL="384431" lvl="1" indent="-171450">
              <a:buFont typeface="Arial" pitchFamily="34" charset="0"/>
              <a:buChar char="•"/>
            </a:pPr>
            <a:r>
              <a:rPr lang="en-US" baseline="0" dirty="0" smtClean="0"/>
              <a:t>With Platform as a Service, everything from the network connectivity through the runtime is provided and managed by the platform vendor.  </a:t>
            </a:r>
          </a:p>
          <a:p>
            <a:pPr marL="384431" lvl="1" indent="-171450">
              <a:buFont typeface="Arial" pitchFamily="34" charset="0"/>
              <a:buChar char="•"/>
            </a:pPr>
            <a:r>
              <a:rPr lang="en-US" baseline="0" dirty="0" smtClean="0"/>
              <a:t>The Windows Azure best fits in this category today.  </a:t>
            </a:r>
          </a:p>
          <a:p>
            <a:pPr marL="384431" lvl="1" indent="-171450">
              <a:buFont typeface="Arial" pitchFamily="34" charset="0"/>
              <a:buChar char="•"/>
            </a:pPr>
            <a:r>
              <a:rPr lang="en-US" baseline="0" dirty="0" smtClean="0"/>
              <a:t>In fact because we don’t provide access to the underlying virtualization or operating system today, we’re often referred to as not providing IaaS.</a:t>
            </a:r>
          </a:p>
          <a:p>
            <a:pPr marL="384431" lvl="1" indent="-171450">
              <a:buFont typeface="Arial" pitchFamily="34" charset="0"/>
              <a:buChar char="•"/>
            </a:pPr>
            <a:r>
              <a:rPr lang="en-US" dirty="0" smtClean="0"/>
              <a:t>PaaS offerings</a:t>
            </a:r>
            <a:r>
              <a:rPr lang="en-US" baseline="0" dirty="0" smtClean="0"/>
              <a:t> further reduce the developer burden by additionally supporting the platform runtime and related application services. </a:t>
            </a:r>
          </a:p>
          <a:p>
            <a:pPr marL="384431" lvl="1" indent="-171450" algn="l">
              <a:buFont typeface="Arial" pitchFamily="34" charset="0"/>
              <a:buChar char="•"/>
            </a:pPr>
            <a:r>
              <a:rPr lang="en-US" baseline="0" dirty="0" smtClean="0"/>
              <a:t>With PaaS, the developer can, almost immediately, begin creating the business logic for an application. </a:t>
            </a:r>
          </a:p>
          <a:p>
            <a:pPr marL="384431" lvl="1" indent="-171450" algn="l">
              <a:buFont typeface="Arial" pitchFamily="34" charset="0"/>
              <a:buChar char="•"/>
            </a:pPr>
            <a:r>
              <a:rPr lang="en-US" baseline="0" dirty="0" smtClean="0"/>
              <a:t>Potentially, the increases in productivity are considerable and, because the hardware and operational aspects of the cloud platform are also managed by the cloud platform provider, applications can quickly be taken from an idea to reality very quickly.</a:t>
            </a:r>
            <a:endParaRPr lang="en-US" dirty="0" smtClean="0"/>
          </a:p>
          <a:p>
            <a:pPr marL="171450" indent="-171450">
              <a:buFont typeface="Arial" pitchFamily="34" charset="0"/>
              <a:buChar char="•"/>
            </a:pPr>
            <a:r>
              <a:rPr lang="en-US" baseline="0" dirty="0" smtClean="0"/>
              <a:t>SaaS</a:t>
            </a:r>
          </a:p>
          <a:p>
            <a:pPr marL="384431" lvl="1" indent="-171450">
              <a:buFont typeface="Arial" pitchFamily="34" charset="0"/>
              <a:buChar char="•"/>
            </a:pPr>
            <a:r>
              <a:rPr lang="en-US" dirty="0" smtClean="0"/>
              <a:t>Finally, with SaaS,</a:t>
            </a:r>
            <a:r>
              <a:rPr lang="en-US" baseline="0" dirty="0" smtClean="0"/>
              <a:t> a vendor provides the application and abstracts you from all of the underlying components.   </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Tree>
    <p:extLst>
      <p:ext uri="{BB962C8B-B14F-4D97-AF65-F5344CB8AC3E}">
        <p14:creationId xmlns:p14="http://schemas.microsoft.com/office/powerpoint/2010/main" val="1647322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normAutofit/>
          </a:bodyPr>
          <a:lstStyle/>
          <a:p>
            <a:pPr marL="0" indent="0">
              <a:buFont typeface="Arial" pitchFamily="34" charset="0"/>
              <a:buNone/>
            </a:pPr>
            <a:endParaRPr lang="en-US" dirty="0" smtClean="0"/>
          </a:p>
          <a:p>
            <a:pPr marL="171450" indent="-171450">
              <a:buFont typeface="Arial" pitchFamily="34" charset="0"/>
              <a:buChar char="•"/>
            </a:pPr>
            <a:r>
              <a:rPr lang="en-US" dirty="0" smtClean="0"/>
              <a:t>First introduced the platform 3 years ago at the 2008 Professional Developers Conference.</a:t>
            </a:r>
            <a:r>
              <a:rPr lang="en-US" baseline="0" dirty="0" smtClean="0"/>
              <a:t>  </a:t>
            </a:r>
          </a:p>
          <a:p>
            <a:pPr marL="171450" indent="-171450">
              <a:buFont typeface="Arial" pitchFamily="34" charset="0"/>
              <a:buChar char="•"/>
            </a:pPr>
            <a:r>
              <a:rPr lang="en-US" baseline="0" dirty="0" smtClean="0"/>
              <a:t>Three key principles…</a:t>
            </a:r>
          </a:p>
          <a:p>
            <a:pPr marL="171450" indent="-171450">
              <a:buFont typeface="Arial" pitchFamily="34" charset="0"/>
              <a:buChar char="•"/>
            </a:pPr>
            <a:endParaRPr lang="en-US" baseline="0" dirty="0" smtClean="0"/>
          </a:p>
          <a:p>
            <a:pPr marL="0" indent="0">
              <a:buFont typeface="Arial" pitchFamily="34" charset="0"/>
              <a:buNone/>
            </a:pP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Tree>
    <p:extLst>
      <p:ext uri="{BB962C8B-B14F-4D97-AF65-F5344CB8AC3E}">
        <p14:creationId xmlns:p14="http://schemas.microsoft.com/office/powerpoint/2010/main" val="29373679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b="1" dirty="0" smtClean="0"/>
              <a:t>Speaking Points:</a:t>
            </a:r>
            <a:endParaRPr lang="en-US" dirty="0" smtClean="0"/>
          </a:p>
          <a:p>
            <a:pPr marL="171450" marR="0"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baseline="0" dirty="0" smtClean="0"/>
              <a:t>3 core services:  Compute, Storage, Database</a:t>
            </a:r>
          </a:p>
          <a:p>
            <a:pPr marL="0" marR="0" indent="0" algn="l" defTabSz="914363" rtl="0" eaLnBrk="1" fontAlgn="auto" latinLnBrk="0" hangingPunct="1">
              <a:lnSpc>
                <a:spcPct val="90000"/>
              </a:lnSpc>
              <a:spcBef>
                <a:spcPts val="0"/>
              </a:spcBef>
              <a:spcAft>
                <a:spcPts val="333"/>
              </a:spcAft>
              <a:buClrTx/>
              <a:buSzTx/>
              <a:buFont typeface="Arial" pitchFamily="34" charset="0"/>
              <a:buNone/>
              <a:tabLst/>
              <a:defRPr/>
            </a:pPr>
            <a:endParaRPr lang="en-US" baseline="0" dirty="0" smtClean="0"/>
          </a:p>
          <a:p>
            <a:pPr marL="0" marR="0" indent="0" algn="l" defTabSz="914363" rtl="0" eaLnBrk="1" fontAlgn="auto" latinLnBrk="0" hangingPunct="1">
              <a:lnSpc>
                <a:spcPct val="90000"/>
              </a:lnSpc>
              <a:spcBef>
                <a:spcPts val="0"/>
              </a:spcBef>
              <a:spcAft>
                <a:spcPts val="333"/>
              </a:spcAft>
              <a:buClrTx/>
              <a:buSzTx/>
              <a:buFont typeface="Arial" pitchFamily="34" charset="0"/>
              <a:buNone/>
              <a:tabLst/>
              <a:defRPr/>
            </a:pPr>
            <a:r>
              <a:rPr lang="en-US" baseline="0" dirty="0" smtClean="0"/>
              <a:t>Let’s take a look at the platform starting with the core services.</a:t>
            </a:r>
          </a:p>
          <a:p>
            <a:pPr marL="0" marR="0" indent="0" algn="l" defTabSz="914363" rtl="0" eaLnBrk="1" fontAlgn="auto" latinLnBrk="0" hangingPunct="1">
              <a:lnSpc>
                <a:spcPct val="90000"/>
              </a:lnSpc>
              <a:spcBef>
                <a:spcPts val="0"/>
              </a:spcBef>
              <a:spcAft>
                <a:spcPts val="333"/>
              </a:spcAft>
              <a:buClrTx/>
              <a:buSzTx/>
              <a:buFont typeface="Arial" pitchFamily="34" charset="0"/>
              <a:buNone/>
              <a:tabLst/>
              <a:defRPr/>
            </a:pPr>
            <a:endParaRPr lang="en-US" baseline="0" dirty="0" smtClean="0"/>
          </a:p>
          <a:p>
            <a:pPr marL="0" marR="0" indent="0" algn="l" defTabSz="914363" rtl="0" eaLnBrk="1" fontAlgn="auto" latinLnBrk="0" hangingPunct="1">
              <a:lnSpc>
                <a:spcPct val="90000"/>
              </a:lnSpc>
              <a:spcBef>
                <a:spcPts val="0"/>
              </a:spcBef>
              <a:spcAft>
                <a:spcPts val="333"/>
              </a:spcAft>
              <a:buClrTx/>
              <a:buSzTx/>
              <a:buFont typeface="Arial" pitchFamily="34" charset="0"/>
              <a:buNone/>
              <a:tabLst/>
              <a:defRPr/>
            </a:pPr>
            <a:endParaRPr lang="en-US" baseline="0" dirty="0" smtClean="0"/>
          </a:p>
          <a:p>
            <a:pPr marL="0" marR="0" indent="0" algn="l" defTabSz="914363" rtl="0" eaLnBrk="1" fontAlgn="auto" latinLnBrk="0" hangingPunct="1">
              <a:lnSpc>
                <a:spcPct val="90000"/>
              </a:lnSpc>
              <a:spcBef>
                <a:spcPts val="0"/>
              </a:spcBef>
              <a:spcAft>
                <a:spcPts val="333"/>
              </a:spcAft>
              <a:buClrTx/>
              <a:buSzTx/>
              <a:buFont typeface="Arial" pitchFamily="34" charset="0"/>
              <a:buNone/>
              <a:tabLst/>
              <a:defRPr/>
            </a:pPr>
            <a:r>
              <a:rPr lang="en-US" b="1" baseline="0" dirty="0" smtClean="0"/>
              <a:t>Compute:</a:t>
            </a:r>
          </a:p>
          <a:p>
            <a:pPr marL="171450" marR="0"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baseline="0" dirty="0" smtClean="0"/>
              <a:t>Scalable environment for running code</a:t>
            </a:r>
          </a:p>
          <a:p>
            <a:pPr marL="171450" marR="0"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baseline="0" dirty="0" smtClean="0"/>
              <a:t>Enables .NET, C++, PHP, Ruby, Python, …</a:t>
            </a:r>
          </a:p>
          <a:p>
            <a:pPr marL="171450" marR="0"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baseline="0" dirty="0" smtClean="0"/>
              <a:t>Automated service management</a:t>
            </a:r>
          </a:p>
          <a:p>
            <a:pPr marL="0" marR="0" indent="0" algn="l" defTabSz="914363" rtl="0" eaLnBrk="1" fontAlgn="auto" latinLnBrk="0" hangingPunct="1">
              <a:lnSpc>
                <a:spcPct val="90000"/>
              </a:lnSpc>
              <a:spcBef>
                <a:spcPts val="0"/>
              </a:spcBef>
              <a:spcAft>
                <a:spcPts val="333"/>
              </a:spcAft>
              <a:buClrTx/>
              <a:buSzTx/>
              <a:buFont typeface="Arial" pitchFamily="34" charset="0"/>
              <a:buNone/>
              <a:tabLst/>
              <a:defRPr/>
            </a:pPr>
            <a:endParaRPr lang="en-US" baseline="0" dirty="0" smtClean="0"/>
          </a:p>
          <a:p>
            <a:pPr marL="0" marR="0" indent="0" algn="l" defTabSz="914363" rtl="0" eaLnBrk="1" fontAlgn="auto" latinLnBrk="0" hangingPunct="1">
              <a:lnSpc>
                <a:spcPct val="90000"/>
              </a:lnSpc>
              <a:spcBef>
                <a:spcPts val="0"/>
              </a:spcBef>
              <a:spcAft>
                <a:spcPts val="333"/>
              </a:spcAft>
              <a:buClrTx/>
              <a:buSzTx/>
              <a:buFont typeface="Arial" pitchFamily="34" charset="0"/>
              <a:buNone/>
              <a:tabLst/>
              <a:defRPr/>
            </a:pPr>
            <a:r>
              <a:rPr lang="en-US" b="1" baseline="0" dirty="0" smtClean="0"/>
              <a:t>Storage:</a:t>
            </a:r>
          </a:p>
          <a:p>
            <a:pPr marL="171450" indent="-171450">
              <a:buFont typeface="Arial" pitchFamily="34" charset="0"/>
              <a:buChar char="•"/>
            </a:pPr>
            <a:r>
              <a:rPr lang="en-US" sz="900" dirty="0" smtClean="0"/>
              <a:t>Scalable and highly available cloud storage</a:t>
            </a:r>
          </a:p>
          <a:p>
            <a:pPr marL="171450" indent="-171450">
              <a:buFont typeface="Arial" pitchFamily="34" charset="0"/>
              <a:buChar char="•"/>
            </a:pPr>
            <a:r>
              <a:rPr lang="en-US" sz="900" dirty="0" smtClean="0"/>
              <a:t>Blobs, Tables, Queues, Drives</a:t>
            </a:r>
          </a:p>
          <a:p>
            <a:pPr marL="171450" indent="-171450">
              <a:buFont typeface="Arial" pitchFamily="34" charset="0"/>
              <a:buChar char="•"/>
            </a:pPr>
            <a:r>
              <a:rPr lang="en-US" sz="900" dirty="0" smtClean="0"/>
              <a:t>REST APIs and several client libraries</a:t>
            </a:r>
          </a:p>
          <a:p>
            <a:pPr marL="0" marR="0" indent="0" algn="l" defTabSz="914363" rtl="0" eaLnBrk="1" fontAlgn="auto" latinLnBrk="0" hangingPunct="1">
              <a:lnSpc>
                <a:spcPct val="90000"/>
              </a:lnSpc>
              <a:spcBef>
                <a:spcPts val="0"/>
              </a:spcBef>
              <a:spcAft>
                <a:spcPts val="333"/>
              </a:spcAft>
              <a:buClrTx/>
              <a:buSzTx/>
              <a:buFont typeface="Arial" pitchFamily="34" charset="0"/>
              <a:buNone/>
              <a:tabLst/>
              <a:defRPr/>
            </a:pPr>
            <a:endParaRPr lang="en-US" baseline="0" dirty="0" smtClean="0"/>
          </a:p>
          <a:p>
            <a:pPr marL="0" marR="0" indent="0" algn="l" defTabSz="914363" rtl="0" eaLnBrk="1" fontAlgn="auto" latinLnBrk="0" hangingPunct="1">
              <a:lnSpc>
                <a:spcPct val="90000"/>
              </a:lnSpc>
              <a:spcBef>
                <a:spcPts val="0"/>
              </a:spcBef>
              <a:spcAft>
                <a:spcPts val="333"/>
              </a:spcAft>
              <a:buClrTx/>
              <a:buSzTx/>
              <a:buFont typeface="Arial" pitchFamily="34" charset="0"/>
              <a:buNone/>
              <a:tabLst/>
              <a:defRPr/>
            </a:pPr>
            <a:r>
              <a:rPr lang="en-US" b="1" baseline="0" dirty="0" smtClean="0"/>
              <a:t>Database:</a:t>
            </a:r>
          </a:p>
          <a:p>
            <a:pPr marL="171450" indent="-171450">
              <a:buFont typeface="Arial" pitchFamily="34" charset="0"/>
              <a:buChar char="•"/>
            </a:pPr>
            <a:r>
              <a:rPr lang="en-US" sz="900" dirty="0" smtClean="0"/>
              <a:t>SQL Relational Database</a:t>
            </a:r>
          </a:p>
          <a:p>
            <a:pPr marL="171450" indent="-171450">
              <a:buFont typeface="Arial" pitchFamily="34" charset="0"/>
              <a:buChar char="•"/>
            </a:pPr>
            <a:r>
              <a:rPr lang="en-US" sz="900" dirty="0" smtClean="0"/>
              <a:t>Familiar programming model &amp; tools</a:t>
            </a:r>
          </a:p>
          <a:p>
            <a:pPr marL="0" marR="0" indent="0" algn="l" defTabSz="914363" rtl="0" eaLnBrk="1" fontAlgn="auto" latinLnBrk="0" hangingPunct="1">
              <a:lnSpc>
                <a:spcPct val="90000"/>
              </a:lnSpc>
              <a:spcBef>
                <a:spcPts val="0"/>
              </a:spcBef>
              <a:spcAft>
                <a:spcPts val="333"/>
              </a:spcAft>
              <a:buClrTx/>
              <a:buSzTx/>
              <a:buFont typeface="Arial" pitchFamily="34" charset="0"/>
              <a:buNone/>
              <a:tabLst/>
              <a:defRPr/>
            </a:pPr>
            <a:endParaRPr lang="en-US" baseline="0" dirty="0" smtClean="0"/>
          </a:p>
          <a:p>
            <a:pPr marL="0" marR="0" indent="0" algn="l" defTabSz="914363" rtl="0" eaLnBrk="1" fontAlgn="auto" latinLnBrk="0" hangingPunct="1">
              <a:lnSpc>
                <a:spcPct val="90000"/>
              </a:lnSpc>
              <a:spcBef>
                <a:spcPts val="0"/>
              </a:spcBef>
              <a:spcAft>
                <a:spcPts val="333"/>
              </a:spcAft>
              <a:buClrTx/>
              <a:buSzTx/>
              <a:buFont typeface="Arial" pitchFamily="34" charset="0"/>
              <a:buNone/>
              <a:tabLst/>
              <a:defRPr/>
            </a:pPr>
            <a:endParaRPr lang="en-US" baseline="0" dirty="0" smtClean="0"/>
          </a:p>
          <a:p>
            <a:pPr marL="0" marR="0" indent="0" algn="l" defTabSz="914363" rtl="0" eaLnBrk="1" fontAlgn="auto" latinLnBrk="0" hangingPunct="1">
              <a:lnSpc>
                <a:spcPct val="90000"/>
              </a:lnSpc>
              <a:spcBef>
                <a:spcPts val="0"/>
              </a:spcBef>
              <a:spcAft>
                <a:spcPts val="333"/>
              </a:spcAft>
              <a:buClrTx/>
              <a:buSzTx/>
              <a:buFont typeface="Arial" pitchFamily="34" charset="0"/>
              <a:buNone/>
              <a:tabLst/>
              <a:defRPr/>
            </a:pPr>
            <a:r>
              <a:rPr lang="en-US" baseline="0" dirty="0" smtClean="0"/>
              <a:t>--</a:t>
            </a:r>
          </a:p>
          <a:p>
            <a:pPr marL="0" marR="0" indent="0" algn="l" defTabSz="914363" rtl="0" eaLnBrk="1" fontAlgn="auto" latinLnBrk="0" hangingPunct="1">
              <a:lnSpc>
                <a:spcPct val="90000"/>
              </a:lnSpc>
              <a:spcBef>
                <a:spcPts val="0"/>
              </a:spcBef>
              <a:spcAft>
                <a:spcPts val="333"/>
              </a:spcAft>
              <a:buClrTx/>
              <a:buSzTx/>
              <a:buFont typeface="Arial" pitchFamily="34" charset="0"/>
              <a:buNone/>
              <a:tabLst/>
              <a:defRPr/>
            </a:pPr>
            <a:endParaRPr lang="en-US" baseline="0" dirty="0" smtClean="0"/>
          </a:p>
          <a:p>
            <a:r>
              <a:rPr lang="en-US" b="1" dirty="0" smtClean="0"/>
              <a:t>Speaking Points:</a:t>
            </a:r>
          </a:p>
          <a:p>
            <a:pPr marL="171450" lvl="0" indent="-171450">
              <a:buFont typeface="Arial" pitchFamily="34" charset="0"/>
              <a:buChar char="•"/>
            </a:pPr>
            <a:r>
              <a:rPr lang="en-US" baseline="0" dirty="0" smtClean="0"/>
              <a:t>I suspect most if not all of you in this room are familiar with the Windows Azure today.</a:t>
            </a:r>
          </a:p>
          <a:p>
            <a:pPr marL="171450" lvl="0" indent="-171450">
              <a:buFont typeface="Arial" pitchFamily="34" charset="0"/>
              <a:buChar char="•"/>
            </a:pPr>
            <a:r>
              <a:rPr lang="en-US" baseline="0" dirty="0" smtClean="0"/>
              <a:t>Today the platform consists of a set of foundational services </a:t>
            </a:r>
          </a:p>
          <a:p>
            <a:pPr marL="171450" lvl="0" indent="-171450">
              <a:buFont typeface="Arial" pitchFamily="34" charset="0"/>
              <a:buChar char="•"/>
            </a:pPr>
            <a:r>
              <a:rPr lang="en-US" dirty="0" smtClean="0"/>
              <a:t>SQL Azure relational</a:t>
            </a:r>
            <a:r>
              <a:rPr lang="en-US" baseline="0" dirty="0" smtClean="0"/>
              <a:t> database</a:t>
            </a:r>
          </a:p>
          <a:p>
            <a:pPr marL="171450" lvl="0" indent="-171450">
              <a:buFont typeface="Arial" pitchFamily="34" charset="0"/>
              <a:buChar char="•"/>
            </a:pPr>
            <a:r>
              <a:rPr lang="en-US" baseline="0" dirty="0" smtClean="0"/>
              <a:t>Windows Azure provides </a:t>
            </a:r>
            <a:r>
              <a:rPr lang="en-US" baseline="0" dirty="0" smtClean="0"/>
              <a:t>services that can be used by any apps – hosted in Windows Azure, on-premises, or hosted in another environment.  </a:t>
            </a:r>
          </a:p>
          <a:p>
            <a:pPr marL="171450" indent="-171450">
              <a:buFont typeface="Arial" pitchFamily="34" charset="0"/>
              <a:buChar char="•"/>
            </a:pPr>
            <a:r>
              <a:rPr lang="en-US" dirty="0" smtClean="0"/>
              <a:t>Questions:</a:t>
            </a:r>
          </a:p>
          <a:p>
            <a:pPr marL="384431" lvl="1" indent="-171450">
              <a:buFont typeface="Arial" pitchFamily="34" charset="0"/>
              <a:buChar char="•"/>
            </a:pPr>
            <a:r>
              <a:rPr lang="en-US" dirty="0" smtClean="0"/>
              <a:t>How many of you are building applications for</a:t>
            </a:r>
            <a:r>
              <a:rPr lang="en-US" baseline="0" dirty="0" smtClean="0"/>
              <a:t> Windows Azure?</a:t>
            </a:r>
          </a:p>
          <a:p>
            <a:pPr marL="384431" lvl="1" indent="-171450">
              <a:buFont typeface="Arial" pitchFamily="34" charset="0"/>
              <a:buChar char="•"/>
            </a:pPr>
            <a:r>
              <a:rPr lang="en-US" baseline="0" dirty="0" smtClean="0"/>
              <a:t>How many are using SQL Azure?</a:t>
            </a:r>
          </a:p>
          <a:p>
            <a:pPr marL="384431" lvl="1" indent="-171450">
              <a:buFont typeface="Arial" pitchFamily="34" charset="0"/>
              <a:buChar char="•"/>
            </a:pPr>
            <a:r>
              <a:rPr lang="en-US" baseline="0" dirty="0" smtClean="0"/>
              <a:t>How many are using the Access Control service today?   The Service Bus?</a:t>
            </a:r>
          </a:p>
          <a:p>
            <a:pPr marL="0" lvl="0" indent="0">
              <a:buFont typeface="Arial" pitchFamily="34" charset="0"/>
              <a:buNone/>
            </a:pPr>
            <a:endParaRPr lang="en-US" dirty="0" smtClean="0"/>
          </a:p>
          <a:p>
            <a:pPr marL="0" lvl="0" indent="0">
              <a:buFont typeface="Arial" pitchFamily="34" charset="0"/>
              <a:buNone/>
            </a:pPr>
            <a:endParaRPr lang="en-US" dirty="0" smtClean="0"/>
          </a:p>
          <a:p>
            <a:pPr marL="0" lvl="0" indent="0">
              <a:buFont typeface="Arial" pitchFamily="34" charset="0"/>
              <a:buNone/>
            </a:pPr>
            <a:r>
              <a:rPr lang="en-US" b="1" dirty="0" smtClean="0"/>
              <a:t>Notes:</a:t>
            </a:r>
          </a:p>
          <a:p>
            <a:pPr marL="171450" lvl="0" indent="-171450">
              <a:buFont typeface="Arial" pitchFamily="34" charset="0"/>
              <a:buChar char="•"/>
            </a:pPr>
            <a:r>
              <a:rPr lang="en-US" dirty="0" smtClean="0"/>
              <a:t>Windows Azure Story</a:t>
            </a:r>
          </a:p>
          <a:p>
            <a:pPr marL="384431" lvl="1" indent="-171450">
              <a:buFont typeface="Arial" pitchFamily="34" charset="0"/>
              <a:buChar char="•"/>
            </a:pPr>
            <a:r>
              <a:rPr lang="en-US" dirty="0" smtClean="0"/>
              <a:t>We are building an open platform to run your applications in the cloud.  Your apps are .NET, Java, PHP, etc.  We love everyone.</a:t>
            </a:r>
          </a:p>
          <a:p>
            <a:pPr marL="384431" lvl="1" indent="-171450">
              <a:buFont typeface="Arial" pitchFamily="34" charset="0"/>
              <a:buChar char="•"/>
            </a:pPr>
            <a:r>
              <a:rPr lang="en-US" dirty="0" smtClean="0"/>
              <a:t>We are going to help you migrate your existing apps to the cloud.  </a:t>
            </a:r>
          </a:p>
          <a:p>
            <a:pPr marL="384431" lvl="1" indent="-171450">
              <a:buFont typeface="Arial" pitchFamily="34" charset="0"/>
              <a:buChar char="•"/>
            </a:pPr>
            <a:r>
              <a:rPr lang="en-US" dirty="0" smtClean="0"/>
              <a:t>The cloud platform is the future.  Enables scale, self-service, lowers friction, etc.  We provide the best cloud platform for building new apps.  (aka n-tier, web services, etc.)</a:t>
            </a:r>
          </a:p>
          <a:p>
            <a:pPr marL="0" lvl="0" indent="0">
              <a:buFont typeface="Arial" pitchFamily="34" charset="0"/>
              <a:buNone/>
            </a:pPr>
            <a:endParaRPr lang="en-US" dirty="0" smtClean="0"/>
          </a:p>
          <a:p>
            <a:pPr marL="0" lvl="0" indent="0">
              <a:buFont typeface="Arial" pitchFamily="34" charset="0"/>
              <a:buNone/>
            </a:pPr>
            <a:endParaRPr lang="en-US" dirty="0" smtClean="0"/>
          </a:p>
          <a:p>
            <a:pPr marL="0" marR="0" indent="0" algn="l" defTabSz="914363" rtl="0" eaLnBrk="1" fontAlgn="auto" latinLnBrk="0" hangingPunct="1">
              <a:lnSpc>
                <a:spcPct val="90000"/>
              </a:lnSpc>
              <a:spcBef>
                <a:spcPts val="0"/>
              </a:spcBef>
              <a:spcAft>
                <a:spcPts val="333"/>
              </a:spcAft>
              <a:buClrTx/>
              <a:buSzTx/>
              <a:buFont typeface="Arial" pitchFamily="34" charset="0"/>
              <a:buNone/>
              <a:tabLst/>
              <a:defRPr/>
            </a:pPr>
            <a:endParaRPr lang="en-US" baseline="0" dirty="0" smtClean="0"/>
          </a:p>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t>7</a:t>
            </a:fld>
            <a:endParaRPr lang="en-US" dirty="0"/>
          </a:p>
        </p:txBody>
      </p:sp>
    </p:spTree>
    <p:extLst>
      <p:ext uri="{BB962C8B-B14F-4D97-AF65-F5344CB8AC3E}">
        <p14:creationId xmlns:p14="http://schemas.microsoft.com/office/powerpoint/2010/main" val="14726946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lstStyle/>
          <a:p>
            <a:r>
              <a:rPr lang="en-US" dirty="0" smtClean="0"/>
              <a:t>Recommended </a:t>
            </a:r>
            <a:r>
              <a:rPr lang="en-US" baseline="0" dirty="0" smtClean="0"/>
              <a:t>demos from the Windows Azure Training Kit:</a:t>
            </a:r>
          </a:p>
          <a:p>
            <a:pPr marL="171450" indent="-171450">
              <a:buFont typeface="Arial" pitchFamily="34" charset="0"/>
              <a:buChar char="•"/>
            </a:pPr>
            <a:r>
              <a:rPr lang="en-US" baseline="0" dirty="0" smtClean="0"/>
              <a:t>Hello Windows Azure</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Tree>
    <p:extLst>
      <p:ext uri="{BB962C8B-B14F-4D97-AF65-F5344CB8AC3E}">
        <p14:creationId xmlns:p14="http://schemas.microsoft.com/office/powerpoint/2010/main" val="3462654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lstStyle/>
          <a:p>
            <a:pPr rtl="0"/>
            <a:r>
              <a:rPr lang="en-US" b="1" dirty="0" smtClean="0"/>
              <a:t>Slide objectives: </a:t>
            </a:r>
          </a:p>
          <a:p>
            <a:pPr rtl="0">
              <a:buFont typeface="Arial" pitchFamily="34" charset="0"/>
              <a:buChar char="•"/>
            </a:pPr>
            <a:r>
              <a:rPr lang="en-US" dirty="0" smtClean="0"/>
              <a:t>Summarize what the audience</a:t>
            </a:r>
            <a:r>
              <a:rPr lang="en-US" baseline="0" dirty="0" smtClean="0"/>
              <a:t> just saw with the Hello Windows Azure demo.</a:t>
            </a:r>
            <a:endParaRPr lang="en-US" dirty="0" smtClean="0"/>
          </a:p>
          <a:p>
            <a:pPr rtl="0"/>
            <a:endParaRPr lang="en-US" dirty="0" smtClean="0"/>
          </a:p>
          <a:p>
            <a:pPr rtl="0"/>
            <a:r>
              <a:rPr lang="en-US" b="1" dirty="0" smtClean="0"/>
              <a:t>Speaking Points: </a:t>
            </a:r>
          </a:p>
          <a:p>
            <a:pPr rtl="0">
              <a:buFont typeface="Arial" pitchFamily="34" charset="0"/>
              <a:buChar char="•"/>
            </a:pPr>
            <a:r>
              <a:rPr lang="en-US" dirty="0" smtClean="0"/>
              <a:t>What you saw</a:t>
            </a:r>
          </a:p>
          <a:p>
            <a:pPr lvl="1" rtl="0">
              <a:buFont typeface="Arial" pitchFamily="34" charset="0"/>
              <a:buChar char="•"/>
            </a:pPr>
            <a:r>
              <a:rPr lang="en-US" dirty="0" smtClean="0"/>
              <a:t>So we just saw a number</a:t>
            </a:r>
            <a:r>
              <a:rPr lang="en-US" baseline="0" dirty="0" smtClean="0"/>
              <a:t> of things within this simple demo.</a:t>
            </a:r>
          </a:p>
          <a:p>
            <a:pPr lvl="1" rtl="0">
              <a:buFont typeface="Arial" pitchFamily="34" charset="0"/>
              <a:buChar char="•"/>
            </a:pPr>
            <a:r>
              <a:rPr lang="en-US" baseline="0" dirty="0" smtClean="0"/>
              <a:t>First you saw a simple ASP.NET web application, like many of you have built before.</a:t>
            </a:r>
          </a:p>
          <a:p>
            <a:pPr lvl="1" rtl="0">
              <a:buFont typeface="Arial" pitchFamily="34" charset="0"/>
              <a:buChar char="•"/>
            </a:pPr>
            <a:r>
              <a:rPr lang="en-US" baseline="0" dirty="0" smtClean="0"/>
              <a:t>We created the application using Visual Studio 2010, tools many of you are familiar with.</a:t>
            </a:r>
          </a:p>
          <a:p>
            <a:pPr lvl="1" rtl="0">
              <a:buFont typeface="Arial" pitchFamily="34" charset="0"/>
              <a:buChar char="•"/>
            </a:pPr>
            <a:r>
              <a:rPr lang="en-US" baseline="0" dirty="0" smtClean="0"/>
              <a:t>We were able to model the roles and instances for our Windows Azure application in a simple config file.</a:t>
            </a:r>
          </a:p>
          <a:p>
            <a:pPr lvl="1" rtl="0">
              <a:buFont typeface="Arial" pitchFamily="34" charset="0"/>
              <a:buChar char="•"/>
            </a:pPr>
            <a:r>
              <a:rPr lang="en-US" baseline="0" dirty="0" smtClean="0"/>
              <a:t>You saw how the Windows Azure development fabric provides a local environment for developing, debugging, and testing our applications – which is integrated directly with Visual Studio. </a:t>
            </a:r>
          </a:p>
          <a:p>
            <a:pPr lvl="1" rtl="0">
              <a:buFont typeface="Arial" pitchFamily="34" charset="0"/>
              <a:buChar char="•"/>
            </a:pPr>
            <a:r>
              <a:rPr lang="en-US" baseline="0" dirty="0" smtClean="0"/>
              <a:t>Finally, you saw how we could deploy our applications to Windows Azure and in a matter of minutes have the application running in the cloud and switch from staging to production.</a:t>
            </a:r>
          </a:p>
          <a:p>
            <a:pPr rtl="0">
              <a:buFont typeface="Arial" pitchFamily="34" charset="0"/>
              <a:buChar char="•"/>
            </a:pPr>
            <a:r>
              <a:rPr lang="en-US" dirty="0" smtClean="0"/>
              <a:t>What Windows Azure Provided</a:t>
            </a:r>
          </a:p>
          <a:p>
            <a:pPr lvl="1" rtl="0">
              <a:buFont typeface="Arial" pitchFamily="34" charset="0"/>
              <a:buChar char="•"/>
            </a:pPr>
            <a:r>
              <a:rPr lang="en-US" dirty="0" smtClean="0"/>
              <a:t>What is more</a:t>
            </a:r>
            <a:r>
              <a:rPr lang="en-US" baseline="0" dirty="0" smtClean="0"/>
              <a:t> exciting then this simple application is what you didn’t see, but what Windows Azure provided.</a:t>
            </a:r>
          </a:p>
          <a:p>
            <a:pPr lvl="1" rtl="0">
              <a:buFont typeface="Arial" pitchFamily="34" charset="0"/>
              <a:buChar char="•"/>
            </a:pPr>
            <a:r>
              <a:rPr lang="en-US" baseline="0" dirty="0" smtClean="0"/>
              <a:t>First, Windows Azure provided an environment to run code – to run our ASP.NET application.</a:t>
            </a:r>
          </a:p>
          <a:p>
            <a:pPr lvl="1" rtl="0">
              <a:buFont typeface="Arial" pitchFamily="34" charset="0"/>
              <a:buChar char="•"/>
            </a:pPr>
            <a:r>
              <a:rPr lang="en-US" baseline="0" dirty="0" smtClean="0"/>
              <a:t>It provided all of the infrastructure such as machines, rack space, connectivity, and switches.</a:t>
            </a:r>
          </a:p>
          <a:p>
            <a:pPr lvl="1" rtl="0">
              <a:buFont typeface="Arial" pitchFamily="34" charset="0"/>
              <a:buChar char="•"/>
            </a:pPr>
            <a:r>
              <a:rPr lang="en-US" baseline="0" dirty="0" smtClean="0"/>
              <a:t>It also automated and simplified the deployment and configuration.  At no point did we have to remote into machines or FTP files or synchronize our application across machines.  This automated service management was provided by Windows Azure.</a:t>
            </a:r>
          </a:p>
          <a:p>
            <a:pPr lvl="1" rtl="0">
              <a:buFont typeface="Arial" pitchFamily="34" charset="0"/>
              <a:buChar char="•"/>
            </a:pPr>
            <a:r>
              <a:rPr lang="en-US" baseline="0" dirty="0" smtClean="0"/>
              <a:t>Windows Azure also provided isolation for us – where our application is isolated from other apps that either we would develop or other organizations would develop.   </a:t>
            </a:r>
          </a:p>
          <a:p>
            <a:pPr lvl="1" rtl="0">
              <a:buFont typeface="Arial" pitchFamily="34" charset="0"/>
              <a:buChar char="•"/>
            </a:pPr>
            <a:r>
              <a:rPr lang="en-US" baseline="0" dirty="0" smtClean="0"/>
              <a:t>We also saw how by simply specifying the number of instances in the service model, Windows Azure delivered key capabilities such as redundancy and load balancing for our application.</a:t>
            </a:r>
          </a:p>
          <a:p>
            <a:pPr lvl="1" rtl="0">
              <a:buFont typeface="Arial" pitchFamily="34" charset="0"/>
              <a:buChar char="•"/>
            </a:pPr>
            <a:r>
              <a:rPr lang="en-US" baseline="0" dirty="0" smtClean="0"/>
              <a:t>Ultimately, what this results in is abstraction and flexibility.</a:t>
            </a:r>
            <a:endParaRPr lang="en-US" dirty="0" smtClean="0"/>
          </a:p>
          <a:p>
            <a:pPr rtl="0"/>
            <a:endParaRPr lang="en-US" b="1" dirty="0" smtClean="0"/>
          </a:p>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t>9</a:t>
            </a:fld>
            <a:endParaRPr lang="en-US" dirty="0"/>
          </a:p>
        </p:txBody>
      </p:sp>
    </p:spTree>
    <p:extLst>
      <p:ext uri="{BB962C8B-B14F-4D97-AF65-F5344CB8AC3E}">
        <p14:creationId xmlns:p14="http://schemas.microsoft.com/office/powerpoint/2010/main" val="39978441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lstStyle/>
          <a:p>
            <a:pPr rtl="0"/>
            <a:r>
              <a:rPr lang="en-US" b="1" dirty="0" smtClean="0"/>
              <a:t>Slide objectives: </a:t>
            </a:r>
          </a:p>
          <a:p>
            <a:pPr rtl="0">
              <a:buFont typeface="Arial" pitchFamily="34" charset="0"/>
              <a:buChar char="•"/>
            </a:pPr>
            <a:r>
              <a:rPr lang="en-US" dirty="0" smtClean="0"/>
              <a:t>Summarize what the audience</a:t>
            </a:r>
            <a:r>
              <a:rPr lang="en-US" baseline="0" dirty="0" smtClean="0"/>
              <a:t> just saw with the Hello Windows Azure demo.</a:t>
            </a:r>
            <a:endParaRPr lang="en-US" dirty="0" smtClean="0"/>
          </a:p>
          <a:p>
            <a:pPr rtl="0"/>
            <a:endParaRPr lang="en-US" dirty="0" smtClean="0"/>
          </a:p>
          <a:p>
            <a:pPr rtl="0"/>
            <a:r>
              <a:rPr lang="en-US" b="1" dirty="0" smtClean="0"/>
              <a:t>Speaking Points: </a:t>
            </a:r>
          </a:p>
          <a:p>
            <a:pPr rtl="0">
              <a:buFont typeface="Arial" pitchFamily="34" charset="0"/>
              <a:buChar char="•"/>
            </a:pPr>
            <a:r>
              <a:rPr lang="en-US" dirty="0" smtClean="0"/>
              <a:t>What you saw</a:t>
            </a:r>
          </a:p>
          <a:p>
            <a:pPr lvl="1" rtl="0">
              <a:buFont typeface="Arial" pitchFamily="34" charset="0"/>
              <a:buChar char="•"/>
            </a:pPr>
            <a:r>
              <a:rPr lang="en-US" dirty="0" smtClean="0"/>
              <a:t>So we just saw a number</a:t>
            </a:r>
            <a:r>
              <a:rPr lang="en-US" baseline="0" dirty="0" smtClean="0"/>
              <a:t> of things within this simple demo.</a:t>
            </a:r>
          </a:p>
          <a:p>
            <a:pPr lvl="1" rtl="0">
              <a:buFont typeface="Arial" pitchFamily="34" charset="0"/>
              <a:buChar char="•"/>
            </a:pPr>
            <a:r>
              <a:rPr lang="en-US" baseline="0" dirty="0" smtClean="0"/>
              <a:t>First you saw a simple ASP.NET web application, like many of you have built before.</a:t>
            </a:r>
          </a:p>
          <a:p>
            <a:pPr lvl="1" rtl="0">
              <a:buFont typeface="Arial" pitchFamily="34" charset="0"/>
              <a:buChar char="•"/>
            </a:pPr>
            <a:r>
              <a:rPr lang="en-US" baseline="0" dirty="0" smtClean="0"/>
              <a:t>We created the application using Visual Studio 2010, tools many of you are familiar with.</a:t>
            </a:r>
          </a:p>
          <a:p>
            <a:pPr lvl="1" rtl="0">
              <a:buFont typeface="Arial" pitchFamily="34" charset="0"/>
              <a:buChar char="•"/>
            </a:pPr>
            <a:r>
              <a:rPr lang="en-US" baseline="0" dirty="0" smtClean="0"/>
              <a:t>We were able to model the roles and instances for our Windows Azure application in a simple config file.</a:t>
            </a:r>
          </a:p>
          <a:p>
            <a:pPr lvl="1" rtl="0">
              <a:buFont typeface="Arial" pitchFamily="34" charset="0"/>
              <a:buChar char="•"/>
            </a:pPr>
            <a:r>
              <a:rPr lang="en-US" baseline="0" dirty="0" smtClean="0"/>
              <a:t>You saw how the Windows Azure development fabric provides a local environment for developing, debugging, and testing our applications – which is integrated directly with Visual Studio. </a:t>
            </a:r>
          </a:p>
          <a:p>
            <a:pPr lvl="1" rtl="0">
              <a:buFont typeface="Arial" pitchFamily="34" charset="0"/>
              <a:buChar char="•"/>
            </a:pPr>
            <a:r>
              <a:rPr lang="en-US" baseline="0" dirty="0" smtClean="0"/>
              <a:t>Finally, you saw how we could deploy our applications to Windows Azure and in a matter of minutes have the application running in the cloud and switch from staging to production.</a:t>
            </a:r>
          </a:p>
          <a:p>
            <a:pPr rtl="0">
              <a:buFont typeface="Arial" pitchFamily="34" charset="0"/>
              <a:buChar char="•"/>
            </a:pPr>
            <a:r>
              <a:rPr lang="en-US" dirty="0" smtClean="0"/>
              <a:t>What Windows Azure Provided</a:t>
            </a:r>
          </a:p>
          <a:p>
            <a:pPr lvl="1" rtl="0">
              <a:buFont typeface="Arial" pitchFamily="34" charset="0"/>
              <a:buChar char="•"/>
            </a:pPr>
            <a:r>
              <a:rPr lang="en-US" dirty="0" smtClean="0"/>
              <a:t>What is more</a:t>
            </a:r>
            <a:r>
              <a:rPr lang="en-US" baseline="0" dirty="0" smtClean="0"/>
              <a:t> exciting then this simple application is what you didn’t see, but what Windows Azure provided.</a:t>
            </a:r>
          </a:p>
          <a:p>
            <a:pPr lvl="1" rtl="0">
              <a:buFont typeface="Arial" pitchFamily="34" charset="0"/>
              <a:buChar char="•"/>
            </a:pPr>
            <a:r>
              <a:rPr lang="en-US" baseline="0" dirty="0" smtClean="0"/>
              <a:t>First, Windows Azure provided an environment to run code – to run our ASP.NET application.</a:t>
            </a:r>
          </a:p>
          <a:p>
            <a:pPr lvl="1" rtl="0">
              <a:buFont typeface="Arial" pitchFamily="34" charset="0"/>
              <a:buChar char="•"/>
            </a:pPr>
            <a:r>
              <a:rPr lang="en-US" baseline="0" dirty="0" smtClean="0"/>
              <a:t>It provided all of the infrastructure such as machines, rack space, connectivity, and switches.</a:t>
            </a:r>
          </a:p>
          <a:p>
            <a:pPr lvl="1" rtl="0">
              <a:buFont typeface="Arial" pitchFamily="34" charset="0"/>
              <a:buChar char="•"/>
            </a:pPr>
            <a:r>
              <a:rPr lang="en-US" baseline="0" dirty="0" smtClean="0"/>
              <a:t>It also automated and simplified the deployment and configuration.  At no point did we have to remote into machines or FTP files or synchronize our application across machines.  This automated service management was provided by Windows Azure.</a:t>
            </a:r>
          </a:p>
          <a:p>
            <a:pPr lvl="1" rtl="0">
              <a:buFont typeface="Arial" pitchFamily="34" charset="0"/>
              <a:buChar char="•"/>
            </a:pPr>
            <a:r>
              <a:rPr lang="en-US" baseline="0" dirty="0" smtClean="0"/>
              <a:t>Windows Azure also provided isolation for us – where our application is isolated from other apps that either we would develop or other organizations would develop.   </a:t>
            </a:r>
          </a:p>
          <a:p>
            <a:pPr lvl="1" rtl="0">
              <a:buFont typeface="Arial" pitchFamily="34" charset="0"/>
              <a:buChar char="•"/>
            </a:pPr>
            <a:r>
              <a:rPr lang="en-US" baseline="0" dirty="0" smtClean="0"/>
              <a:t>We also saw how by simply specifying the number of instances in the service model, Windows Azure delivered key capabilities such as redundancy and load balancing for our application.</a:t>
            </a:r>
          </a:p>
          <a:p>
            <a:pPr lvl="1" rtl="0">
              <a:buFont typeface="Arial" pitchFamily="34" charset="0"/>
              <a:buChar char="•"/>
            </a:pPr>
            <a:r>
              <a:rPr lang="en-US" baseline="0" dirty="0" smtClean="0"/>
              <a:t>Ultimately, what this results in is abstraction and flexibility.</a:t>
            </a:r>
            <a:endParaRPr lang="en-US" dirty="0" smtClean="0"/>
          </a:p>
          <a:p>
            <a:pPr rtl="0"/>
            <a:endParaRPr lang="en-US" b="1" dirty="0" smtClean="0"/>
          </a:p>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t>10</a:t>
            </a:fld>
            <a:endParaRPr lang="en-US" dirty="0"/>
          </a:p>
        </p:txBody>
      </p:sp>
    </p:spTree>
    <p:extLst>
      <p:ext uri="{BB962C8B-B14F-4D97-AF65-F5344CB8AC3E}">
        <p14:creationId xmlns:p14="http://schemas.microsoft.com/office/powerpoint/2010/main" val="399784414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1.xml"/><Relationship Id="rId6" Type="http://schemas.microsoft.com/office/2007/relationships/hdphoto" Target="../media/hdphoto1.wdp"/><Relationship Id="rId5" Type="http://schemas.openxmlformats.org/officeDocument/2006/relationships/image" Target="../media/image3.png"/><Relationship Id="rId4" Type="http://schemas.microsoft.com/office/2007/relationships/hdphoto" Target="../media/hdphoto3.wdp"/></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4" Type="http://schemas.microsoft.com/office/2007/relationships/hdphoto" Target="../media/hdphoto2.wdp"/></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113" y="2234114"/>
            <a:ext cx="8373521"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113" y="4612341"/>
            <a:ext cx="5454333"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3" y="228600"/>
            <a:ext cx="2497827" cy="290338"/>
          </a:xfrm>
          <a:prstGeom prst="rect">
            <a:avLst/>
          </a:prstGeom>
        </p:spPr>
      </p:pic>
    </p:spTree>
    <p:extLst>
      <p:ext uri="{BB962C8B-B14F-4D97-AF65-F5344CB8AC3E}">
        <p14:creationId xmlns:p14="http://schemas.microsoft.com/office/powerpoint/2010/main" val="1544915721"/>
      </p:ext>
    </p:extLst>
  </p:cSld>
  <p:clrMapOvr>
    <a:masterClrMapping/>
  </p:clrMapOvr>
  <p:transition>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1953" y="2008094"/>
            <a:ext cx="2269077"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757638378"/>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4572" y="2242931"/>
            <a:ext cx="3176914"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grpSp>
    </p:spTree>
    <p:extLst>
      <p:ext uri="{BB962C8B-B14F-4D97-AF65-F5344CB8AC3E}">
        <p14:creationId xmlns:p14="http://schemas.microsoft.com/office/powerpoint/2010/main" val="2886280488"/>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3609" y="1932604"/>
            <a:ext cx="3013332"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2824833722"/>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2758" y="1905000"/>
            <a:ext cx="1277596"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122653072"/>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208" y="3467676"/>
            <a:ext cx="10693401"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1564" y="6338047"/>
            <a:ext cx="2506561" cy="291353"/>
          </a:xfrm>
          <a:prstGeom prst="rect">
            <a:avLst/>
          </a:prstGeom>
        </p:spPr>
      </p:pic>
    </p:spTree>
    <p:extLst>
      <p:ext uri="{BB962C8B-B14F-4D97-AF65-F5344CB8AC3E}">
        <p14:creationId xmlns:p14="http://schemas.microsoft.com/office/powerpoint/2010/main" val="470382251"/>
      </p:ext>
    </p:extLst>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1174" y="3140274"/>
            <a:ext cx="3546476" cy="577452"/>
          </a:xfrm>
          <a:prstGeom prst="rect">
            <a:avLst/>
          </a:prstGeom>
          <a:noFill/>
          <a:ln>
            <a:noFill/>
          </a:ln>
        </p:spPr>
      </p:pic>
      <p:sp>
        <p:nvSpPr>
          <p:cNvPr id="3" name="Text Box 3"/>
          <p:cNvSpPr txBox="1">
            <a:spLocks noChangeArrowheads="1"/>
          </p:cNvSpPr>
          <p:nvPr userDrawn="1"/>
        </p:nvSpPr>
        <p:spPr bwMode="blackWhite">
          <a:xfrm>
            <a:off x="507868" y="6083573"/>
            <a:ext cx="1117309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chemeClr val="bg1">
                    <a:alpha val="99000"/>
                  </a:schemeClr>
                </a:solidFill>
                <a:latin typeface="Segoe UI" pitchFamily="34" charset="0"/>
                <a:cs typeface="Arial" charset="0"/>
              </a:rPr>
              <a:t>© </a:t>
            </a:r>
            <a:r>
              <a:rPr lang="en-US" sz="700" dirty="0" smtClean="0">
                <a:solidFill>
                  <a:schemeClr val="bg1">
                    <a:alpha val="99000"/>
                  </a:schemeClr>
                </a:solidFill>
                <a:latin typeface="Segoe UI" pitchFamily="34" charset="0"/>
                <a:cs typeface="Arial" charset="0"/>
              </a:rPr>
              <a:t>2011 Microsoft </a:t>
            </a:r>
            <a:r>
              <a:rPr lang="en-US" sz="700" dirty="0">
                <a:solidFill>
                  <a:schemeClr val="bg1">
                    <a:alpha val="99000"/>
                  </a:schemeClr>
                </a:solidFill>
                <a:latin typeface="Segoe UI" pitchFamily="34" charset="0"/>
                <a:cs typeface="Arial" charset="0"/>
              </a:rPr>
              <a:t>Corporation. All rights reserved. Microsoft, Windows, Windows Vista and other product names are or may be registered trademarks and/or trademarks in the U.S. and/or other countries.</a:t>
            </a:r>
          </a:p>
          <a:p>
            <a:pPr algn="ctr" defTabSz="914099" eaLnBrk="0" hangingPunct="0"/>
            <a:r>
              <a:rPr lang="en-US" sz="700" dirty="0">
                <a:solidFill>
                  <a:schemeClr val="bg1">
                    <a:alpha val="99000"/>
                  </a:schemeClr>
                </a:solidFill>
                <a:latin typeface="Segoe UI" pitchFamily="34" charset="0"/>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solidFill>
                  <a:schemeClr val="bg1">
                    <a:alpha val="99000"/>
                  </a:schemeClr>
                </a:solidFill>
                <a:latin typeface="Segoe UI" pitchFamily="34" charset="0"/>
                <a:cs typeface="Arial" charset="0"/>
              </a:rPr>
              <a:t>MICROSOFT </a:t>
            </a:r>
            <a:r>
              <a:rPr lang="en-US" sz="700" dirty="0">
                <a:solidFill>
                  <a:schemeClr val="bg1">
                    <a:alpha val="99000"/>
                  </a:schemeClr>
                </a:solidFill>
                <a:latin typeface="Segoe UI" pitchFamily="34" charset="0"/>
                <a:cs typeface="Arial" charset="0"/>
              </a:rPr>
              <a:t>MAKES NO WARRANTIES, EXPRESS, IMPLIED OR STATUTORY, AS TO THE INFORMATION IN THIS PRESENTATION.</a:t>
            </a:r>
          </a:p>
        </p:txBody>
      </p:sp>
    </p:spTree>
    <p:extLst>
      <p:ext uri="{BB962C8B-B14F-4D97-AF65-F5344CB8AC3E}">
        <p14:creationId xmlns:p14="http://schemas.microsoft.com/office/powerpoint/2010/main" val="1439291412"/>
      </p:ext>
    </p:extLst>
  </p:cSld>
  <p:clrMapOvr>
    <a:masterClrMapping/>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764" y="2892710"/>
            <a:ext cx="11228440"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763" y="4343400"/>
            <a:ext cx="7513637"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708" y="6364651"/>
            <a:ext cx="1595652"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3" y="228600"/>
            <a:ext cx="2497827" cy="290338"/>
          </a:xfrm>
          <a:prstGeom prst="rect">
            <a:avLst/>
          </a:prstGeom>
        </p:spPr>
      </p:pic>
    </p:spTree>
    <p:extLst>
      <p:ext uri="{BB962C8B-B14F-4D97-AF65-F5344CB8AC3E}">
        <p14:creationId xmlns:p14="http://schemas.microsoft.com/office/powerpoint/2010/main" val="2615811414"/>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2" y="1447799"/>
            <a:ext cx="11149013"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86179666"/>
      </p:ext>
    </p:extLst>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2" y="1447799"/>
            <a:ext cx="11149013"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6"/>
            <a:ext cx="12188826"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2506950909"/>
      </p:ext>
    </p:extLst>
  </p:cSld>
  <p:clrMapOvr>
    <a:masterClrMapping/>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519114" y="1905000"/>
            <a:ext cx="11149012" cy="1618905"/>
          </a:xfrm>
        </p:spPr>
        <p:txBody>
          <a:bodyPr/>
          <a:lstStyle>
            <a:lvl1pPr>
              <a:lnSpc>
                <a:spcPct val="90000"/>
              </a:lnSpc>
              <a:defRPr sz="2400"/>
            </a:lvl1pPr>
            <a:lvl2pPr>
              <a:lnSpc>
                <a:spcPct val="90000"/>
              </a:lnSpc>
              <a:defRPr sz="2000"/>
            </a:lvl2pPr>
            <a:lvl3pPr>
              <a:lnSpc>
                <a:spcPct val="90000"/>
              </a:lnSpc>
              <a:defRPr sz="1800"/>
            </a:lvl3pPr>
            <a:lvl4pPr>
              <a:lnSpc>
                <a:spcPct val="90000"/>
              </a:lnSpc>
              <a:defRPr sz="1800"/>
            </a:lvl4pPr>
            <a:lvl5pPr>
              <a:lnSpc>
                <a:spcPct val="90000"/>
              </a:lnSpc>
              <a:defRPr sz="18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445279361"/>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dirty="0" smtClean="0"/>
              <a:t>Click to edit Master text styles</a:t>
            </a:r>
          </a:p>
          <a:p>
            <a:pPr lvl="1"/>
            <a:r>
              <a:rPr lang="en-US" dirty="0"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1090136367"/>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1298891190"/>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0"/>
            <a:ext cx="5486400"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0"/>
            <a:ext cx="5486400"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2922364007"/>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7800"/>
            <a:ext cx="5486400"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67" y="2266796"/>
            <a:ext cx="5484971"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7800"/>
            <a:ext cx="5486400"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266796"/>
            <a:ext cx="5486400"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2180015197"/>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dirty="0"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3351859287"/>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3388748840"/>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dirty="0" smtClean="0"/>
              <a:t>Click to edit Master title style</a:t>
            </a:r>
            <a:endParaRPr lang="en-US" dirty="0"/>
          </a:p>
        </p:txBody>
      </p:sp>
      <p:sp>
        <p:nvSpPr>
          <p:cNvPr id="5" name="Text Placeholder 4"/>
          <p:cNvSpPr>
            <a:spLocks noGrp="1"/>
          </p:cNvSpPr>
          <p:nvPr>
            <p:ph type="body" sz="quarter" idx="11"/>
          </p:nvPr>
        </p:nvSpPr>
        <p:spPr>
          <a:xfrm>
            <a:off x="3473804" y="3417661"/>
            <a:ext cx="6945312"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dirty="0" smtClean="0"/>
              <a:t>Click to edit Master text styles</a:t>
            </a:r>
          </a:p>
          <a:p>
            <a:pPr marL="3175" lvl="1" indent="0" algn="l" defTabSz="914363" rtl="0" eaLnBrk="1" latinLnBrk="0" hangingPunct="1">
              <a:lnSpc>
                <a:spcPct val="90000"/>
              </a:lnSpc>
              <a:spcBef>
                <a:spcPts val="0"/>
              </a:spcBef>
              <a:buSzPct val="80000"/>
              <a:buFont typeface="Arial" pitchFamily="34" charset="0"/>
              <a:buNone/>
            </a:pPr>
            <a:r>
              <a:rPr lang="en-US" dirty="0" smtClean="0"/>
              <a:t>Second level</a:t>
            </a:r>
          </a:p>
        </p:txBody>
      </p:sp>
      <p:sp>
        <p:nvSpPr>
          <p:cNvPr id="18" name="Freeform 105"/>
          <p:cNvSpPr>
            <a:spLocks/>
          </p:cNvSpPr>
          <p:nvPr userDrawn="1"/>
        </p:nvSpPr>
        <p:spPr bwMode="black">
          <a:xfrm>
            <a:off x="1200173" y="2133600"/>
            <a:ext cx="18650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lvl="0" defTabSz="1218987"/>
            <a:endParaRPr lang="en-US" sz="1600">
              <a:solidFill>
                <a:srgbClr val="292929"/>
              </a:solidFill>
            </a:endParaRPr>
          </a:p>
        </p:txBody>
      </p:sp>
    </p:spTree>
    <p:extLst>
      <p:ext uri="{BB962C8B-B14F-4D97-AF65-F5344CB8AC3E}">
        <p14:creationId xmlns:p14="http://schemas.microsoft.com/office/powerpoint/2010/main" val="2166392093"/>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3385" y="2136047"/>
            <a:ext cx="3499128"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403524709"/>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113" y="1447800"/>
            <a:ext cx="11149012"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64922352"/>
      </p:ext>
    </p:extLst>
  </p:cSld>
  <p:clrMap bg1="lt1" tx1="dk1" bg2="lt2" tx2="dk2" accent1="accent1" accent2="accent2" accent3="accent3" accent4="accent4" accent5="accent5" accent6="accent6" hlink="hlink" folHlink="folHlink"/>
  <p:sldLayoutIdLst>
    <p:sldLayoutId id="2147483731" r:id="rId1"/>
    <p:sldLayoutId id="2147483732" r:id="rId2"/>
    <p:sldLayoutId id="2147483733" r:id="rId3"/>
    <p:sldLayoutId id="2147483734" r:id="rId4"/>
    <p:sldLayoutId id="2147483735" r:id="rId5"/>
    <p:sldLayoutId id="2147483736" r:id="rId6"/>
    <p:sldLayoutId id="2147483737" r:id="rId7"/>
    <p:sldLayoutId id="2147483738" r:id="rId8"/>
    <p:sldLayoutId id="2147483739" r:id="rId9"/>
    <p:sldLayoutId id="2147483740" r:id="rId10"/>
    <p:sldLayoutId id="2147483741" r:id="rId11"/>
    <p:sldLayoutId id="2147483742" r:id="rId12"/>
    <p:sldLayoutId id="2147483743" r:id="rId13"/>
    <p:sldLayoutId id="2147483744" r:id="rId14"/>
    <p:sldLayoutId id="2147483745" r:id="rId15"/>
    <p:sldLayoutId id="2147483746" r:id="rId16"/>
    <p:sldLayoutId id="2147483747" r:id="rId17"/>
    <p:sldLayoutId id="2147483748" r:id="rId18"/>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4" name="Rectangle 3"/>
          <p:cNvSpPr/>
          <p:nvPr/>
        </p:nvSpPr>
        <p:spPr bwMode="auto">
          <a:xfrm>
            <a:off x="1" y="0"/>
            <a:ext cx="308344"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5" name="Rectangle 4"/>
          <p:cNvSpPr/>
          <p:nvPr/>
        </p:nvSpPr>
        <p:spPr bwMode="auto">
          <a:xfrm>
            <a:off x="0" y="0"/>
            <a:ext cx="12188825" cy="14478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 name="Title Placeholder 1"/>
          <p:cNvSpPr>
            <a:spLocks noGrp="1"/>
          </p:cNvSpPr>
          <p:nvPr>
            <p:ph type="title"/>
          </p:nvPr>
        </p:nvSpPr>
        <p:spPr>
          <a:xfrm>
            <a:off x="519111" y="228601"/>
            <a:ext cx="11149014" cy="664797"/>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19113" y="1905000"/>
            <a:ext cx="11149012" cy="1618905"/>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375832376"/>
      </p:ext>
    </p:extLst>
  </p:cSld>
  <p:clrMap bg1="lt1" tx1="dk1" bg2="lt2" tx2="dk2" accent1="accent1" accent2="accent2" accent3="accent3" accent4="accent4" accent5="accent5" accent6="accent6" hlink="hlink" folHlink="folHlink"/>
  <p:sldLayoutIdLst>
    <p:sldLayoutId id="2147483750" r:id="rId1"/>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4800" b="0" kern="1200" cap="none" spc="-100" baseline="0" dirty="0">
          <a:ln w="3175">
            <a:noFill/>
          </a:ln>
          <a:solidFill>
            <a:schemeClr val="bg1">
              <a:alpha val="99000"/>
            </a:schemeClr>
          </a:solidFill>
          <a:effectLst/>
          <a:latin typeface="Segoe UI Light" pitchFamily="34" charset="0"/>
          <a:ea typeface="+mn-ea"/>
          <a:cs typeface="Arial" charset="0"/>
        </a:defRPr>
      </a:lvl1pPr>
    </p:titleStyle>
    <p:bodyStyle>
      <a:lvl1pPr marL="0" indent="0" algn="l" defTabSz="914363" rtl="0" eaLnBrk="1" latinLnBrk="0" hangingPunct="1">
        <a:lnSpc>
          <a:spcPct val="90000"/>
        </a:lnSpc>
        <a:spcBef>
          <a:spcPct val="20000"/>
        </a:spcBef>
        <a:buFont typeface="Arial" pitchFamily="34" charset="0"/>
        <a:buNone/>
        <a:defRPr sz="2400" b="0" kern="1200">
          <a:gradFill>
            <a:gsLst>
              <a:gs pos="0">
                <a:srgbClr val="595959"/>
              </a:gs>
              <a:gs pos="86000">
                <a:srgbClr val="595959"/>
              </a:gs>
            </a:gsLst>
            <a:lin ang="5400000" scaled="0"/>
          </a:gradFill>
          <a:latin typeface="Consolas" pitchFamily="49" charset="0"/>
          <a:ea typeface="+mn-ea"/>
          <a:cs typeface="Consolas" pitchFamily="49" charset="0"/>
        </a:defRPr>
      </a:lvl1pPr>
      <a:lvl2pPr marL="384954" indent="-7937" algn="l" defTabSz="914363" rtl="0" eaLnBrk="1" latinLnBrk="0" hangingPunct="1">
        <a:lnSpc>
          <a:spcPct val="90000"/>
        </a:lnSpc>
        <a:spcBef>
          <a:spcPct val="20000"/>
        </a:spcBef>
        <a:buFont typeface="Arial" pitchFamily="34" charset="0"/>
        <a:buNone/>
        <a:defRPr sz="2000" b="0" kern="1200">
          <a:gradFill>
            <a:gsLst>
              <a:gs pos="0">
                <a:srgbClr val="595959"/>
              </a:gs>
              <a:gs pos="86000">
                <a:srgbClr val="595959"/>
              </a:gs>
            </a:gsLst>
            <a:lin ang="5400000" scaled="0"/>
          </a:gradFill>
          <a:latin typeface="Consolas" pitchFamily="49" charset="0"/>
          <a:ea typeface="+mn-ea"/>
          <a:cs typeface="Consolas" pitchFamily="49" charset="0"/>
        </a:defRPr>
      </a:lvl2pPr>
      <a:lvl3pPr marL="761970" indent="-7937" algn="l" defTabSz="914363" rtl="0" eaLnBrk="1" latinLnBrk="0" hangingPunct="1">
        <a:lnSpc>
          <a:spcPct val="90000"/>
        </a:lnSpc>
        <a:spcBef>
          <a:spcPct val="20000"/>
        </a:spcBef>
        <a:buFont typeface="Arial" pitchFamily="34" charset="0"/>
        <a:buNone/>
        <a:defRPr sz="1800" b="0" kern="1200">
          <a:gradFill>
            <a:gsLst>
              <a:gs pos="0">
                <a:srgbClr val="595959"/>
              </a:gs>
              <a:gs pos="86000">
                <a:srgbClr val="595959"/>
              </a:gs>
            </a:gsLst>
            <a:lin ang="5400000" scaled="0"/>
          </a:gradFill>
          <a:latin typeface="Consolas" pitchFamily="49" charset="0"/>
          <a:ea typeface="+mn-ea"/>
          <a:cs typeface="Consolas" pitchFamily="49" charset="0"/>
        </a:defRPr>
      </a:lvl3pPr>
      <a:lvl4pPr marL="1094009" indent="7937" algn="l" defTabSz="914363" rtl="0" eaLnBrk="1" latinLnBrk="0" hangingPunct="1">
        <a:lnSpc>
          <a:spcPct val="90000"/>
        </a:lnSpc>
        <a:spcBef>
          <a:spcPct val="20000"/>
        </a:spcBef>
        <a:buFont typeface="Arial" pitchFamily="34" charset="0"/>
        <a:buNone/>
        <a:defRPr sz="1800" b="0" kern="1200">
          <a:gradFill>
            <a:gsLst>
              <a:gs pos="0">
                <a:srgbClr val="595959"/>
              </a:gs>
              <a:gs pos="86000">
                <a:srgbClr val="595959"/>
              </a:gs>
            </a:gsLst>
            <a:lin ang="5400000" scaled="0"/>
          </a:gradFill>
          <a:latin typeface="Consolas" pitchFamily="49" charset="0"/>
          <a:ea typeface="+mn-ea"/>
          <a:cs typeface="Consolas" pitchFamily="49" charset="0"/>
        </a:defRPr>
      </a:lvl4pPr>
      <a:lvl5pPr marL="1426047" indent="0" algn="l" defTabSz="914363" rtl="0" eaLnBrk="1" latinLnBrk="0" hangingPunct="1">
        <a:lnSpc>
          <a:spcPct val="90000"/>
        </a:lnSpc>
        <a:spcBef>
          <a:spcPct val="20000"/>
        </a:spcBef>
        <a:buFont typeface="Arial" pitchFamily="34" charset="0"/>
        <a:buNone/>
        <a:defRPr sz="1800" b="0" kern="1200">
          <a:gradFill>
            <a:gsLst>
              <a:gs pos="0">
                <a:srgbClr val="595959"/>
              </a:gs>
              <a:gs pos="86000">
                <a:srgbClr val="595959"/>
              </a:gs>
            </a:gsLst>
            <a:lin ang="5400000" scaled="0"/>
          </a:gradFill>
          <a:latin typeface="Consolas" pitchFamily="49" charset="0"/>
          <a:ea typeface="+mn-ea"/>
          <a:cs typeface="Consolas" pitchFamily="49"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microsoft.com/office/2007/relationships/hdphoto" Target="../media/hdphoto2.wdp"/></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microsoft.com/office/2007/relationships/hdphoto" Target="../media/hdphoto9.wdp"/><Relationship Id="rId3" Type="http://schemas.openxmlformats.org/officeDocument/2006/relationships/image" Target="../media/image20.png"/><Relationship Id="rId7"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microsoft.com/office/2007/relationships/hdphoto" Target="../media/hdphoto8.wdp"/><Relationship Id="rId5" Type="http://schemas.openxmlformats.org/officeDocument/2006/relationships/image" Target="../media/image21.png"/><Relationship Id="rId10" Type="http://schemas.microsoft.com/office/2007/relationships/hdphoto" Target="../media/hdphoto2.wdp"/><Relationship Id="rId4" Type="http://schemas.microsoft.com/office/2007/relationships/hdphoto" Target="../media/hdphoto7.wdp"/><Relationship Id="rId9"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microsoft.com/office/2007/relationships/hdphoto" Target="../media/hdphoto2.wdp"/></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microsoft.com/office/2007/relationships/hdphoto" Target="../media/hdphoto12.wdp"/><Relationship Id="rId3" Type="http://schemas.openxmlformats.org/officeDocument/2006/relationships/image" Target="../media/image24.png"/><Relationship Id="rId7"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6.xml"/><Relationship Id="rId6" Type="http://schemas.microsoft.com/office/2007/relationships/hdphoto" Target="../media/hdphoto11.wdp"/><Relationship Id="rId5" Type="http://schemas.openxmlformats.org/officeDocument/2006/relationships/image" Target="../media/image25.png"/><Relationship Id="rId4" Type="http://schemas.microsoft.com/office/2007/relationships/hdphoto" Target="../media/hdphoto10.wdp"/></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10.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32.png"/><Relationship Id="rId7" Type="http://schemas.openxmlformats.org/officeDocument/2006/relationships/image" Target="../media/image35.png"/><Relationship Id="rId2" Type="http://schemas.openxmlformats.org/officeDocument/2006/relationships/notesSlide" Target="../notesSlides/notesSlide20.xml"/><Relationship Id="rId1" Type="http://schemas.openxmlformats.org/officeDocument/2006/relationships/slideLayout" Target="../slideLayouts/slideLayout6.xml"/><Relationship Id="rId6" Type="http://schemas.openxmlformats.org/officeDocument/2006/relationships/image" Target="../media/image34.png"/><Relationship Id="rId5" Type="http://schemas.openxmlformats.org/officeDocument/2006/relationships/image" Target="../media/image33.png"/><Relationship Id="rId4" Type="http://schemas.microsoft.com/office/2007/relationships/hdphoto" Target="../media/hdphoto13.wdp"/><Relationship Id="rId9" Type="http://schemas.microsoft.com/office/2007/relationships/hdphoto" Target="../media/hdphoto2.wdp"/></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hyperlink" Target="http://marketplace.windowsazure.com/"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microsoft.com/office/2007/relationships/hdphoto" Target="../media/hdphoto2.wdp"/></Relationships>
</file>

<file path=ppt/slides/_rels/slide4.xml.rels><?xml version="1.0" encoding="UTF-8" standalone="yes"?>
<Relationships xmlns="http://schemas.openxmlformats.org/package/2006/relationships"><Relationship Id="rId8" Type="http://schemas.microsoft.com/office/2007/relationships/hdphoto" Target="../media/hdphoto6.wdp"/><Relationship Id="rId3" Type="http://schemas.openxmlformats.org/officeDocument/2006/relationships/image" Target="../media/image13.png"/><Relationship Id="rId7"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microsoft.com/office/2007/relationships/hdphoto" Target="../media/hdphoto5.wdp"/><Relationship Id="rId5" Type="http://schemas.openxmlformats.org/officeDocument/2006/relationships/image" Target="../media/image14.png"/><Relationship Id="rId4" Type="http://schemas.microsoft.com/office/2007/relationships/hdphoto" Target="../media/hdphoto4.wdp"/></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microsoft.com/office/2007/relationships/hdphoto" Target="../media/hdphoto2.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519113" y="2234114"/>
            <a:ext cx="10329400" cy="1359196"/>
          </a:xfrm>
        </p:spPr>
        <p:txBody>
          <a:bodyPr/>
          <a:lstStyle/>
          <a:p>
            <a:r>
              <a:rPr lang="en-US" dirty="0" smtClean="0"/>
              <a:t>Windows Azure Overview</a:t>
            </a:r>
            <a:endParaRPr lang="en-US" dirty="0"/>
          </a:p>
        </p:txBody>
      </p:sp>
      <p:sp>
        <p:nvSpPr>
          <p:cNvPr id="2" name="Text Placeholder 1"/>
          <p:cNvSpPr>
            <a:spLocks noGrp="1"/>
          </p:cNvSpPr>
          <p:nvPr>
            <p:ph type="body" sz="quarter" idx="11"/>
          </p:nvPr>
        </p:nvSpPr>
        <p:spPr>
          <a:xfrm>
            <a:off x="519113" y="4612341"/>
            <a:ext cx="5454333" cy="1144929"/>
          </a:xfrm>
        </p:spPr>
        <p:txBody>
          <a:bodyPr/>
          <a:lstStyle/>
          <a:p>
            <a:r>
              <a:rPr lang="en-US" dirty="0" smtClean="0"/>
              <a:t>Name</a:t>
            </a:r>
          </a:p>
          <a:p>
            <a:r>
              <a:rPr lang="en-US" dirty="0" smtClean="0"/>
              <a:t>Title </a:t>
            </a:r>
          </a:p>
          <a:p>
            <a:r>
              <a:rPr lang="en-US" dirty="0" smtClean="0"/>
              <a:t>Microsoft Corporation</a:t>
            </a:r>
            <a:endParaRPr lang="en-US" dirty="0"/>
          </a:p>
        </p:txBody>
      </p:sp>
    </p:spTree>
    <p:extLst>
      <p:ext uri="{BB962C8B-B14F-4D97-AF65-F5344CB8AC3E}">
        <p14:creationId xmlns:p14="http://schemas.microsoft.com/office/powerpoint/2010/main" val="402916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1105353" y="2274376"/>
            <a:ext cx="5008909" cy="2585323"/>
          </a:xfrm>
        </p:spPr>
        <p:txBody>
          <a:bodyPr/>
          <a:lstStyle/>
          <a:p>
            <a:pPr marL="0" lvl="0">
              <a:spcAft>
                <a:spcPts val="1800"/>
              </a:spcAft>
            </a:pPr>
            <a:r>
              <a:rPr lang="en-US" sz="2000" spc="0" dirty="0">
                <a:solidFill>
                  <a:schemeClr val="bg1">
                    <a:alpha val="99000"/>
                  </a:schemeClr>
                </a:solidFill>
                <a:latin typeface="Segoe UI"/>
              </a:rPr>
              <a:t>Environments for your apps</a:t>
            </a:r>
          </a:p>
          <a:p>
            <a:pPr marL="0" lvl="0">
              <a:spcAft>
                <a:spcPts val="1800"/>
              </a:spcAft>
            </a:pPr>
            <a:r>
              <a:rPr lang="en-US" sz="2000" spc="0" dirty="0">
                <a:solidFill>
                  <a:schemeClr val="bg1">
                    <a:alpha val="99000"/>
                  </a:schemeClr>
                </a:solidFill>
                <a:latin typeface="Segoe UI"/>
              </a:rPr>
              <a:t>Machines, rack space, switches, connectivity</a:t>
            </a:r>
          </a:p>
          <a:p>
            <a:pPr marL="0" lvl="0">
              <a:spcAft>
                <a:spcPts val="1800"/>
              </a:spcAft>
            </a:pPr>
            <a:r>
              <a:rPr lang="en-US" sz="2000" spc="0" dirty="0">
                <a:solidFill>
                  <a:schemeClr val="bg1">
                    <a:alpha val="99000"/>
                  </a:schemeClr>
                </a:solidFill>
                <a:latin typeface="Segoe UI"/>
              </a:rPr>
              <a:t>Automated deployment </a:t>
            </a:r>
            <a:r>
              <a:rPr lang="en-US" sz="2000" spc="0" dirty="0" smtClean="0">
                <a:solidFill>
                  <a:schemeClr val="bg1">
                    <a:alpha val="99000"/>
                  </a:schemeClr>
                </a:solidFill>
                <a:latin typeface="Segoe UI"/>
              </a:rPr>
              <a:t>&amp; </a:t>
            </a:r>
            <a:r>
              <a:rPr lang="en-US" sz="2000" spc="0" dirty="0">
                <a:solidFill>
                  <a:schemeClr val="bg1">
                    <a:alpha val="99000"/>
                  </a:schemeClr>
                </a:solidFill>
                <a:latin typeface="Segoe UI"/>
              </a:rPr>
              <a:t>configuration</a:t>
            </a:r>
          </a:p>
          <a:p>
            <a:pPr marL="0" lvl="0">
              <a:spcAft>
                <a:spcPts val="1800"/>
              </a:spcAft>
            </a:pPr>
            <a:r>
              <a:rPr lang="en-US" sz="2000" spc="0" dirty="0">
                <a:solidFill>
                  <a:schemeClr val="bg1">
                    <a:alpha val="99000"/>
                  </a:schemeClr>
                </a:solidFill>
                <a:latin typeface="Segoe UI"/>
              </a:rPr>
              <a:t>Isolation, redundancy, </a:t>
            </a:r>
            <a:br>
              <a:rPr lang="en-US" sz="2000" spc="0" dirty="0">
                <a:solidFill>
                  <a:schemeClr val="bg1">
                    <a:alpha val="99000"/>
                  </a:schemeClr>
                </a:solidFill>
                <a:latin typeface="Segoe UI"/>
              </a:rPr>
            </a:br>
            <a:r>
              <a:rPr lang="en-US" sz="2000" spc="0" dirty="0">
                <a:solidFill>
                  <a:schemeClr val="bg1">
                    <a:alpha val="99000"/>
                  </a:schemeClr>
                </a:solidFill>
                <a:latin typeface="Segoe UI"/>
              </a:rPr>
              <a:t>load balancing</a:t>
            </a:r>
          </a:p>
          <a:p>
            <a:pPr marL="0" lvl="0">
              <a:spcAft>
                <a:spcPts val="1800"/>
              </a:spcAft>
            </a:pPr>
            <a:r>
              <a:rPr lang="en-US" sz="2000" spc="0" dirty="0">
                <a:solidFill>
                  <a:schemeClr val="bg1">
                    <a:alpha val="99000"/>
                  </a:schemeClr>
                </a:solidFill>
                <a:latin typeface="Segoe UI"/>
              </a:rPr>
              <a:t>Abstraction &amp; Flexibility</a:t>
            </a:r>
          </a:p>
        </p:txBody>
      </p:sp>
      <p:grpSp>
        <p:nvGrpSpPr>
          <p:cNvPr id="9" name="Group 8"/>
          <p:cNvGrpSpPr/>
          <p:nvPr/>
        </p:nvGrpSpPr>
        <p:grpSpPr>
          <a:xfrm>
            <a:off x="7721191" y="2140299"/>
            <a:ext cx="3481046" cy="2103135"/>
            <a:chOff x="214313" y="2174875"/>
            <a:chExt cx="990600" cy="598488"/>
          </a:xfrm>
          <a:solidFill>
            <a:schemeClr val="accent6"/>
          </a:solidFill>
        </p:grpSpPr>
        <p:sp>
          <p:nvSpPr>
            <p:cNvPr id="10" name="Freeform 9"/>
            <p:cNvSpPr>
              <a:spLocks/>
            </p:cNvSpPr>
            <p:nvPr/>
          </p:nvSpPr>
          <p:spPr bwMode="auto">
            <a:xfrm>
              <a:off x="496888" y="2174875"/>
              <a:ext cx="708025" cy="379413"/>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0"/>
            <p:cNvSpPr>
              <a:spLocks/>
            </p:cNvSpPr>
            <p:nvPr/>
          </p:nvSpPr>
          <p:spPr bwMode="auto">
            <a:xfrm>
              <a:off x="214313" y="2344738"/>
              <a:ext cx="803275" cy="428625"/>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16" name="Title 3"/>
          <p:cNvSpPr txBox="1">
            <a:spLocks/>
          </p:cNvSpPr>
          <p:nvPr/>
        </p:nvSpPr>
        <p:spPr>
          <a:xfrm>
            <a:off x="1095304" y="1200666"/>
            <a:ext cx="7618877" cy="747897"/>
          </a:xfrm>
          <a:prstGeom prst="rect">
            <a:avLst/>
          </a:prstGeom>
        </p:spPr>
        <p:txBody>
          <a:bodyPr vert="horz" wrap="square" lIns="0" tIns="0" rIns="0" bIns="0" rtlCol="0" anchor="t">
            <a:spAutoFit/>
          </a:bodyPr>
          <a:lstStyle>
            <a:lvl1pPr algn="l" defTabSz="914325" rtl="0" eaLnBrk="1" latinLnBrk="0" hangingPunct="1">
              <a:lnSpc>
                <a:spcPct val="90000"/>
              </a:lnSpc>
              <a:spcBef>
                <a:spcPct val="0"/>
              </a:spcBef>
              <a:buNone/>
              <a:defRPr lang="en-US" sz="5500" b="0" kern="1200" cap="none" spc="-100" baseline="0">
                <a:ln w="3175">
                  <a:noFill/>
                </a:ln>
                <a:gradFill flip="none" rotWithShape="1">
                  <a:gsLst>
                    <a:gs pos="0">
                      <a:srgbClr val="595959"/>
                    </a:gs>
                    <a:gs pos="86000">
                      <a:srgbClr val="595959"/>
                    </a:gs>
                  </a:gsLst>
                  <a:lin ang="5400000" scaled="0"/>
                  <a:tileRect/>
                </a:gradFill>
                <a:effectLst/>
                <a:latin typeface="Segoe UI Light" pitchFamily="34" charset="0"/>
                <a:ea typeface="+mn-ea"/>
                <a:cs typeface="Segoe UI" pitchFamily="34" charset="0"/>
              </a:defRPr>
            </a:lvl1pPr>
          </a:lstStyle>
          <a:p>
            <a:r>
              <a:rPr lang="en-US" sz="5400" dirty="0" smtClean="0">
                <a:solidFill>
                  <a:schemeClr val="bg1">
                    <a:alpha val="99000"/>
                  </a:schemeClr>
                </a:solidFill>
              </a:rPr>
              <a:t>Windows Azure provided…</a:t>
            </a:r>
            <a:endParaRPr lang="en-US" sz="5400" dirty="0">
              <a:solidFill>
                <a:schemeClr val="bg1">
                  <a:alpha val="99000"/>
                </a:schemeClr>
              </a:solidFill>
            </a:endParaRPr>
          </a:p>
        </p:txBody>
      </p:sp>
      <p:pic>
        <p:nvPicPr>
          <p:cNvPr id="8" name="Picture 7"/>
          <p:cNvPicPr>
            <a:picLocks noChangeAspect="1"/>
          </p:cNvPicPr>
          <p:nvPr/>
        </p:nvPicPr>
        <p:blipFill>
          <a:blip r:embed="rId3" cstate="print">
            <a:extLst>
              <a:ext uri="{BEBA8EAE-BF5A-486C-A8C5-ECC9F3942E4B}">
                <a14:imgProps xmlns:a14="http://schemas.microsoft.com/office/drawing/2010/main">
                  <a14:imgLayer r:embed="rId4">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166195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Windows Azure </a:t>
            </a:r>
            <a:r>
              <a:rPr lang="en-US" dirty="0" smtClean="0">
                <a:solidFill>
                  <a:schemeClr val="accent2">
                    <a:alpha val="99000"/>
                  </a:schemeClr>
                </a:solidFill>
              </a:rPr>
              <a:t>Storage</a:t>
            </a:r>
            <a:endParaRPr lang="en-US" dirty="0">
              <a:solidFill>
                <a:schemeClr val="accent2">
                  <a:alpha val="99000"/>
                </a:schemeClr>
              </a:solidFill>
            </a:endParaRPr>
          </a:p>
        </p:txBody>
      </p:sp>
      <p:sp>
        <p:nvSpPr>
          <p:cNvPr id="3" name="Content Placeholder 2"/>
          <p:cNvSpPr>
            <a:spLocks noGrp="1"/>
          </p:cNvSpPr>
          <p:nvPr>
            <p:ph type="body" sz="quarter" idx="10"/>
          </p:nvPr>
        </p:nvSpPr>
        <p:spPr>
          <a:xfrm>
            <a:off x="5128591" y="1447800"/>
            <a:ext cx="6539536" cy="4667432"/>
          </a:xfrm>
        </p:spPr>
        <p:txBody>
          <a:bodyPr/>
          <a:lstStyle/>
          <a:p>
            <a:r>
              <a:rPr lang="en-US" sz="3600" dirty="0" smtClean="0">
                <a:solidFill>
                  <a:schemeClr val="accent2">
                    <a:alpha val="99000"/>
                  </a:schemeClr>
                </a:solidFill>
              </a:rPr>
              <a:t>Scalable storage in the cloud</a:t>
            </a:r>
          </a:p>
          <a:p>
            <a:pPr lvl="1"/>
            <a:r>
              <a:rPr lang="en-US" sz="1800" dirty="0" smtClean="0"/>
              <a:t>100tb per storage account</a:t>
            </a:r>
          </a:p>
          <a:p>
            <a:pPr lvl="1"/>
            <a:r>
              <a:rPr lang="en-US" sz="1800" dirty="0" smtClean="0"/>
              <a:t>Auto-scale to meet massive volume and throughput</a:t>
            </a:r>
          </a:p>
          <a:p>
            <a:pPr lvl="1"/>
            <a:endParaRPr lang="en-US" sz="1800" dirty="0" smtClean="0"/>
          </a:p>
          <a:p>
            <a:r>
              <a:rPr lang="en-US" sz="3600" dirty="0">
                <a:solidFill>
                  <a:schemeClr val="accent2">
                    <a:alpha val="99000"/>
                  </a:schemeClr>
                </a:solidFill>
              </a:rPr>
              <a:t>Accessible via REST services</a:t>
            </a:r>
          </a:p>
          <a:p>
            <a:pPr lvl="1"/>
            <a:r>
              <a:rPr lang="en-US" sz="1800" dirty="0" smtClean="0"/>
              <a:t>Access from Windows Azure Compute</a:t>
            </a:r>
          </a:p>
          <a:p>
            <a:pPr lvl="1"/>
            <a:r>
              <a:rPr lang="en-US" sz="1800" dirty="0" smtClean="0"/>
              <a:t>Access from anywhere via internet</a:t>
            </a:r>
          </a:p>
          <a:p>
            <a:pPr lvl="1"/>
            <a:r>
              <a:rPr lang="en-US" sz="1800" dirty="0" smtClean="0"/>
              <a:t>Supporting .NET Client Library</a:t>
            </a:r>
          </a:p>
          <a:p>
            <a:pPr lvl="1"/>
            <a:endParaRPr lang="en-US" sz="1800" dirty="0" smtClean="0"/>
          </a:p>
          <a:p>
            <a:r>
              <a:rPr lang="en-US" sz="3600" dirty="0">
                <a:solidFill>
                  <a:schemeClr val="accent2">
                    <a:alpha val="99000"/>
                  </a:schemeClr>
                </a:solidFill>
              </a:rPr>
              <a:t>Various storage types</a:t>
            </a:r>
          </a:p>
          <a:p>
            <a:pPr lvl="1"/>
            <a:r>
              <a:rPr lang="en-US" sz="1800" dirty="0" smtClean="0"/>
              <a:t>Table - group of entities (name/value pairs)</a:t>
            </a:r>
          </a:p>
          <a:p>
            <a:pPr lvl="1"/>
            <a:r>
              <a:rPr lang="en-US" sz="1800" dirty="0" smtClean="0"/>
              <a:t>Queue - Simple non-transactional message queue</a:t>
            </a:r>
          </a:p>
          <a:p>
            <a:pPr lvl="1"/>
            <a:r>
              <a:rPr lang="en-US" sz="1800" dirty="0" smtClean="0"/>
              <a:t>Blob - Large binary storage </a:t>
            </a:r>
          </a:p>
          <a:p>
            <a:pPr lvl="1"/>
            <a:r>
              <a:rPr lang="en-US" sz="1800" dirty="0" smtClean="0"/>
              <a:t>Drives - NTFS VHD mounted into Compute instance</a:t>
            </a:r>
            <a:endParaRPr lang="en-US" sz="1800" dirty="0"/>
          </a:p>
        </p:txBody>
      </p:sp>
      <p:sp>
        <p:nvSpPr>
          <p:cNvPr id="6" name="Freeform 79"/>
          <p:cNvSpPr>
            <a:spLocks noEditPoints="1"/>
          </p:cNvSpPr>
          <p:nvPr/>
        </p:nvSpPr>
        <p:spPr bwMode="black">
          <a:xfrm>
            <a:off x="1197187" y="1826332"/>
            <a:ext cx="2597376" cy="3511328"/>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595959"/>
          </a:solidFill>
          <a:ln>
            <a:noFill/>
          </a:ln>
        </p:spPr>
        <p:txBody>
          <a:bodyPr vert="horz" wrap="square" lIns="82305" tIns="41153" rIns="82305" bIns="41153" numCol="1" anchor="t" anchorCtr="0" compatLnSpc="1">
            <a:prstTxWarp prst="textNoShape">
              <a:avLst/>
            </a:prstTxWarp>
          </a:bodyPr>
          <a:lstStyle/>
          <a:p>
            <a:endParaRPr lang="en-US" sz="1600" dirty="0"/>
          </a:p>
        </p:txBody>
      </p:sp>
    </p:spTree>
    <p:extLst>
      <p:ext uri="{BB962C8B-B14F-4D97-AF65-F5344CB8AC3E}">
        <p14:creationId xmlns:p14="http://schemas.microsoft.com/office/powerpoint/2010/main" val="3547245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SQL Azure </a:t>
            </a:r>
            <a:r>
              <a:rPr lang="en-US" dirty="0">
                <a:solidFill>
                  <a:schemeClr val="accent2">
                    <a:alpha val="99000"/>
                  </a:schemeClr>
                </a:solidFill>
              </a:rPr>
              <a:t>Database</a:t>
            </a:r>
          </a:p>
        </p:txBody>
      </p:sp>
      <p:sp>
        <p:nvSpPr>
          <p:cNvPr id="3" name="Content Placeholder 2"/>
          <p:cNvSpPr>
            <a:spLocks noGrp="1"/>
          </p:cNvSpPr>
          <p:nvPr>
            <p:ph type="body" sz="quarter" idx="10"/>
          </p:nvPr>
        </p:nvSpPr>
        <p:spPr>
          <a:xfrm>
            <a:off x="517525" y="1447800"/>
            <a:ext cx="7267575" cy="4108817"/>
          </a:xfrm>
        </p:spPr>
        <p:txBody>
          <a:bodyPr/>
          <a:lstStyle/>
          <a:p>
            <a:pPr>
              <a:lnSpc>
                <a:spcPct val="100000"/>
              </a:lnSpc>
            </a:pPr>
            <a:r>
              <a:rPr lang="en-NZ" sz="3600" dirty="0">
                <a:solidFill>
                  <a:srgbClr val="00B0F0">
                    <a:alpha val="99000"/>
                  </a:srgbClr>
                </a:solidFill>
              </a:rPr>
              <a:t>SQL Server relational database model delivered as a service</a:t>
            </a:r>
          </a:p>
          <a:p>
            <a:pPr lvl="1">
              <a:lnSpc>
                <a:spcPct val="100000"/>
              </a:lnSpc>
            </a:pPr>
            <a:r>
              <a:rPr lang="en-NZ" dirty="0"/>
              <a:t>Support for existing APIs &amp; tools</a:t>
            </a:r>
          </a:p>
          <a:p>
            <a:pPr lvl="1">
              <a:lnSpc>
                <a:spcPct val="100000"/>
              </a:lnSpc>
            </a:pPr>
            <a:r>
              <a:rPr lang="en-NZ" dirty="0"/>
              <a:t>Built for the cloud with high availability &amp; fault tolerance</a:t>
            </a:r>
          </a:p>
          <a:p>
            <a:pPr lvl="1">
              <a:lnSpc>
                <a:spcPct val="100000"/>
              </a:lnSpc>
            </a:pPr>
            <a:r>
              <a:rPr lang="en-NZ" dirty="0"/>
              <a:t>Easily provision and manage databases across multiple </a:t>
            </a:r>
            <a:r>
              <a:rPr lang="en-NZ" dirty="0" smtClean="0"/>
              <a:t>datacenters</a:t>
            </a:r>
          </a:p>
          <a:p>
            <a:pPr lvl="1">
              <a:lnSpc>
                <a:spcPct val="100000"/>
              </a:lnSpc>
            </a:pPr>
            <a:endParaRPr lang="en-NZ" sz="2400" dirty="0"/>
          </a:p>
          <a:p>
            <a:pPr>
              <a:lnSpc>
                <a:spcPct val="100000"/>
              </a:lnSpc>
            </a:pPr>
            <a:r>
              <a:rPr lang="en-NZ" sz="3600" dirty="0">
                <a:solidFill>
                  <a:srgbClr val="00B0F0">
                    <a:alpha val="99000"/>
                  </a:srgbClr>
                </a:solidFill>
              </a:rPr>
              <a:t>SQL Azure provides logical server</a:t>
            </a:r>
          </a:p>
          <a:p>
            <a:pPr lvl="1">
              <a:lnSpc>
                <a:spcPct val="100000"/>
              </a:lnSpc>
            </a:pPr>
            <a:r>
              <a:rPr lang="en-NZ" dirty="0"/>
              <a:t>Gateway server that understands TDS protocol</a:t>
            </a:r>
          </a:p>
          <a:p>
            <a:pPr lvl="1">
              <a:lnSpc>
                <a:spcPct val="100000"/>
              </a:lnSpc>
            </a:pPr>
            <a:r>
              <a:rPr lang="en-NZ" dirty="0"/>
              <a:t>Looks like SQL Server to TDS Client</a:t>
            </a:r>
          </a:p>
          <a:p>
            <a:pPr lvl="1">
              <a:lnSpc>
                <a:spcPct val="100000"/>
              </a:lnSpc>
            </a:pPr>
            <a:r>
              <a:rPr lang="en-NZ" dirty="0"/>
              <a:t>Actual data stored on multiple backend data </a:t>
            </a:r>
            <a:r>
              <a:rPr lang="en-NZ" dirty="0" smtClean="0"/>
              <a:t>nodes</a:t>
            </a:r>
          </a:p>
        </p:txBody>
      </p:sp>
      <p:sp>
        <p:nvSpPr>
          <p:cNvPr id="7" name="Freeform 83"/>
          <p:cNvSpPr>
            <a:spLocks noEditPoints="1"/>
          </p:cNvSpPr>
          <p:nvPr/>
        </p:nvSpPr>
        <p:spPr bwMode="black">
          <a:xfrm>
            <a:off x="8276241" y="1571171"/>
            <a:ext cx="3213929" cy="3392716"/>
          </a:xfrm>
          <a:custGeom>
            <a:avLst/>
            <a:gdLst>
              <a:gd name="T0" fmla="*/ 502 w 2107"/>
              <a:gd name="T1" fmla="*/ 1162 h 2221"/>
              <a:gd name="T2" fmla="*/ 239 w 2107"/>
              <a:gd name="T3" fmla="*/ 2072 h 2221"/>
              <a:gd name="T4" fmla="*/ 1587 w 2107"/>
              <a:gd name="T5" fmla="*/ 1800 h 2221"/>
              <a:gd name="T6" fmla="*/ 1487 w 2107"/>
              <a:gd name="T7" fmla="*/ 1835 h 2221"/>
              <a:gd name="T8" fmla="*/ 1579 w 2107"/>
              <a:gd name="T9" fmla="*/ 1870 h 2221"/>
              <a:gd name="T10" fmla="*/ 1470 w 2107"/>
              <a:gd name="T11" fmla="*/ 1847 h 2221"/>
              <a:gd name="T12" fmla="*/ 983 w 2107"/>
              <a:gd name="T13" fmla="*/ 1837 h 2221"/>
              <a:gd name="T14" fmla="*/ 1062 w 2107"/>
              <a:gd name="T15" fmla="*/ 1872 h 2221"/>
              <a:gd name="T16" fmla="*/ 956 w 2107"/>
              <a:gd name="T17" fmla="*/ 1951 h 2221"/>
              <a:gd name="T18" fmla="*/ 1046 w 2107"/>
              <a:gd name="T19" fmla="*/ 1970 h 2221"/>
              <a:gd name="T20" fmla="*/ 820 w 2107"/>
              <a:gd name="T21" fmla="*/ 1872 h 2221"/>
              <a:gd name="T22" fmla="*/ 899 w 2107"/>
              <a:gd name="T23" fmla="*/ 1836 h 2221"/>
              <a:gd name="T24" fmla="*/ 841 w 2107"/>
              <a:gd name="T25" fmla="*/ 1886 h 2221"/>
              <a:gd name="T26" fmla="*/ 905 w 2107"/>
              <a:gd name="T27" fmla="*/ 1920 h 2221"/>
              <a:gd name="T28" fmla="*/ 882 w 2107"/>
              <a:gd name="T29" fmla="*/ 1971 h 2221"/>
              <a:gd name="T30" fmla="*/ 687 w 2107"/>
              <a:gd name="T31" fmla="*/ 1847 h 2221"/>
              <a:gd name="T32" fmla="*/ 780 w 2107"/>
              <a:gd name="T33" fmla="*/ 1844 h 2221"/>
              <a:gd name="T34" fmla="*/ 760 w 2107"/>
              <a:gd name="T35" fmla="*/ 1882 h 2221"/>
              <a:gd name="T36" fmla="*/ 703 w 2107"/>
              <a:gd name="T37" fmla="*/ 1912 h 2221"/>
              <a:gd name="T38" fmla="*/ 682 w 2107"/>
              <a:gd name="T39" fmla="*/ 1972 h 2221"/>
              <a:gd name="T40" fmla="*/ 647 w 2107"/>
              <a:gd name="T41" fmla="*/ 1928 h 2221"/>
              <a:gd name="T42" fmla="*/ 631 w 2107"/>
              <a:gd name="T43" fmla="*/ 1862 h 2221"/>
              <a:gd name="T44" fmla="*/ 545 w 2107"/>
              <a:gd name="T45" fmla="*/ 2017 h 2221"/>
              <a:gd name="T46" fmla="*/ 416 w 2107"/>
              <a:gd name="T47" fmla="*/ 2078 h 2221"/>
              <a:gd name="T48" fmla="*/ 435 w 2107"/>
              <a:gd name="T49" fmla="*/ 2014 h 2221"/>
              <a:gd name="T50" fmla="*/ 538 w 2107"/>
              <a:gd name="T51" fmla="*/ 2006 h 2221"/>
              <a:gd name="T52" fmla="*/ 520 w 2107"/>
              <a:gd name="T53" fmla="*/ 1973 h 2221"/>
              <a:gd name="T54" fmla="*/ 490 w 2107"/>
              <a:gd name="T55" fmla="*/ 1930 h 2221"/>
              <a:gd name="T56" fmla="*/ 587 w 2107"/>
              <a:gd name="T57" fmla="*/ 1913 h 2221"/>
              <a:gd name="T58" fmla="*/ 1055 w 2107"/>
              <a:gd name="T59" fmla="*/ 2071 h 2221"/>
              <a:gd name="T60" fmla="*/ 605 w 2107"/>
              <a:gd name="T61" fmla="*/ 2078 h 2221"/>
              <a:gd name="T62" fmla="*/ 613 w 2107"/>
              <a:gd name="T63" fmla="*/ 2010 h 2221"/>
              <a:gd name="T64" fmla="*/ 1046 w 2107"/>
              <a:gd name="T65" fmla="*/ 2003 h 2221"/>
              <a:gd name="T66" fmla="*/ 1113 w 2107"/>
              <a:gd name="T67" fmla="*/ 1877 h 2221"/>
              <a:gd name="T68" fmla="*/ 1176 w 2107"/>
              <a:gd name="T69" fmla="*/ 1835 h 2221"/>
              <a:gd name="T70" fmla="*/ 1137 w 2107"/>
              <a:gd name="T71" fmla="*/ 1885 h 2221"/>
              <a:gd name="T72" fmla="*/ 1115 w 2107"/>
              <a:gd name="T73" fmla="*/ 1926 h 2221"/>
              <a:gd name="T74" fmla="*/ 1215 w 2107"/>
              <a:gd name="T75" fmla="*/ 1968 h 2221"/>
              <a:gd name="T76" fmla="*/ 1135 w 2107"/>
              <a:gd name="T77" fmla="*/ 1970 h 2221"/>
              <a:gd name="T78" fmla="*/ 1146 w 2107"/>
              <a:gd name="T79" fmla="*/ 2075 h 2221"/>
              <a:gd name="T80" fmla="*/ 1122 w 2107"/>
              <a:gd name="T81" fmla="*/ 2019 h 2221"/>
              <a:gd name="T82" fmla="*/ 1139 w 2107"/>
              <a:gd name="T83" fmla="*/ 2003 h 2221"/>
              <a:gd name="T84" fmla="*/ 1217 w 2107"/>
              <a:gd name="T85" fmla="*/ 2003 h 2221"/>
              <a:gd name="T86" fmla="*/ 1337 w 2107"/>
              <a:gd name="T87" fmla="*/ 1868 h 2221"/>
              <a:gd name="T88" fmla="*/ 1411 w 2107"/>
              <a:gd name="T89" fmla="*/ 1838 h 2221"/>
              <a:gd name="T90" fmla="*/ 1425 w 2107"/>
              <a:gd name="T91" fmla="*/ 1883 h 2221"/>
              <a:gd name="T92" fmla="*/ 1359 w 2107"/>
              <a:gd name="T93" fmla="*/ 1927 h 2221"/>
              <a:gd name="T94" fmla="*/ 1476 w 2107"/>
              <a:gd name="T95" fmla="*/ 1956 h 2221"/>
              <a:gd name="T96" fmla="*/ 1461 w 2107"/>
              <a:gd name="T97" fmla="*/ 1970 h 2221"/>
              <a:gd name="T98" fmla="*/ 1511 w 2107"/>
              <a:gd name="T99" fmla="*/ 2075 h 2221"/>
              <a:gd name="T100" fmla="*/ 1393 w 2107"/>
              <a:gd name="T101" fmla="*/ 2019 h 2221"/>
              <a:gd name="T102" fmla="*/ 1475 w 2107"/>
              <a:gd name="T103" fmla="*/ 2001 h 2221"/>
              <a:gd name="T104" fmla="*/ 1681 w 2107"/>
              <a:gd name="T105" fmla="*/ 2018 h 2221"/>
              <a:gd name="T106" fmla="*/ 1623 w 2107"/>
              <a:gd name="T107" fmla="*/ 2075 h 2221"/>
              <a:gd name="T108" fmla="*/ 1639 w 2107"/>
              <a:gd name="T109" fmla="*/ 2000 h 2221"/>
              <a:gd name="T110" fmla="*/ 1630 w 2107"/>
              <a:gd name="T111" fmla="*/ 1969 h 2221"/>
              <a:gd name="T112" fmla="*/ 1532 w 2107"/>
              <a:gd name="T113" fmla="*/ 1910 h 2221"/>
              <a:gd name="T114" fmla="*/ 933 w 2107"/>
              <a:gd name="T115" fmla="*/ 1308 h 2221"/>
              <a:gd name="T116" fmla="*/ 9 w 2107"/>
              <a:gd name="T117" fmla="*/ 909 h 2221"/>
              <a:gd name="T118" fmla="*/ 413 w 2107"/>
              <a:gd name="T119" fmla="*/ 386 h 2221"/>
              <a:gd name="T120" fmla="*/ 1700 w 2107"/>
              <a:gd name="T121" fmla="*/ 556 h 2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107" h="2221">
                <a:moveTo>
                  <a:pt x="2107" y="809"/>
                </a:moveTo>
                <a:cubicBezTo>
                  <a:pt x="2106" y="786"/>
                  <a:pt x="2103" y="764"/>
                  <a:pt x="2098" y="742"/>
                </a:cubicBezTo>
                <a:cubicBezTo>
                  <a:pt x="2098" y="745"/>
                  <a:pt x="2098" y="747"/>
                  <a:pt x="2098" y="749"/>
                </a:cubicBezTo>
                <a:cubicBezTo>
                  <a:pt x="2096" y="810"/>
                  <a:pt x="2076" y="869"/>
                  <a:pt x="2040" y="926"/>
                </a:cubicBezTo>
                <a:cubicBezTo>
                  <a:pt x="2018" y="961"/>
                  <a:pt x="1988" y="995"/>
                  <a:pt x="1953" y="1027"/>
                </a:cubicBezTo>
                <a:cubicBezTo>
                  <a:pt x="1918" y="1064"/>
                  <a:pt x="1873" y="1098"/>
                  <a:pt x="1819" y="1131"/>
                </a:cubicBezTo>
                <a:cubicBezTo>
                  <a:pt x="1777" y="1156"/>
                  <a:pt x="1731" y="1178"/>
                  <a:pt x="1682" y="1198"/>
                </a:cubicBezTo>
                <a:cubicBezTo>
                  <a:pt x="1682" y="1061"/>
                  <a:pt x="1682" y="1061"/>
                  <a:pt x="1682" y="1061"/>
                </a:cubicBezTo>
                <a:cubicBezTo>
                  <a:pt x="1682" y="1059"/>
                  <a:pt x="1682" y="1058"/>
                  <a:pt x="1682" y="1056"/>
                </a:cubicBezTo>
                <a:cubicBezTo>
                  <a:pt x="1680" y="988"/>
                  <a:pt x="1624" y="933"/>
                  <a:pt x="1554" y="933"/>
                </a:cubicBezTo>
                <a:cubicBezTo>
                  <a:pt x="555" y="933"/>
                  <a:pt x="555" y="933"/>
                  <a:pt x="555" y="933"/>
                </a:cubicBezTo>
                <a:cubicBezTo>
                  <a:pt x="484" y="933"/>
                  <a:pt x="426" y="990"/>
                  <a:pt x="426" y="1061"/>
                </a:cubicBezTo>
                <a:cubicBezTo>
                  <a:pt x="426" y="1141"/>
                  <a:pt x="426" y="1141"/>
                  <a:pt x="426" y="1141"/>
                </a:cubicBezTo>
                <a:cubicBezTo>
                  <a:pt x="430" y="1142"/>
                  <a:pt x="430" y="1142"/>
                  <a:pt x="430" y="1142"/>
                </a:cubicBezTo>
                <a:cubicBezTo>
                  <a:pt x="430" y="1143"/>
                  <a:pt x="459" y="1152"/>
                  <a:pt x="502" y="1162"/>
                </a:cubicBezTo>
                <a:cubicBezTo>
                  <a:pt x="502" y="1069"/>
                  <a:pt x="502" y="1069"/>
                  <a:pt x="502" y="1069"/>
                </a:cubicBezTo>
                <a:cubicBezTo>
                  <a:pt x="502" y="1032"/>
                  <a:pt x="531" y="1003"/>
                  <a:pt x="568" y="1003"/>
                </a:cubicBezTo>
                <a:cubicBezTo>
                  <a:pt x="1541" y="1003"/>
                  <a:pt x="1541" y="1003"/>
                  <a:pt x="1541" y="1003"/>
                </a:cubicBezTo>
                <a:cubicBezTo>
                  <a:pt x="1577" y="1003"/>
                  <a:pt x="1607" y="1032"/>
                  <a:pt x="1607" y="1069"/>
                </a:cubicBezTo>
                <a:cubicBezTo>
                  <a:pt x="1607" y="1668"/>
                  <a:pt x="1607" y="1668"/>
                  <a:pt x="1607" y="1668"/>
                </a:cubicBezTo>
                <a:cubicBezTo>
                  <a:pt x="1607" y="1704"/>
                  <a:pt x="1577" y="1734"/>
                  <a:pt x="1541" y="1734"/>
                </a:cubicBezTo>
                <a:cubicBezTo>
                  <a:pt x="568" y="1734"/>
                  <a:pt x="568" y="1734"/>
                  <a:pt x="568" y="1734"/>
                </a:cubicBezTo>
                <a:cubicBezTo>
                  <a:pt x="531" y="1734"/>
                  <a:pt x="502" y="1704"/>
                  <a:pt x="502" y="1668"/>
                </a:cubicBezTo>
                <a:cubicBezTo>
                  <a:pt x="502" y="1541"/>
                  <a:pt x="502" y="1541"/>
                  <a:pt x="502" y="1541"/>
                </a:cubicBezTo>
                <a:cubicBezTo>
                  <a:pt x="476" y="1535"/>
                  <a:pt x="451" y="1528"/>
                  <a:pt x="426" y="1520"/>
                </a:cubicBezTo>
                <a:cubicBezTo>
                  <a:pt x="426" y="1676"/>
                  <a:pt x="426" y="1676"/>
                  <a:pt x="426" y="1676"/>
                </a:cubicBezTo>
                <a:cubicBezTo>
                  <a:pt x="426" y="1736"/>
                  <a:pt x="467" y="1786"/>
                  <a:pt x="523" y="1800"/>
                </a:cubicBezTo>
                <a:cubicBezTo>
                  <a:pt x="491" y="1802"/>
                  <a:pt x="456" y="1813"/>
                  <a:pt x="435" y="1837"/>
                </a:cubicBezTo>
                <a:cubicBezTo>
                  <a:pt x="419" y="1857"/>
                  <a:pt x="403" y="1876"/>
                  <a:pt x="387" y="1895"/>
                </a:cubicBezTo>
                <a:cubicBezTo>
                  <a:pt x="337" y="1954"/>
                  <a:pt x="288" y="2013"/>
                  <a:pt x="239" y="2072"/>
                </a:cubicBezTo>
                <a:cubicBezTo>
                  <a:pt x="227" y="2086"/>
                  <a:pt x="203" y="2107"/>
                  <a:pt x="203" y="2127"/>
                </a:cubicBezTo>
                <a:cubicBezTo>
                  <a:pt x="203" y="2183"/>
                  <a:pt x="203" y="2183"/>
                  <a:pt x="203" y="2183"/>
                </a:cubicBezTo>
                <a:cubicBezTo>
                  <a:pt x="204" y="2190"/>
                  <a:pt x="206" y="2197"/>
                  <a:pt x="209" y="2202"/>
                </a:cubicBezTo>
                <a:cubicBezTo>
                  <a:pt x="222" y="2220"/>
                  <a:pt x="247" y="2221"/>
                  <a:pt x="267" y="2221"/>
                </a:cubicBezTo>
                <a:cubicBezTo>
                  <a:pt x="295" y="2221"/>
                  <a:pt x="1759" y="2221"/>
                  <a:pt x="1804" y="2221"/>
                </a:cubicBezTo>
                <a:cubicBezTo>
                  <a:pt x="1826" y="2221"/>
                  <a:pt x="1850" y="2219"/>
                  <a:pt x="1871" y="2214"/>
                </a:cubicBezTo>
                <a:cubicBezTo>
                  <a:pt x="1886" y="2211"/>
                  <a:pt x="1903" y="2203"/>
                  <a:pt x="1905" y="2186"/>
                </a:cubicBezTo>
                <a:cubicBezTo>
                  <a:pt x="1905" y="2126"/>
                  <a:pt x="1905" y="2126"/>
                  <a:pt x="1905" y="2126"/>
                </a:cubicBezTo>
                <a:cubicBezTo>
                  <a:pt x="1907" y="2113"/>
                  <a:pt x="1899" y="2100"/>
                  <a:pt x="1891" y="2091"/>
                </a:cubicBezTo>
                <a:cubicBezTo>
                  <a:pt x="1887" y="2086"/>
                  <a:pt x="1883" y="2081"/>
                  <a:pt x="1879" y="2077"/>
                </a:cubicBezTo>
                <a:cubicBezTo>
                  <a:pt x="1858" y="2052"/>
                  <a:pt x="1837" y="2027"/>
                  <a:pt x="1816" y="2003"/>
                </a:cubicBezTo>
                <a:cubicBezTo>
                  <a:pt x="1770" y="1948"/>
                  <a:pt x="1724" y="1894"/>
                  <a:pt x="1678" y="1840"/>
                </a:cubicBezTo>
                <a:cubicBezTo>
                  <a:pt x="1676" y="1837"/>
                  <a:pt x="1674" y="1834"/>
                  <a:pt x="1671" y="1832"/>
                </a:cubicBezTo>
                <a:cubicBezTo>
                  <a:pt x="1662" y="1820"/>
                  <a:pt x="1647" y="1813"/>
                  <a:pt x="1633" y="1809"/>
                </a:cubicBezTo>
                <a:cubicBezTo>
                  <a:pt x="1618" y="1804"/>
                  <a:pt x="1603" y="1801"/>
                  <a:pt x="1587" y="1800"/>
                </a:cubicBezTo>
                <a:cubicBezTo>
                  <a:pt x="1642" y="1785"/>
                  <a:pt x="1682" y="1735"/>
                  <a:pt x="1682" y="1676"/>
                </a:cubicBezTo>
                <a:cubicBezTo>
                  <a:pt x="1682" y="1462"/>
                  <a:pt x="1682" y="1462"/>
                  <a:pt x="1682" y="1462"/>
                </a:cubicBezTo>
                <a:cubicBezTo>
                  <a:pt x="1698" y="1455"/>
                  <a:pt x="1714" y="1448"/>
                  <a:pt x="1730" y="1441"/>
                </a:cubicBezTo>
                <a:cubicBezTo>
                  <a:pt x="1801" y="1408"/>
                  <a:pt x="1863" y="1368"/>
                  <a:pt x="1916" y="1325"/>
                </a:cubicBezTo>
                <a:cubicBezTo>
                  <a:pt x="1946" y="1300"/>
                  <a:pt x="1972" y="1273"/>
                  <a:pt x="1995" y="1246"/>
                </a:cubicBezTo>
                <a:cubicBezTo>
                  <a:pt x="2018" y="1218"/>
                  <a:pt x="2037" y="1187"/>
                  <a:pt x="2054" y="1154"/>
                </a:cubicBezTo>
                <a:cubicBezTo>
                  <a:pt x="2068" y="1124"/>
                  <a:pt x="2079" y="1090"/>
                  <a:pt x="2084" y="1054"/>
                </a:cubicBezTo>
                <a:cubicBezTo>
                  <a:pt x="2086" y="1040"/>
                  <a:pt x="2087" y="1026"/>
                  <a:pt x="2089" y="1013"/>
                </a:cubicBezTo>
                <a:cubicBezTo>
                  <a:pt x="2089" y="1008"/>
                  <a:pt x="2090" y="1003"/>
                  <a:pt x="2090" y="998"/>
                </a:cubicBezTo>
                <a:cubicBezTo>
                  <a:pt x="2102" y="877"/>
                  <a:pt x="2102" y="877"/>
                  <a:pt x="2102" y="877"/>
                </a:cubicBezTo>
                <a:cubicBezTo>
                  <a:pt x="2103" y="874"/>
                  <a:pt x="2103" y="870"/>
                  <a:pt x="2103" y="867"/>
                </a:cubicBezTo>
                <a:cubicBezTo>
                  <a:pt x="2105" y="848"/>
                  <a:pt x="2107" y="829"/>
                  <a:pt x="2107" y="809"/>
                </a:cubicBezTo>
                <a:close/>
                <a:moveTo>
                  <a:pt x="1474" y="1837"/>
                </a:moveTo>
                <a:cubicBezTo>
                  <a:pt x="1475" y="1836"/>
                  <a:pt x="1476" y="1836"/>
                  <a:pt x="1478" y="1836"/>
                </a:cubicBezTo>
                <a:cubicBezTo>
                  <a:pt x="1481" y="1835"/>
                  <a:pt x="1483" y="1835"/>
                  <a:pt x="1487" y="1835"/>
                </a:cubicBezTo>
                <a:cubicBezTo>
                  <a:pt x="1492" y="1835"/>
                  <a:pt x="1492" y="1835"/>
                  <a:pt x="1492" y="1835"/>
                </a:cubicBezTo>
                <a:cubicBezTo>
                  <a:pt x="1492" y="1835"/>
                  <a:pt x="1492" y="1835"/>
                  <a:pt x="1492" y="1835"/>
                </a:cubicBezTo>
                <a:cubicBezTo>
                  <a:pt x="1502" y="1835"/>
                  <a:pt x="1511" y="1835"/>
                  <a:pt x="1521" y="1835"/>
                </a:cubicBezTo>
                <a:cubicBezTo>
                  <a:pt x="1521" y="1835"/>
                  <a:pt x="1521" y="1835"/>
                  <a:pt x="1521" y="1835"/>
                </a:cubicBezTo>
                <a:cubicBezTo>
                  <a:pt x="1531" y="1835"/>
                  <a:pt x="1531" y="1835"/>
                  <a:pt x="1531" y="1835"/>
                </a:cubicBezTo>
                <a:cubicBezTo>
                  <a:pt x="1534" y="1834"/>
                  <a:pt x="1538" y="1835"/>
                  <a:pt x="1541" y="1835"/>
                </a:cubicBezTo>
                <a:cubicBezTo>
                  <a:pt x="1543" y="1836"/>
                  <a:pt x="1546" y="1836"/>
                  <a:pt x="1548" y="1837"/>
                </a:cubicBezTo>
                <a:cubicBezTo>
                  <a:pt x="1548" y="1837"/>
                  <a:pt x="1548" y="1837"/>
                  <a:pt x="1548" y="1837"/>
                </a:cubicBezTo>
                <a:cubicBezTo>
                  <a:pt x="1549" y="1837"/>
                  <a:pt x="1549" y="1838"/>
                  <a:pt x="1549" y="1838"/>
                </a:cubicBezTo>
                <a:cubicBezTo>
                  <a:pt x="1550" y="1838"/>
                  <a:pt x="1550" y="1838"/>
                  <a:pt x="1550" y="1838"/>
                </a:cubicBezTo>
                <a:cubicBezTo>
                  <a:pt x="1553" y="1839"/>
                  <a:pt x="1556" y="1840"/>
                  <a:pt x="1558" y="1842"/>
                </a:cubicBezTo>
                <a:cubicBezTo>
                  <a:pt x="1560" y="1843"/>
                  <a:pt x="1562" y="1845"/>
                  <a:pt x="1563" y="1847"/>
                </a:cubicBezTo>
                <a:cubicBezTo>
                  <a:pt x="1571" y="1858"/>
                  <a:pt x="1571" y="1858"/>
                  <a:pt x="1571" y="1858"/>
                </a:cubicBezTo>
                <a:cubicBezTo>
                  <a:pt x="1573" y="1861"/>
                  <a:pt x="1577" y="1865"/>
                  <a:pt x="1579" y="1870"/>
                </a:cubicBezTo>
                <a:cubicBezTo>
                  <a:pt x="1579" y="1870"/>
                  <a:pt x="1579" y="1870"/>
                  <a:pt x="1579" y="1870"/>
                </a:cubicBezTo>
                <a:cubicBezTo>
                  <a:pt x="1581" y="1872"/>
                  <a:pt x="1581" y="1874"/>
                  <a:pt x="1581" y="1876"/>
                </a:cubicBezTo>
                <a:cubicBezTo>
                  <a:pt x="1581" y="1877"/>
                  <a:pt x="1580" y="1878"/>
                  <a:pt x="1579" y="1879"/>
                </a:cubicBezTo>
                <a:cubicBezTo>
                  <a:pt x="1579" y="1879"/>
                  <a:pt x="1579" y="1880"/>
                  <a:pt x="1579" y="1880"/>
                </a:cubicBezTo>
                <a:cubicBezTo>
                  <a:pt x="1579" y="1880"/>
                  <a:pt x="1579" y="1880"/>
                  <a:pt x="1579" y="1880"/>
                </a:cubicBezTo>
                <a:cubicBezTo>
                  <a:pt x="1578" y="1880"/>
                  <a:pt x="1578" y="1880"/>
                  <a:pt x="1578" y="1880"/>
                </a:cubicBezTo>
                <a:cubicBezTo>
                  <a:pt x="1578" y="1880"/>
                  <a:pt x="1578" y="1881"/>
                  <a:pt x="1577" y="1881"/>
                </a:cubicBezTo>
                <a:cubicBezTo>
                  <a:pt x="1577" y="1881"/>
                  <a:pt x="1577" y="1881"/>
                  <a:pt x="1576" y="1881"/>
                </a:cubicBezTo>
                <a:cubicBezTo>
                  <a:pt x="1576" y="1881"/>
                  <a:pt x="1576" y="1882"/>
                  <a:pt x="1575" y="1882"/>
                </a:cubicBezTo>
                <a:cubicBezTo>
                  <a:pt x="1569" y="1885"/>
                  <a:pt x="1560" y="1884"/>
                  <a:pt x="1553" y="1884"/>
                </a:cubicBezTo>
                <a:cubicBezTo>
                  <a:pt x="1516" y="1884"/>
                  <a:pt x="1516" y="1884"/>
                  <a:pt x="1516" y="1884"/>
                </a:cubicBezTo>
                <a:cubicBezTo>
                  <a:pt x="1509" y="1884"/>
                  <a:pt x="1501" y="1883"/>
                  <a:pt x="1494" y="1879"/>
                </a:cubicBezTo>
                <a:cubicBezTo>
                  <a:pt x="1492" y="1878"/>
                  <a:pt x="1490" y="1877"/>
                  <a:pt x="1488" y="1876"/>
                </a:cubicBezTo>
                <a:cubicBezTo>
                  <a:pt x="1486" y="1874"/>
                  <a:pt x="1484" y="1872"/>
                  <a:pt x="1483" y="1871"/>
                </a:cubicBezTo>
                <a:cubicBezTo>
                  <a:pt x="1481" y="1868"/>
                  <a:pt x="1481" y="1868"/>
                  <a:pt x="1481" y="1868"/>
                </a:cubicBezTo>
                <a:cubicBezTo>
                  <a:pt x="1478" y="1861"/>
                  <a:pt x="1473" y="1854"/>
                  <a:pt x="1470" y="1847"/>
                </a:cubicBezTo>
                <a:cubicBezTo>
                  <a:pt x="1467" y="1842"/>
                  <a:pt x="1469" y="1839"/>
                  <a:pt x="1474" y="1837"/>
                </a:cubicBezTo>
                <a:close/>
                <a:moveTo>
                  <a:pt x="965" y="1871"/>
                </a:moveTo>
                <a:cubicBezTo>
                  <a:pt x="966" y="1869"/>
                  <a:pt x="966" y="1868"/>
                  <a:pt x="966" y="1866"/>
                </a:cubicBezTo>
                <a:cubicBezTo>
                  <a:pt x="966" y="1866"/>
                  <a:pt x="966" y="1866"/>
                  <a:pt x="966" y="1866"/>
                </a:cubicBezTo>
                <a:cubicBezTo>
                  <a:pt x="967" y="1861"/>
                  <a:pt x="966" y="1855"/>
                  <a:pt x="968" y="1850"/>
                </a:cubicBezTo>
                <a:cubicBezTo>
                  <a:pt x="968" y="1848"/>
                  <a:pt x="968" y="1848"/>
                  <a:pt x="968" y="1848"/>
                </a:cubicBezTo>
                <a:cubicBezTo>
                  <a:pt x="968" y="1846"/>
                  <a:pt x="969" y="1845"/>
                  <a:pt x="970" y="1843"/>
                </a:cubicBezTo>
                <a:cubicBezTo>
                  <a:pt x="971" y="1842"/>
                  <a:pt x="973" y="1841"/>
                  <a:pt x="974" y="1841"/>
                </a:cubicBezTo>
                <a:cubicBezTo>
                  <a:pt x="974" y="1840"/>
                  <a:pt x="974" y="1840"/>
                  <a:pt x="974" y="1840"/>
                </a:cubicBezTo>
                <a:cubicBezTo>
                  <a:pt x="975" y="1840"/>
                  <a:pt x="975" y="1840"/>
                  <a:pt x="975" y="1840"/>
                </a:cubicBezTo>
                <a:cubicBezTo>
                  <a:pt x="976" y="1840"/>
                  <a:pt x="976" y="1839"/>
                  <a:pt x="976" y="1839"/>
                </a:cubicBezTo>
                <a:cubicBezTo>
                  <a:pt x="976" y="1839"/>
                  <a:pt x="977" y="1839"/>
                  <a:pt x="977" y="1839"/>
                </a:cubicBezTo>
                <a:cubicBezTo>
                  <a:pt x="978" y="1839"/>
                  <a:pt x="978" y="1838"/>
                  <a:pt x="979" y="1838"/>
                </a:cubicBezTo>
                <a:cubicBezTo>
                  <a:pt x="980" y="1838"/>
                  <a:pt x="980" y="1838"/>
                  <a:pt x="980" y="1838"/>
                </a:cubicBezTo>
                <a:cubicBezTo>
                  <a:pt x="981" y="1837"/>
                  <a:pt x="982" y="1837"/>
                  <a:pt x="983" y="1837"/>
                </a:cubicBezTo>
                <a:cubicBezTo>
                  <a:pt x="983" y="1837"/>
                  <a:pt x="984" y="1837"/>
                  <a:pt x="984" y="1837"/>
                </a:cubicBezTo>
                <a:cubicBezTo>
                  <a:pt x="984" y="1837"/>
                  <a:pt x="984" y="1837"/>
                  <a:pt x="985" y="1837"/>
                </a:cubicBezTo>
                <a:cubicBezTo>
                  <a:pt x="985" y="1837"/>
                  <a:pt x="985" y="1837"/>
                  <a:pt x="986" y="1836"/>
                </a:cubicBezTo>
                <a:cubicBezTo>
                  <a:pt x="988" y="1836"/>
                  <a:pt x="991" y="1836"/>
                  <a:pt x="993" y="1836"/>
                </a:cubicBezTo>
                <a:cubicBezTo>
                  <a:pt x="995" y="1836"/>
                  <a:pt x="995" y="1836"/>
                  <a:pt x="995" y="1836"/>
                </a:cubicBezTo>
                <a:cubicBezTo>
                  <a:pt x="998" y="1836"/>
                  <a:pt x="1000" y="1836"/>
                  <a:pt x="1003" y="1836"/>
                </a:cubicBezTo>
                <a:cubicBezTo>
                  <a:pt x="1038" y="1836"/>
                  <a:pt x="1038" y="1836"/>
                  <a:pt x="1038" y="1836"/>
                </a:cubicBezTo>
                <a:cubicBezTo>
                  <a:pt x="1038" y="1836"/>
                  <a:pt x="1039" y="1836"/>
                  <a:pt x="1040" y="1836"/>
                </a:cubicBezTo>
                <a:cubicBezTo>
                  <a:pt x="1040" y="1836"/>
                  <a:pt x="1040" y="1836"/>
                  <a:pt x="1041" y="1836"/>
                </a:cubicBezTo>
                <a:cubicBezTo>
                  <a:pt x="1042" y="1836"/>
                  <a:pt x="1042" y="1836"/>
                  <a:pt x="1043" y="1836"/>
                </a:cubicBezTo>
                <a:cubicBezTo>
                  <a:pt x="1050" y="1837"/>
                  <a:pt x="1058" y="1839"/>
                  <a:pt x="1061" y="1844"/>
                </a:cubicBezTo>
                <a:cubicBezTo>
                  <a:pt x="1061" y="1845"/>
                  <a:pt x="1061" y="1845"/>
                  <a:pt x="1061" y="1846"/>
                </a:cubicBezTo>
                <a:cubicBezTo>
                  <a:pt x="1061" y="1846"/>
                  <a:pt x="1061" y="1846"/>
                  <a:pt x="1061" y="1846"/>
                </a:cubicBezTo>
                <a:cubicBezTo>
                  <a:pt x="1063" y="1853"/>
                  <a:pt x="1062" y="1863"/>
                  <a:pt x="1062" y="1870"/>
                </a:cubicBezTo>
                <a:cubicBezTo>
                  <a:pt x="1062" y="1872"/>
                  <a:pt x="1062" y="1872"/>
                  <a:pt x="1062" y="1872"/>
                </a:cubicBezTo>
                <a:cubicBezTo>
                  <a:pt x="1062" y="1873"/>
                  <a:pt x="1062" y="1874"/>
                  <a:pt x="1061" y="1876"/>
                </a:cubicBezTo>
                <a:cubicBezTo>
                  <a:pt x="1054" y="1889"/>
                  <a:pt x="1022" y="1885"/>
                  <a:pt x="1010" y="1885"/>
                </a:cubicBezTo>
                <a:cubicBezTo>
                  <a:pt x="1003" y="1885"/>
                  <a:pt x="996" y="1885"/>
                  <a:pt x="989" y="1885"/>
                </a:cubicBezTo>
                <a:cubicBezTo>
                  <a:pt x="983" y="1885"/>
                  <a:pt x="974" y="1884"/>
                  <a:pt x="969" y="1879"/>
                </a:cubicBezTo>
                <a:cubicBezTo>
                  <a:pt x="969" y="1879"/>
                  <a:pt x="969" y="1879"/>
                  <a:pt x="968" y="1879"/>
                </a:cubicBezTo>
                <a:cubicBezTo>
                  <a:pt x="968" y="1879"/>
                  <a:pt x="968" y="1878"/>
                  <a:pt x="968" y="1878"/>
                </a:cubicBezTo>
                <a:cubicBezTo>
                  <a:pt x="967" y="1878"/>
                  <a:pt x="967" y="1878"/>
                  <a:pt x="967" y="1877"/>
                </a:cubicBezTo>
                <a:cubicBezTo>
                  <a:pt x="967" y="1877"/>
                  <a:pt x="967" y="1877"/>
                  <a:pt x="967" y="1877"/>
                </a:cubicBezTo>
                <a:cubicBezTo>
                  <a:pt x="967" y="1877"/>
                  <a:pt x="967" y="1877"/>
                  <a:pt x="967" y="1877"/>
                </a:cubicBezTo>
                <a:cubicBezTo>
                  <a:pt x="966" y="1876"/>
                  <a:pt x="966" y="1876"/>
                  <a:pt x="966" y="1875"/>
                </a:cubicBezTo>
                <a:cubicBezTo>
                  <a:pt x="965" y="1874"/>
                  <a:pt x="965" y="1873"/>
                  <a:pt x="965" y="1872"/>
                </a:cubicBezTo>
                <a:lnTo>
                  <a:pt x="965" y="1871"/>
                </a:lnTo>
                <a:close/>
                <a:moveTo>
                  <a:pt x="956" y="1955"/>
                </a:moveTo>
                <a:cubicBezTo>
                  <a:pt x="956" y="1952"/>
                  <a:pt x="956" y="1952"/>
                  <a:pt x="956" y="1952"/>
                </a:cubicBezTo>
                <a:cubicBezTo>
                  <a:pt x="956" y="1952"/>
                  <a:pt x="956" y="1951"/>
                  <a:pt x="956" y="1951"/>
                </a:cubicBezTo>
                <a:cubicBezTo>
                  <a:pt x="957" y="1943"/>
                  <a:pt x="958" y="1935"/>
                  <a:pt x="959" y="1926"/>
                </a:cubicBezTo>
                <a:cubicBezTo>
                  <a:pt x="959" y="1926"/>
                  <a:pt x="959" y="1926"/>
                  <a:pt x="959" y="1926"/>
                </a:cubicBezTo>
                <a:cubicBezTo>
                  <a:pt x="959" y="1926"/>
                  <a:pt x="959" y="1926"/>
                  <a:pt x="959" y="1925"/>
                </a:cubicBezTo>
                <a:cubicBezTo>
                  <a:pt x="963" y="1907"/>
                  <a:pt x="999" y="1911"/>
                  <a:pt x="1013" y="1911"/>
                </a:cubicBezTo>
                <a:cubicBezTo>
                  <a:pt x="1025" y="1911"/>
                  <a:pt x="1055" y="1908"/>
                  <a:pt x="1061" y="1921"/>
                </a:cubicBezTo>
                <a:cubicBezTo>
                  <a:pt x="1062" y="1923"/>
                  <a:pt x="1063" y="1924"/>
                  <a:pt x="1063" y="1926"/>
                </a:cubicBezTo>
                <a:cubicBezTo>
                  <a:pt x="1063" y="1940"/>
                  <a:pt x="1063" y="1940"/>
                  <a:pt x="1063" y="1940"/>
                </a:cubicBezTo>
                <a:cubicBezTo>
                  <a:pt x="1063" y="1945"/>
                  <a:pt x="1063" y="1949"/>
                  <a:pt x="1063" y="1953"/>
                </a:cubicBezTo>
                <a:cubicBezTo>
                  <a:pt x="1063" y="1953"/>
                  <a:pt x="1063" y="1953"/>
                  <a:pt x="1063" y="1953"/>
                </a:cubicBezTo>
                <a:cubicBezTo>
                  <a:pt x="1063" y="1955"/>
                  <a:pt x="1063" y="1955"/>
                  <a:pt x="1063" y="1955"/>
                </a:cubicBezTo>
                <a:cubicBezTo>
                  <a:pt x="1063" y="1957"/>
                  <a:pt x="1062" y="1959"/>
                  <a:pt x="1061" y="1961"/>
                </a:cubicBezTo>
                <a:cubicBezTo>
                  <a:pt x="1061" y="1962"/>
                  <a:pt x="1060" y="1962"/>
                  <a:pt x="1060" y="1962"/>
                </a:cubicBezTo>
                <a:cubicBezTo>
                  <a:pt x="1060" y="1963"/>
                  <a:pt x="1059" y="1963"/>
                  <a:pt x="1059" y="1964"/>
                </a:cubicBezTo>
                <a:cubicBezTo>
                  <a:pt x="1058" y="1964"/>
                  <a:pt x="1058" y="1964"/>
                  <a:pt x="1058" y="1964"/>
                </a:cubicBezTo>
                <a:cubicBezTo>
                  <a:pt x="1055" y="1967"/>
                  <a:pt x="1051" y="1969"/>
                  <a:pt x="1046" y="1970"/>
                </a:cubicBezTo>
                <a:cubicBezTo>
                  <a:pt x="1046" y="1970"/>
                  <a:pt x="1046" y="1970"/>
                  <a:pt x="1046" y="1970"/>
                </a:cubicBezTo>
                <a:cubicBezTo>
                  <a:pt x="1046" y="1970"/>
                  <a:pt x="1046" y="1970"/>
                  <a:pt x="1046" y="1970"/>
                </a:cubicBezTo>
                <a:cubicBezTo>
                  <a:pt x="1044" y="1971"/>
                  <a:pt x="1043" y="1971"/>
                  <a:pt x="1041" y="1971"/>
                </a:cubicBezTo>
                <a:cubicBezTo>
                  <a:pt x="1041" y="1971"/>
                  <a:pt x="1040" y="1971"/>
                  <a:pt x="1040" y="1971"/>
                </a:cubicBezTo>
                <a:cubicBezTo>
                  <a:pt x="1038" y="1971"/>
                  <a:pt x="1037" y="1972"/>
                  <a:pt x="1035" y="1972"/>
                </a:cubicBezTo>
                <a:cubicBezTo>
                  <a:pt x="1035" y="1972"/>
                  <a:pt x="1035" y="1972"/>
                  <a:pt x="1035" y="1972"/>
                </a:cubicBezTo>
                <a:cubicBezTo>
                  <a:pt x="982" y="1972"/>
                  <a:pt x="982" y="1972"/>
                  <a:pt x="982" y="1972"/>
                </a:cubicBezTo>
                <a:cubicBezTo>
                  <a:pt x="976" y="1972"/>
                  <a:pt x="969" y="1971"/>
                  <a:pt x="963" y="1967"/>
                </a:cubicBezTo>
                <a:cubicBezTo>
                  <a:pt x="963" y="1967"/>
                  <a:pt x="963" y="1967"/>
                  <a:pt x="963" y="1967"/>
                </a:cubicBezTo>
                <a:cubicBezTo>
                  <a:pt x="963" y="1967"/>
                  <a:pt x="963" y="1967"/>
                  <a:pt x="963" y="1967"/>
                </a:cubicBezTo>
                <a:cubicBezTo>
                  <a:pt x="962" y="1966"/>
                  <a:pt x="961" y="1965"/>
                  <a:pt x="960" y="1964"/>
                </a:cubicBezTo>
                <a:cubicBezTo>
                  <a:pt x="959" y="1964"/>
                  <a:pt x="958" y="1963"/>
                  <a:pt x="958" y="1962"/>
                </a:cubicBezTo>
                <a:cubicBezTo>
                  <a:pt x="958" y="1962"/>
                  <a:pt x="958" y="1962"/>
                  <a:pt x="957" y="1962"/>
                </a:cubicBezTo>
                <a:cubicBezTo>
                  <a:pt x="956" y="1960"/>
                  <a:pt x="956" y="1957"/>
                  <a:pt x="956" y="1955"/>
                </a:cubicBezTo>
                <a:close/>
                <a:moveTo>
                  <a:pt x="820" y="1872"/>
                </a:moveTo>
                <a:cubicBezTo>
                  <a:pt x="820" y="1872"/>
                  <a:pt x="820" y="1872"/>
                  <a:pt x="820" y="1872"/>
                </a:cubicBezTo>
                <a:cubicBezTo>
                  <a:pt x="820" y="1872"/>
                  <a:pt x="820" y="1872"/>
                  <a:pt x="820" y="1872"/>
                </a:cubicBezTo>
                <a:cubicBezTo>
                  <a:pt x="820" y="1870"/>
                  <a:pt x="821" y="1868"/>
                  <a:pt x="822" y="1866"/>
                </a:cubicBezTo>
                <a:cubicBezTo>
                  <a:pt x="823" y="1861"/>
                  <a:pt x="824" y="1854"/>
                  <a:pt x="827" y="1849"/>
                </a:cubicBezTo>
                <a:cubicBezTo>
                  <a:pt x="827" y="1848"/>
                  <a:pt x="827" y="1848"/>
                  <a:pt x="827" y="1848"/>
                </a:cubicBezTo>
                <a:cubicBezTo>
                  <a:pt x="827" y="1847"/>
                  <a:pt x="829" y="1845"/>
                  <a:pt x="830" y="1844"/>
                </a:cubicBezTo>
                <a:cubicBezTo>
                  <a:pt x="831" y="1843"/>
                  <a:pt x="832" y="1842"/>
                  <a:pt x="833" y="1841"/>
                </a:cubicBezTo>
                <a:cubicBezTo>
                  <a:pt x="837" y="1839"/>
                  <a:pt x="840" y="1838"/>
                  <a:pt x="844" y="1837"/>
                </a:cubicBezTo>
                <a:cubicBezTo>
                  <a:pt x="845" y="1837"/>
                  <a:pt x="845" y="1837"/>
                  <a:pt x="845" y="1837"/>
                </a:cubicBezTo>
                <a:cubicBezTo>
                  <a:pt x="848" y="1836"/>
                  <a:pt x="851" y="1836"/>
                  <a:pt x="855" y="1836"/>
                </a:cubicBezTo>
                <a:cubicBezTo>
                  <a:pt x="859" y="1836"/>
                  <a:pt x="859" y="1836"/>
                  <a:pt x="859" y="1836"/>
                </a:cubicBezTo>
                <a:cubicBezTo>
                  <a:pt x="861" y="1836"/>
                  <a:pt x="862" y="1836"/>
                  <a:pt x="864" y="1836"/>
                </a:cubicBezTo>
                <a:cubicBezTo>
                  <a:pt x="873" y="1836"/>
                  <a:pt x="883" y="1836"/>
                  <a:pt x="893" y="1836"/>
                </a:cubicBezTo>
                <a:cubicBezTo>
                  <a:pt x="894" y="1836"/>
                  <a:pt x="896" y="1836"/>
                  <a:pt x="897" y="1836"/>
                </a:cubicBezTo>
                <a:cubicBezTo>
                  <a:pt x="899" y="1836"/>
                  <a:pt x="899" y="1836"/>
                  <a:pt x="899" y="1836"/>
                </a:cubicBezTo>
                <a:cubicBezTo>
                  <a:pt x="899" y="1836"/>
                  <a:pt x="899" y="1836"/>
                  <a:pt x="900" y="1836"/>
                </a:cubicBezTo>
                <a:cubicBezTo>
                  <a:pt x="901" y="1836"/>
                  <a:pt x="902" y="1836"/>
                  <a:pt x="904" y="1836"/>
                </a:cubicBezTo>
                <a:cubicBezTo>
                  <a:pt x="904" y="1836"/>
                  <a:pt x="904" y="1836"/>
                  <a:pt x="904" y="1836"/>
                </a:cubicBezTo>
                <a:cubicBezTo>
                  <a:pt x="911" y="1837"/>
                  <a:pt x="919" y="1839"/>
                  <a:pt x="921" y="1846"/>
                </a:cubicBezTo>
                <a:cubicBezTo>
                  <a:pt x="921" y="1846"/>
                  <a:pt x="921" y="1846"/>
                  <a:pt x="921" y="1846"/>
                </a:cubicBezTo>
                <a:cubicBezTo>
                  <a:pt x="921" y="1846"/>
                  <a:pt x="921" y="1846"/>
                  <a:pt x="921" y="1846"/>
                </a:cubicBezTo>
                <a:cubicBezTo>
                  <a:pt x="921" y="1854"/>
                  <a:pt x="918" y="1863"/>
                  <a:pt x="917" y="1870"/>
                </a:cubicBezTo>
                <a:cubicBezTo>
                  <a:pt x="917" y="1870"/>
                  <a:pt x="917" y="1870"/>
                  <a:pt x="917" y="1870"/>
                </a:cubicBezTo>
                <a:cubicBezTo>
                  <a:pt x="917" y="1872"/>
                  <a:pt x="917" y="1872"/>
                  <a:pt x="917" y="1872"/>
                </a:cubicBezTo>
                <a:cubicBezTo>
                  <a:pt x="916" y="1873"/>
                  <a:pt x="916" y="1875"/>
                  <a:pt x="914" y="1876"/>
                </a:cubicBezTo>
                <a:cubicBezTo>
                  <a:pt x="914" y="1876"/>
                  <a:pt x="914" y="1877"/>
                  <a:pt x="914" y="1877"/>
                </a:cubicBezTo>
                <a:cubicBezTo>
                  <a:pt x="914" y="1877"/>
                  <a:pt x="914" y="1877"/>
                  <a:pt x="914" y="1877"/>
                </a:cubicBezTo>
                <a:cubicBezTo>
                  <a:pt x="914" y="1877"/>
                  <a:pt x="914" y="1877"/>
                  <a:pt x="914" y="1877"/>
                </a:cubicBezTo>
                <a:cubicBezTo>
                  <a:pt x="904" y="1889"/>
                  <a:pt x="878" y="1886"/>
                  <a:pt x="865" y="1886"/>
                </a:cubicBezTo>
                <a:cubicBezTo>
                  <a:pt x="857" y="1886"/>
                  <a:pt x="849" y="1886"/>
                  <a:pt x="841" y="1886"/>
                </a:cubicBezTo>
                <a:cubicBezTo>
                  <a:pt x="834" y="1886"/>
                  <a:pt x="824" y="1884"/>
                  <a:pt x="820" y="1877"/>
                </a:cubicBezTo>
                <a:cubicBezTo>
                  <a:pt x="820" y="1877"/>
                  <a:pt x="820" y="1876"/>
                  <a:pt x="820" y="1875"/>
                </a:cubicBezTo>
                <a:cubicBezTo>
                  <a:pt x="820" y="1875"/>
                  <a:pt x="820" y="1875"/>
                  <a:pt x="820" y="1874"/>
                </a:cubicBezTo>
                <a:cubicBezTo>
                  <a:pt x="820" y="1873"/>
                  <a:pt x="820" y="1873"/>
                  <a:pt x="820" y="1872"/>
                </a:cubicBezTo>
                <a:close/>
                <a:moveTo>
                  <a:pt x="795" y="1956"/>
                </a:moveTo>
                <a:cubicBezTo>
                  <a:pt x="796" y="1952"/>
                  <a:pt x="796" y="1952"/>
                  <a:pt x="796" y="1952"/>
                </a:cubicBezTo>
                <a:cubicBezTo>
                  <a:pt x="796" y="1952"/>
                  <a:pt x="796" y="1952"/>
                  <a:pt x="796" y="1952"/>
                </a:cubicBezTo>
                <a:cubicBezTo>
                  <a:pt x="796" y="1951"/>
                  <a:pt x="796" y="1951"/>
                  <a:pt x="796" y="1950"/>
                </a:cubicBezTo>
                <a:cubicBezTo>
                  <a:pt x="803" y="1926"/>
                  <a:pt x="803" y="1926"/>
                  <a:pt x="803" y="1926"/>
                </a:cubicBezTo>
                <a:cubicBezTo>
                  <a:pt x="804" y="1926"/>
                  <a:pt x="804" y="1926"/>
                  <a:pt x="804" y="1925"/>
                </a:cubicBezTo>
                <a:cubicBezTo>
                  <a:pt x="811" y="1908"/>
                  <a:pt x="843" y="1911"/>
                  <a:pt x="859" y="1911"/>
                </a:cubicBezTo>
                <a:cubicBezTo>
                  <a:pt x="865" y="1911"/>
                  <a:pt x="877" y="1910"/>
                  <a:pt x="888" y="1912"/>
                </a:cubicBezTo>
                <a:cubicBezTo>
                  <a:pt x="890" y="1912"/>
                  <a:pt x="891" y="1912"/>
                  <a:pt x="893" y="1913"/>
                </a:cubicBezTo>
                <a:cubicBezTo>
                  <a:pt x="894" y="1913"/>
                  <a:pt x="894" y="1913"/>
                  <a:pt x="894" y="1913"/>
                </a:cubicBezTo>
                <a:cubicBezTo>
                  <a:pt x="899" y="1914"/>
                  <a:pt x="903" y="1916"/>
                  <a:pt x="905" y="1920"/>
                </a:cubicBezTo>
                <a:cubicBezTo>
                  <a:pt x="906" y="1920"/>
                  <a:pt x="906" y="1920"/>
                  <a:pt x="906" y="1920"/>
                </a:cubicBezTo>
                <a:cubicBezTo>
                  <a:pt x="906" y="1921"/>
                  <a:pt x="906" y="1921"/>
                  <a:pt x="906" y="1921"/>
                </a:cubicBezTo>
                <a:cubicBezTo>
                  <a:pt x="906" y="1921"/>
                  <a:pt x="906" y="1921"/>
                  <a:pt x="906" y="1921"/>
                </a:cubicBezTo>
                <a:cubicBezTo>
                  <a:pt x="907" y="1923"/>
                  <a:pt x="907" y="1924"/>
                  <a:pt x="907" y="1926"/>
                </a:cubicBezTo>
                <a:cubicBezTo>
                  <a:pt x="907" y="1928"/>
                  <a:pt x="907" y="1928"/>
                  <a:pt x="907" y="1928"/>
                </a:cubicBezTo>
                <a:cubicBezTo>
                  <a:pt x="907" y="1928"/>
                  <a:pt x="907" y="1928"/>
                  <a:pt x="907" y="1928"/>
                </a:cubicBezTo>
                <a:cubicBezTo>
                  <a:pt x="906" y="1932"/>
                  <a:pt x="905" y="1936"/>
                  <a:pt x="904" y="1941"/>
                </a:cubicBezTo>
                <a:cubicBezTo>
                  <a:pt x="902" y="1955"/>
                  <a:pt x="902" y="1955"/>
                  <a:pt x="902" y="1955"/>
                </a:cubicBezTo>
                <a:cubicBezTo>
                  <a:pt x="901" y="1958"/>
                  <a:pt x="900" y="1960"/>
                  <a:pt x="899" y="1962"/>
                </a:cubicBezTo>
                <a:cubicBezTo>
                  <a:pt x="898" y="1962"/>
                  <a:pt x="898" y="1962"/>
                  <a:pt x="898" y="1962"/>
                </a:cubicBezTo>
                <a:cubicBezTo>
                  <a:pt x="898" y="1963"/>
                  <a:pt x="897" y="1963"/>
                  <a:pt x="897" y="1963"/>
                </a:cubicBezTo>
                <a:cubicBezTo>
                  <a:pt x="897" y="1964"/>
                  <a:pt x="896" y="1964"/>
                  <a:pt x="895" y="1965"/>
                </a:cubicBezTo>
                <a:cubicBezTo>
                  <a:pt x="891" y="1968"/>
                  <a:pt x="887" y="1969"/>
                  <a:pt x="882" y="1971"/>
                </a:cubicBezTo>
                <a:cubicBezTo>
                  <a:pt x="882" y="1971"/>
                  <a:pt x="882" y="1971"/>
                  <a:pt x="882" y="1971"/>
                </a:cubicBezTo>
                <a:cubicBezTo>
                  <a:pt x="882" y="1971"/>
                  <a:pt x="882" y="1971"/>
                  <a:pt x="882" y="1971"/>
                </a:cubicBezTo>
                <a:cubicBezTo>
                  <a:pt x="880" y="1971"/>
                  <a:pt x="879" y="1971"/>
                  <a:pt x="877" y="1971"/>
                </a:cubicBezTo>
                <a:cubicBezTo>
                  <a:pt x="877" y="1972"/>
                  <a:pt x="876" y="1972"/>
                  <a:pt x="876" y="1972"/>
                </a:cubicBezTo>
                <a:cubicBezTo>
                  <a:pt x="874" y="1972"/>
                  <a:pt x="872" y="1972"/>
                  <a:pt x="871" y="1972"/>
                </a:cubicBezTo>
                <a:cubicBezTo>
                  <a:pt x="871" y="1972"/>
                  <a:pt x="871" y="1972"/>
                  <a:pt x="871" y="1972"/>
                </a:cubicBezTo>
                <a:cubicBezTo>
                  <a:pt x="818" y="1972"/>
                  <a:pt x="818" y="1972"/>
                  <a:pt x="818" y="1972"/>
                </a:cubicBezTo>
                <a:cubicBezTo>
                  <a:pt x="812" y="1972"/>
                  <a:pt x="805" y="1971"/>
                  <a:pt x="799" y="1967"/>
                </a:cubicBezTo>
                <a:cubicBezTo>
                  <a:pt x="799" y="1967"/>
                  <a:pt x="799" y="1967"/>
                  <a:pt x="799" y="1967"/>
                </a:cubicBezTo>
                <a:cubicBezTo>
                  <a:pt x="799" y="1967"/>
                  <a:pt x="799" y="1967"/>
                  <a:pt x="799" y="1967"/>
                </a:cubicBezTo>
                <a:cubicBezTo>
                  <a:pt x="798" y="1967"/>
                  <a:pt x="797" y="1966"/>
                  <a:pt x="797" y="1965"/>
                </a:cubicBezTo>
                <a:cubicBezTo>
                  <a:pt x="796" y="1964"/>
                  <a:pt x="796" y="1963"/>
                  <a:pt x="795" y="1963"/>
                </a:cubicBezTo>
                <a:cubicBezTo>
                  <a:pt x="795" y="1962"/>
                  <a:pt x="795" y="1962"/>
                  <a:pt x="795" y="1962"/>
                </a:cubicBezTo>
                <a:cubicBezTo>
                  <a:pt x="794" y="1960"/>
                  <a:pt x="794" y="1958"/>
                  <a:pt x="795" y="1956"/>
                </a:cubicBezTo>
                <a:close/>
                <a:moveTo>
                  <a:pt x="674" y="1875"/>
                </a:moveTo>
                <a:cubicBezTo>
                  <a:pt x="674" y="1872"/>
                  <a:pt x="676" y="1869"/>
                  <a:pt x="677" y="1867"/>
                </a:cubicBezTo>
                <a:cubicBezTo>
                  <a:pt x="680" y="1861"/>
                  <a:pt x="683" y="1852"/>
                  <a:pt x="687" y="1847"/>
                </a:cubicBezTo>
                <a:cubicBezTo>
                  <a:pt x="688" y="1846"/>
                  <a:pt x="688" y="1846"/>
                  <a:pt x="688" y="1846"/>
                </a:cubicBezTo>
                <a:cubicBezTo>
                  <a:pt x="688" y="1846"/>
                  <a:pt x="689" y="1845"/>
                  <a:pt x="689" y="1845"/>
                </a:cubicBezTo>
                <a:cubicBezTo>
                  <a:pt x="689" y="1845"/>
                  <a:pt x="689" y="1845"/>
                  <a:pt x="690" y="1844"/>
                </a:cubicBezTo>
                <a:cubicBezTo>
                  <a:pt x="690" y="1844"/>
                  <a:pt x="690" y="1844"/>
                  <a:pt x="690" y="1844"/>
                </a:cubicBezTo>
                <a:cubicBezTo>
                  <a:pt x="690" y="1844"/>
                  <a:pt x="691" y="1844"/>
                  <a:pt x="691" y="1843"/>
                </a:cubicBezTo>
                <a:cubicBezTo>
                  <a:pt x="695" y="1840"/>
                  <a:pt x="700" y="1838"/>
                  <a:pt x="706" y="1838"/>
                </a:cubicBezTo>
                <a:cubicBezTo>
                  <a:pt x="706" y="1837"/>
                  <a:pt x="706" y="1837"/>
                  <a:pt x="706" y="1837"/>
                </a:cubicBezTo>
                <a:cubicBezTo>
                  <a:pt x="709" y="1837"/>
                  <a:pt x="713" y="1836"/>
                  <a:pt x="716" y="1836"/>
                </a:cubicBezTo>
                <a:cubicBezTo>
                  <a:pt x="734" y="1836"/>
                  <a:pt x="734" y="1836"/>
                  <a:pt x="734" y="1836"/>
                </a:cubicBezTo>
                <a:cubicBezTo>
                  <a:pt x="740" y="1836"/>
                  <a:pt x="746" y="1836"/>
                  <a:pt x="751" y="1836"/>
                </a:cubicBezTo>
                <a:cubicBezTo>
                  <a:pt x="759" y="1836"/>
                  <a:pt x="771" y="1835"/>
                  <a:pt x="777" y="1841"/>
                </a:cubicBezTo>
                <a:cubicBezTo>
                  <a:pt x="778" y="1841"/>
                  <a:pt x="778" y="1842"/>
                  <a:pt x="778" y="1842"/>
                </a:cubicBezTo>
                <a:cubicBezTo>
                  <a:pt x="778" y="1842"/>
                  <a:pt x="779" y="1842"/>
                  <a:pt x="779" y="1842"/>
                </a:cubicBezTo>
                <a:cubicBezTo>
                  <a:pt x="779" y="1842"/>
                  <a:pt x="779" y="1843"/>
                  <a:pt x="779" y="1843"/>
                </a:cubicBezTo>
                <a:cubicBezTo>
                  <a:pt x="779" y="1843"/>
                  <a:pt x="779" y="1843"/>
                  <a:pt x="780" y="1844"/>
                </a:cubicBezTo>
                <a:cubicBezTo>
                  <a:pt x="780" y="1845"/>
                  <a:pt x="780" y="1846"/>
                  <a:pt x="780" y="1847"/>
                </a:cubicBezTo>
                <a:cubicBezTo>
                  <a:pt x="779" y="1854"/>
                  <a:pt x="774" y="1863"/>
                  <a:pt x="773" y="1867"/>
                </a:cubicBezTo>
                <a:cubicBezTo>
                  <a:pt x="773" y="1867"/>
                  <a:pt x="773" y="1867"/>
                  <a:pt x="773" y="1867"/>
                </a:cubicBezTo>
                <a:cubicBezTo>
                  <a:pt x="772" y="1869"/>
                  <a:pt x="772" y="1870"/>
                  <a:pt x="771" y="1871"/>
                </a:cubicBezTo>
                <a:cubicBezTo>
                  <a:pt x="771" y="1872"/>
                  <a:pt x="771" y="1872"/>
                  <a:pt x="771" y="1872"/>
                </a:cubicBezTo>
                <a:cubicBezTo>
                  <a:pt x="771" y="1873"/>
                  <a:pt x="771" y="1873"/>
                  <a:pt x="770" y="1873"/>
                </a:cubicBezTo>
                <a:cubicBezTo>
                  <a:pt x="770" y="1874"/>
                  <a:pt x="770" y="1874"/>
                  <a:pt x="770" y="1874"/>
                </a:cubicBezTo>
                <a:cubicBezTo>
                  <a:pt x="770" y="1875"/>
                  <a:pt x="769" y="1875"/>
                  <a:pt x="769" y="1876"/>
                </a:cubicBezTo>
                <a:cubicBezTo>
                  <a:pt x="769" y="1876"/>
                  <a:pt x="769" y="1876"/>
                  <a:pt x="768" y="1876"/>
                </a:cubicBezTo>
                <a:cubicBezTo>
                  <a:pt x="768" y="1876"/>
                  <a:pt x="768" y="1877"/>
                  <a:pt x="768" y="1877"/>
                </a:cubicBezTo>
                <a:cubicBezTo>
                  <a:pt x="768" y="1877"/>
                  <a:pt x="767" y="1877"/>
                  <a:pt x="767" y="1877"/>
                </a:cubicBezTo>
                <a:cubicBezTo>
                  <a:pt x="766" y="1878"/>
                  <a:pt x="765" y="1879"/>
                  <a:pt x="764" y="1880"/>
                </a:cubicBezTo>
                <a:cubicBezTo>
                  <a:pt x="763" y="1880"/>
                  <a:pt x="762" y="1881"/>
                  <a:pt x="761" y="1881"/>
                </a:cubicBezTo>
                <a:cubicBezTo>
                  <a:pt x="760" y="1882"/>
                  <a:pt x="760" y="1882"/>
                  <a:pt x="760" y="1882"/>
                </a:cubicBezTo>
                <a:cubicBezTo>
                  <a:pt x="760" y="1882"/>
                  <a:pt x="760" y="1882"/>
                  <a:pt x="760" y="1882"/>
                </a:cubicBezTo>
                <a:cubicBezTo>
                  <a:pt x="756" y="1883"/>
                  <a:pt x="752" y="1885"/>
                  <a:pt x="749" y="1885"/>
                </a:cubicBezTo>
                <a:cubicBezTo>
                  <a:pt x="748" y="1885"/>
                  <a:pt x="746" y="1885"/>
                  <a:pt x="745" y="1886"/>
                </a:cubicBezTo>
                <a:cubicBezTo>
                  <a:pt x="745" y="1886"/>
                  <a:pt x="745" y="1886"/>
                  <a:pt x="745" y="1886"/>
                </a:cubicBezTo>
                <a:cubicBezTo>
                  <a:pt x="738" y="1886"/>
                  <a:pt x="730" y="1886"/>
                  <a:pt x="723" y="1886"/>
                </a:cubicBezTo>
                <a:cubicBezTo>
                  <a:pt x="693" y="1886"/>
                  <a:pt x="693" y="1886"/>
                  <a:pt x="693" y="1886"/>
                </a:cubicBezTo>
                <a:cubicBezTo>
                  <a:pt x="687" y="1886"/>
                  <a:pt x="676" y="1885"/>
                  <a:pt x="674" y="1878"/>
                </a:cubicBezTo>
                <a:cubicBezTo>
                  <a:pt x="673" y="1877"/>
                  <a:pt x="673" y="1876"/>
                  <a:pt x="673" y="1876"/>
                </a:cubicBezTo>
                <a:cubicBezTo>
                  <a:pt x="673" y="1875"/>
                  <a:pt x="674" y="1875"/>
                  <a:pt x="674" y="1875"/>
                </a:cubicBezTo>
                <a:close/>
                <a:moveTo>
                  <a:pt x="647" y="1928"/>
                </a:moveTo>
                <a:cubicBezTo>
                  <a:pt x="648" y="1927"/>
                  <a:pt x="648" y="1927"/>
                  <a:pt x="648" y="1927"/>
                </a:cubicBezTo>
                <a:cubicBezTo>
                  <a:pt x="648" y="1926"/>
                  <a:pt x="648" y="1926"/>
                  <a:pt x="648" y="1926"/>
                </a:cubicBezTo>
                <a:cubicBezTo>
                  <a:pt x="649" y="1925"/>
                  <a:pt x="649" y="1924"/>
                  <a:pt x="650" y="1924"/>
                </a:cubicBezTo>
                <a:cubicBezTo>
                  <a:pt x="650" y="1924"/>
                  <a:pt x="650" y="1924"/>
                  <a:pt x="650" y="1924"/>
                </a:cubicBezTo>
                <a:cubicBezTo>
                  <a:pt x="661" y="1909"/>
                  <a:pt x="687" y="1912"/>
                  <a:pt x="703" y="1912"/>
                </a:cubicBezTo>
                <a:cubicBezTo>
                  <a:pt x="703" y="1912"/>
                  <a:pt x="703" y="1912"/>
                  <a:pt x="703" y="1912"/>
                </a:cubicBezTo>
                <a:cubicBezTo>
                  <a:pt x="708" y="1912"/>
                  <a:pt x="720" y="1911"/>
                  <a:pt x="730" y="1912"/>
                </a:cubicBezTo>
                <a:cubicBezTo>
                  <a:pt x="734" y="1912"/>
                  <a:pt x="737" y="1912"/>
                  <a:pt x="740" y="1913"/>
                </a:cubicBezTo>
                <a:cubicBezTo>
                  <a:pt x="742" y="1913"/>
                  <a:pt x="744" y="1914"/>
                  <a:pt x="745" y="1915"/>
                </a:cubicBezTo>
                <a:cubicBezTo>
                  <a:pt x="749" y="1917"/>
                  <a:pt x="752" y="1919"/>
                  <a:pt x="752" y="1923"/>
                </a:cubicBezTo>
                <a:cubicBezTo>
                  <a:pt x="752" y="1923"/>
                  <a:pt x="752" y="1924"/>
                  <a:pt x="752" y="1924"/>
                </a:cubicBezTo>
                <a:cubicBezTo>
                  <a:pt x="752" y="1924"/>
                  <a:pt x="752" y="1924"/>
                  <a:pt x="752" y="1924"/>
                </a:cubicBezTo>
                <a:cubicBezTo>
                  <a:pt x="752" y="1925"/>
                  <a:pt x="751" y="1926"/>
                  <a:pt x="751" y="1927"/>
                </a:cubicBezTo>
                <a:cubicBezTo>
                  <a:pt x="741" y="1956"/>
                  <a:pt x="741" y="1956"/>
                  <a:pt x="741" y="1956"/>
                </a:cubicBezTo>
                <a:cubicBezTo>
                  <a:pt x="740" y="1958"/>
                  <a:pt x="738" y="1960"/>
                  <a:pt x="736" y="1962"/>
                </a:cubicBezTo>
                <a:cubicBezTo>
                  <a:pt x="734" y="1964"/>
                  <a:pt x="731" y="1966"/>
                  <a:pt x="728" y="1967"/>
                </a:cubicBezTo>
                <a:cubicBezTo>
                  <a:pt x="728" y="1968"/>
                  <a:pt x="727" y="1968"/>
                  <a:pt x="727" y="1968"/>
                </a:cubicBezTo>
                <a:cubicBezTo>
                  <a:pt x="723" y="1970"/>
                  <a:pt x="718" y="1971"/>
                  <a:pt x="713" y="1972"/>
                </a:cubicBezTo>
                <a:cubicBezTo>
                  <a:pt x="713" y="1972"/>
                  <a:pt x="713" y="1972"/>
                  <a:pt x="713" y="1972"/>
                </a:cubicBezTo>
                <a:cubicBezTo>
                  <a:pt x="712" y="1972"/>
                  <a:pt x="711" y="1972"/>
                  <a:pt x="710" y="1972"/>
                </a:cubicBezTo>
                <a:cubicBezTo>
                  <a:pt x="701" y="1973"/>
                  <a:pt x="692" y="1972"/>
                  <a:pt x="682" y="1972"/>
                </a:cubicBezTo>
                <a:cubicBezTo>
                  <a:pt x="673" y="1973"/>
                  <a:pt x="663" y="1973"/>
                  <a:pt x="654" y="1973"/>
                </a:cubicBezTo>
                <a:cubicBezTo>
                  <a:pt x="647" y="1973"/>
                  <a:pt x="638" y="1971"/>
                  <a:pt x="634" y="1966"/>
                </a:cubicBezTo>
                <a:cubicBezTo>
                  <a:pt x="634" y="1965"/>
                  <a:pt x="634" y="1965"/>
                  <a:pt x="633" y="1965"/>
                </a:cubicBezTo>
                <a:cubicBezTo>
                  <a:pt x="633" y="1964"/>
                  <a:pt x="633" y="1964"/>
                  <a:pt x="633" y="1964"/>
                </a:cubicBezTo>
                <a:cubicBezTo>
                  <a:pt x="633" y="1963"/>
                  <a:pt x="633" y="1963"/>
                  <a:pt x="632" y="1963"/>
                </a:cubicBezTo>
                <a:cubicBezTo>
                  <a:pt x="632" y="1963"/>
                  <a:pt x="632" y="1962"/>
                  <a:pt x="632" y="1962"/>
                </a:cubicBezTo>
                <a:cubicBezTo>
                  <a:pt x="632" y="1962"/>
                  <a:pt x="632" y="1962"/>
                  <a:pt x="632" y="1962"/>
                </a:cubicBezTo>
                <a:cubicBezTo>
                  <a:pt x="632" y="1962"/>
                  <a:pt x="632" y="1961"/>
                  <a:pt x="632" y="1960"/>
                </a:cubicBezTo>
                <a:cubicBezTo>
                  <a:pt x="632" y="1959"/>
                  <a:pt x="632" y="1959"/>
                  <a:pt x="633" y="1959"/>
                </a:cubicBezTo>
                <a:cubicBezTo>
                  <a:pt x="633" y="1958"/>
                  <a:pt x="633" y="1957"/>
                  <a:pt x="633" y="1956"/>
                </a:cubicBezTo>
                <a:cubicBezTo>
                  <a:pt x="633" y="1956"/>
                  <a:pt x="633" y="1956"/>
                  <a:pt x="633" y="1956"/>
                </a:cubicBezTo>
                <a:cubicBezTo>
                  <a:pt x="634" y="1955"/>
                  <a:pt x="634" y="1955"/>
                  <a:pt x="634" y="1955"/>
                </a:cubicBezTo>
                <a:cubicBezTo>
                  <a:pt x="634" y="1954"/>
                  <a:pt x="635" y="1953"/>
                  <a:pt x="635" y="1952"/>
                </a:cubicBezTo>
                <a:cubicBezTo>
                  <a:pt x="639" y="1944"/>
                  <a:pt x="643" y="1936"/>
                  <a:pt x="647" y="1928"/>
                </a:cubicBezTo>
                <a:cubicBezTo>
                  <a:pt x="647" y="1928"/>
                  <a:pt x="647" y="1928"/>
                  <a:pt x="647" y="1928"/>
                </a:cubicBezTo>
                <a:close/>
                <a:moveTo>
                  <a:pt x="527" y="1875"/>
                </a:moveTo>
                <a:cubicBezTo>
                  <a:pt x="528" y="1873"/>
                  <a:pt x="531" y="1870"/>
                  <a:pt x="532" y="1868"/>
                </a:cubicBezTo>
                <a:cubicBezTo>
                  <a:pt x="536" y="1861"/>
                  <a:pt x="541" y="1854"/>
                  <a:pt x="546" y="1848"/>
                </a:cubicBezTo>
                <a:cubicBezTo>
                  <a:pt x="546" y="1847"/>
                  <a:pt x="546" y="1847"/>
                  <a:pt x="547" y="1847"/>
                </a:cubicBezTo>
                <a:cubicBezTo>
                  <a:pt x="547" y="1847"/>
                  <a:pt x="547" y="1847"/>
                  <a:pt x="547" y="1846"/>
                </a:cubicBezTo>
                <a:cubicBezTo>
                  <a:pt x="561" y="1833"/>
                  <a:pt x="590" y="1837"/>
                  <a:pt x="608" y="1837"/>
                </a:cubicBezTo>
                <a:cubicBezTo>
                  <a:pt x="616" y="1837"/>
                  <a:pt x="626" y="1835"/>
                  <a:pt x="634" y="1839"/>
                </a:cubicBezTo>
                <a:cubicBezTo>
                  <a:pt x="634" y="1839"/>
                  <a:pt x="634" y="1839"/>
                  <a:pt x="634" y="1839"/>
                </a:cubicBezTo>
                <a:cubicBezTo>
                  <a:pt x="634" y="1839"/>
                  <a:pt x="635" y="1839"/>
                  <a:pt x="636" y="1840"/>
                </a:cubicBezTo>
                <a:cubicBezTo>
                  <a:pt x="636" y="1840"/>
                  <a:pt x="636" y="1840"/>
                  <a:pt x="636" y="1840"/>
                </a:cubicBezTo>
                <a:cubicBezTo>
                  <a:pt x="638" y="1841"/>
                  <a:pt x="639" y="1843"/>
                  <a:pt x="639" y="1844"/>
                </a:cubicBezTo>
                <a:cubicBezTo>
                  <a:pt x="640" y="1845"/>
                  <a:pt x="640" y="1847"/>
                  <a:pt x="639" y="1849"/>
                </a:cubicBezTo>
                <a:cubicBezTo>
                  <a:pt x="638" y="1850"/>
                  <a:pt x="638" y="1850"/>
                  <a:pt x="638" y="1850"/>
                </a:cubicBezTo>
                <a:cubicBezTo>
                  <a:pt x="637" y="1854"/>
                  <a:pt x="633" y="1858"/>
                  <a:pt x="631" y="1862"/>
                </a:cubicBezTo>
                <a:cubicBezTo>
                  <a:pt x="631" y="1862"/>
                  <a:pt x="631" y="1862"/>
                  <a:pt x="631" y="1862"/>
                </a:cubicBezTo>
                <a:cubicBezTo>
                  <a:pt x="625" y="1873"/>
                  <a:pt x="625" y="1873"/>
                  <a:pt x="625" y="1873"/>
                </a:cubicBezTo>
                <a:cubicBezTo>
                  <a:pt x="624" y="1874"/>
                  <a:pt x="623" y="1876"/>
                  <a:pt x="621" y="1878"/>
                </a:cubicBezTo>
                <a:cubicBezTo>
                  <a:pt x="618" y="1879"/>
                  <a:pt x="616" y="1881"/>
                  <a:pt x="613" y="1882"/>
                </a:cubicBezTo>
                <a:cubicBezTo>
                  <a:pt x="612" y="1882"/>
                  <a:pt x="611" y="1883"/>
                  <a:pt x="610" y="1883"/>
                </a:cubicBezTo>
                <a:cubicBezTo>
                  <a:pt x="610" y="1883"/>
                  <a:pt x="609" y="1883"/>
                  <a:pt x="609" y="1884"/>
                </a:cubicBezTo>
                <a:cubicBezTo>
                  <a:pt x="609" y="1884"/>
                  <a:pt x="609" y="1884"/>
                  <a:pt x="609" y="1884"/>
                </a:cubicBezTo>
                <a:cubicBezTo>
                  <a:pt x="607" y="1884"/>
                  <a:pt x="605" y="1885"/>
                  <a:pt x="603" y="1885"/>
                </a:cubicBezTo>
                <a:cubicBezTo>
                  <a:pt x="599" y="1886"/>
                  <a:pt x="596" y="1886"/>
                  <a:pt x="592" y="1886"/>
                </a:cubicBezTo>
                <a:cubicBezTo>
                  <a:pt x="582" y="1886"/>
                  <a:pt x="582" y="1886"/>
                  <a:pt x="582" y="1886"/>
                </a:cubicBezTo>
                <a:cubicBezTo>
                  <a:pt x="582" y="1886"/>
                  <a:pt x="582" y="1886"/>
                  <a:pt x="582" y="1886"/>
                </a:cubicBezTo>
                <a:cubicBezTo>
                  <a:pt x="570" y="1886"/>
                  <a:pt x="557" y="1886"/>
                  <a:pt x="545" y="1886"/>
                </a:cubicBezTo>
                <a:cubicBezTo>
                  <a:pt x="540" y="1886"/>
                  <a:pt x="528" y="1885"/>
                  <a:pt x="527" y="1878"/>
                </a:cubicBezTo>
                <a:cubicBezTo>
                  <a:pt x="527" y="1877"/>
                  <a:pt x="527" y="1876"/>
                  <a:pt x="527" y="1875"/>
                </a:cubicBezTo>
                <a:close/>
                <a:moveTo>
                  <a:pt x="545" y="2017"/>
                </a:moveTo>
                <a:cubicBezTo>
                  <a:pt x="545" y="2017"/>
                  <a:pt x="545" y="2017"/>
                  <a:pt x="545" y="2017"/>
                </a:cubicBezTo>
                <a:cubicBezTo>
                  <a:pt x="543" y="2024"/>
                  <a:pt x="538" y="2031"/>
                  <a:pt x="534" y="2038"/>
                </a:cubicBezTo>
                <a:cubicBezTo>
                  <a:pt x="534" y="2038"/>
                  <a:pt x="534" y="2038"/>
                  <a:pt x="534" y="2038"/>
                </a:cubicBezTo>
                <a:cubicBezTo>
                  <a:pt x="530" y="2045"/>
                  <a:pt x="527" y="2053"/>
                  <a:pt x="521" y="2060"/>
                </a:cubicBezTo>
                <a:cubicBezTo>
                  <a:pt x="521" y="2061"/>
                  <a:pt x="520" y="2061"/>
                  <a:pt x="520" y="2062"/>
                </a:cubicBezTo>
                <a:cubicBezTo>
                  <a:pt x="520" y="2062"/>
                  <a:pt x="520" y="2062"/>
                  <a:pt x="520" y="2062"/>
                </a:cubicBezTo>
                <a:cubicBezTo>
                  <a:pt x="519" y="2063"/>
                  <a:pt x="518" y="2064"/>
                  <a:pt x="517" y="2064"/>
                </a:cubicBezTo>
                <a:cubicBezTo>
                  <a:pt x="517" y="2065"/>
                  <a:pt x="517" y="2065"/>
                  <a:pt x="516" y="2065"/>
                </a:cubicBezTo>
                <a:cubicBezTo>
                  <a:pt x="516" y="2065"/>
                  <a:pt x="516" y="2066"/>
                  <a:pt x="516" y="2066"/>
                </a:cubicBezTo>
                <a:cubicBezTo>
                  <a:pt x="510" y="2071"/>
                  <a:pt x="503" y="2074"/>
                  <a:pt x="496" y="2076"/>
                </a:cubicBezTo>
                <a:cubicBezTo>
                  <a:pt x="495" y="2076"/>
                  <a:pt x="494" y="2076"/>
                  <a:pt x="493" y="2077"/>
                </a:cubicBezTo>
                <a:cubicBezTo>
                  <a:pt x="489" y="2078"/>
                  <a:pt x="484" y="2078"/>
                  <a:pt x="480" y="2078"/>
                </a:cubicBezTo>
                <a:cubicBezTo>
                  <a:pt x="476" y="2078"/>
                  <a:pt x="476" y="2078"/>
                  <a:pt x="476" y="2078"/>
                </a:cubicBezTo>
                <a:cubicBezTo>
                  <a:pt x="476" y="2078"/>
                  <a:pt x="476" y="2078"/>
                  <a:pt x="476" y="2078"/>
                </a:cubicBezTo>
                <a:cubicBezTo>
                  <a:pt x="458" y="2078"/>
                  <a:pt x="439" y="2078"/>
                  <a:pt x="421" y="2079"/>
                </a:cubicBezTo>
                <a:cubicBezTo>
                  <a:pt x="419" y="2079"/>
                  <a:pt x="418" y="2078"/>
                  <a:pt x="416" y="2078"/>
                </a:cubicBezTo>
                <a:cubicBezTo>
                  <a:pt x="414" y="2078"/>
                  <a:pt x="412" y="2078"/>
                  <a:pt x="410" y="2077"/>
                </a:cubicBezTo>
                <a:cubicBezTo>
                  <a:pt x="406" y="2076"/>
                  <a:pt x="404" y="2074"/>
                  <a:pt x="402" y="2072"/>
                </a:cubicBezTo>
                <a:cubicBezTo>
                  <a:pt x="401" y="2070"/>
                  <a:pt x="400" y="2068"/>
                  <a:pt x="400" y="2066"/>
                </a:cubicBezTo>
                <a:cubicBezTo>
                  <a:pt x="400" y="2064"/>
                  <a:pt x="401" y="2062"/>
                  <a:pt x="402" y="2060"/>
                </a:cubicBezTo>
                <a:cubicBezTo>
                  <a:pt x="402" y="2059"/>
                  <a:pt x="402" y="2059"/>
                  <a:pt x="403" y="2059"/>
                </a:cubicBezTo>
                <a:cubicBezTo>
                  <a:pt x="403" y="2058"/>
                  <a:pt x="403" y="2058"/>
                  <a:pt x="403" y="2058"/>
                </a:cubicBezTo>
                <a:cubicBezTo>
                  <a:pt x="404" y="2057"/>
                  <a:pt x="404" y="2057"/>
                  <a:pt x="404" y="2057"/>
                </a:cubicBezTo>
                <a:cubicBezTo>
                  <a:pt x="404" y="2057"/>
                  <a:pt x="404" y="2057"/>
                  <a:pt x="404" y="2057"/>
                </a:cubicBezTo>
                <a:cubicBezTo>
                  <a:pt x="409" y="2050"/>
                  <a:pt x="413" y="2043"/>
                  <a:pt x="418" y="2035"/>
                </a:cubicBezTo>
                <a:cubicBezTo>
                  <a:pt x="422" y="2030"/>
                  <a:pt x="425" y="2024"/>
                  <a:pt x="430" y="2019"/>
                </a:cubicBezTo>
                <a:cubicBezTo>
                  <a:pt x="430" y="2018"/>
                  <a:pt x="431" y="2018"/>
                  <a:pt x="431" y="2017"/>
                </a:cubicBezTo>
                <a:cubicBezTo>
                  <a:pt x="431" y="2017"/>
                  <a:pt x="432" y="2017"/>
                  <a:pt x="432" y="2017"/>
                </a:cubicBezTo>
                <a:cubicBezTo>
                  <a:pt x="433" y="2016"/>
                  <a:pt x="434" y="2015"/>
                  <a:pt x="435" y="2014"/>
                </a:cubicBezTo>
                <a:cubicBezTo>
                  <a:pt x="435" y="2014"/>
                  <a:pt x="435" y="2014"/>
                  <a:pt x="435" y="2014"/>
                </a:cubicBezTo>
                <a:cubicBezTo>
                  <a:pt x="435" y="2014"/>
                  <a:pt x="435" y="2014"/>
                  <a:pt x="435" y="2014"/>
                </a:cubicBezTo>
                <a:cubicBezTo>
                  <a:pt x="441" y="2009"/>
                  <a:pt x="449" y="2006"/>
                  <a:pt x="457" y="2004"/>
                </a:cubicBezTo>
                <a:cubicBezTo>
                  <a:pt x="457" y="2004"/>
                  <a:pt x="457" y="2004"/>
                  <a:pt x="457" y="2004"/>
                </a:cubicBezTo>
                <a:cubicBezTo>
                  <a:pt x="457" y="2004"/>
                  <a:pt x="458" y="2004"/>
                  <a:pt x="458" y="2004"/>
                </a:cubicBezTo>
                <a:cubicBezTo>
                  <a:pt x="459" y="2004"/>
                  <a:pt x="461" y="2004"/>
                  <a:pt x="462" y="2004"/>
                </a:cubicBezTo>
                <a:cubicBezTo>
                  <a:pt x="463" y="2003"/>
                  <a:pt x="464" y="2003"/>
                  <a:pt x="465" y="2003"/>
                </a:cubicBezTo>
                <a:cubicBezTo>
                  <a:pt x="466" y="2003"/>
                  <a:pt x="467" y="2003"/>
                  <a:pt x="468" y="2003"/>
                </a:cubicBezTo>
                <a:cubicBezTo>
                  <a:pt x="468" y="2003"/>
                  <a:pt x="469" y="2003"/>
                  <a:pt x="470" y="2003"/>
                </a:cubicBezTo>
                <a:cubicBezTo>
                  <a:pt x="471" y="2003"/>
                  <a:pt x="471" y="2003"/>
                  <a:pt x="471" y="2003"/>
                </a:cubicBezTo>
                <a:cubicBezTo>
                  <a:pt x="471" y="2003"/>
                  <a:pt x="471" y="2003"/>
                  <a:pt x="471" y="2003"/>
                </a:cubicBezTo>
                <a:cubicBezTo>
                  <a:pt x="488" y="2003"/>
                  <a:pt x="504" y="2003"/>
                  <a:pt x="521" y="2003"/>
                </a:cubicBezTo>
                <a:cubicBezTo>
                  <a:pt x="521" y="2003"/>
                  <a:pt x="521" y="2003"/>
                  <a:pt x="521" y="2003"/>
                </a:cubicBezTo>
                <a:cubicBezTo>
                  <a:pt x="524" y="2003"/>
                  <a:pt x="524" y="2003"/>
                  <a:pt x="524" y="2003"/>
                </a:cubicBezTo>
                <a:cubicBezTo>
                  <a:pt x="528" y="2003"/>
                  <a:pt x="532" y="2003"/>
                  <a:pt x="535" y="2004"/>
                </a:cubicBezTo>
                <a:cubicBezTo>
                  <a:pt x="536" y="2004"/>
                  <a:pt x="536" y="2005"/>
                  <a:pt x="537" y="2005"/>
                </a:cubicBezTo>
                <a:cubicBezTo>
                  <a:pt x="537" y="2005"/>
                  <a:pt x="538" y="2005"/>
                  <a:pt x="538" y="2006"/>
                </a:cubicBezTo>
                <a:cubicBezTo>
                  <a:pt x="538" y="2006"/>
                  <a:pt x="539" y="2006"/>
                  <a:pt x="539" y="2006"/>
                </a:cubicBezTo>
                <a:cubicBezTo>
                  <a:pt x="543" y="2008"/>
                  <a:pt x="546" y="2012"/>
                  <a:pt x="545" y="2017"/>
                </a:cubicBezTo>
                <a:close/>
                <a:moveTo>
                  <a:pt x="579" y="1956"/>
                </a:moveTo>
                <a:cubicBezTo>
                  <a:pt x="579" y="1956"/>
                  <a:pt x="579" y="1956"/>
                  <a:pt x="579" y="1956"/>
                </a:cubicBezTo>
                <a:cubicBezTo>
                  <a:pt x="579" y="1956"/>
                  <a:pt x="579" y="1956"/>
                  <a:pt x="579" y="1956"/>
                </a:cubicBezTo>
                <a:cubicBezTo>
                  <a:pt x="578" y="1957"/>
                  <a:pt x="578" y="1958"/>
                  <a:pt x="577" y="1959"/>
                </a:cubicBezTo>
                <a:cubicBezTo>
                  <a:pt x="577" y="1959"/>
                  <a:pt x="577" y="1960"/>
                  <a:pt x="577" y="1960"/>
                </a:cubicBezTo>
                <a:cubicBezTo>
                  <a:pt x="572" y="1964"/>
                  <a:pt x="566" y="1968"/>
                  <a:pt x="560" y="1970"/>
                </a:cubicBezTo>
                <a:cubicBezTo>
                  <a:pt x="560" y="1970"/>
                  <a:pt x="560" y="1970"/>
                  <a:pt x="560" y="1970"/>
                </a:cubicBezTo>
                <a:cubicBezTo>
                  <a:pt x="559" y="1970"/>
                  <a:pt x="558" y="1970"/>
                  <a:pt x="557" y="1971"/>
                </a:cubicBezTo>
                <a:cubicBezTo>
                  <a:pt x="556" y="1971"/>
                  <a:pt x="556" y="1971"/>
                  <a:pt x="555" y="1971"/>
                </a:cubicBezTo>
                <a:cubicBezTo>
                  <a:pt x="554" y="1971"/>
                  <a:pt x="554" y="1971"/>
                  <a:pt x="553" y="1971"/>
                </a:cubicBezTo>
                <a:cubicBezTo>
                  <a:pt x="550" y="1972"/>
                  <a:pt x="546" y="1973"/>
                  <a:pt x="542" y="1973"/>
                </a:cubicBezTo>
                <a:cubicBezTo>
                  <a:pt x="541" y="1973"/>
                  <a:pt x="541" y="1973"/>
                  <a:pt x="541" y="1973"/>
                </a:cubicBezTo>
                <a:cubicBezTo>
                  <a:pt x="534" y="1973"/>
                  <a:pt x="527" y="1973"/>
                  <a:pt x="520" y="1973"/>
                </a:cubicBezTo>
                <a:cubicBezTo>
                  <a:pt x="510" y="1973"/>
                  <a:pt x="499" y="1973"/>
                  <a:pt x="489" y="1973"/>
                </a:cubicBezTo>
                <a:cubicBezTo>
                  <a:pt x="488" y="1973"/>
                  <a:pt x="486" y="1973"/>
                  <a:pt x="484" y="1973"/>
                </a:cubicBezTo>
                <a:cubicBezTo>
                  <a:pt x="484" y="1973"/>
                  <a:pt x="484" y="1973"/>
                  <a:pt x="483" y="1973"/>
                </a:cubicBezTo>
                <a:cubicBezTo>
                  <a:pt x="482" y="1972"/>
                  <a:pt x="480" y="1972"/>
                  <a:pt x="479" y="1972"/>
                </a:cubicBezTo>
                <a:cubicBezTo>
                  <a:pt x="479" y="1972"/>
                  <a:pt x="479" y="1972"/>
                  <a:pt x="479" y="1972"/>
                </a:cubicBezTo>
                <a:cubicBezTo>
                  <a:pt x="479" y="1972"/>
                  <a:pt x="479" y="1972"/>
                  <a:pt x="479" y="1972"/>
                </a:cubicBezTo>
                <a:cubicBezTo>
                  <a:pt x="474" y="1970"/>
                  <a:pt x="470" y="1968"/>
                  <a:pt x="470" y="1963"/>
                </a:cubicBezTo>
                <a:cubicBezTo>
                  <a:pt x="470" y="1962"/>
                  <a:pt x="470" y="1961"/>
                  <a:pt x="470" y="1960"/>
                </a:cubicBezTo>
                <a:cubicBezTo>
                  <a:pt x="470" y="1960"/>
                  <a:pt x="470" y="1959"/>
                  <a:pt x="471" y="1959"/>
                </a:cubicBezTo>
                <a:cubicBezTo>
                  <a:pt x="471" y="1958"/>
                  <a:pt x="471" y="1957"/>
                  <a:pt x="472" y="1957"/>
                </a:cubicBezTo>
                <a:cubicBezTo>
                  <a:pt x="472" y="1957"/>
                  <a:pt x="472" y="1956"/>
                  <a:pt x="472" y="1956"/>
                </a:cubicBezTo>
                <a:cubicBezTo>
                  <a:pt x="472" y="1956"/>
                  <a:pt x="472" y="1956"/>
                  <a:pt x="472" y="1956"/>
                </a:cubicBezTo>
                <a:cubicBezTo>
                  <a:pt x="473" y="1955"/>
                  <a:pt x="474" y="1954"/>
                  <a:pt x="474" y="1953"/>
                </a:cubicBezTo>
                <a:cubicBezTo>
                  <a:pt x="479" y="1945"/>
                  <a:pt x="485" y="1938"/>
                  <a:pt x="490" y="1930"/>
                </a:cubicBezTo>
                <a:cubicBezTo>
                  <a:pt x="490" y="1930"/>
                  <a:pt x="490" y="1930"/>
                  <a:pt x="490" y="1930"/>
                </a:cubicBezTo>
                <a:cubicBezTo>
                  <a:pt x="492" y="1927"/>
                  <a:pt x="492" y="1927"/>
                  <a:pt x="492" y="1927"/>
                </a:cubicBezTo>
                <a:cubicBezTo>
                  <a:pt x="493" y="1925"/>
                  <a:pt x="495" y="1923"/>
                  <a:pt x="498" y="1921"/>
                </a:cubicBezTo>
                <a:cubicBezTo>
                  <a:pt x="499" y="1920"/>
                  <a:pt x="501" y="1919"/>
                  <a:pt x="503" y="1918"/>
                </a:cubicBezTo>
                <a:cubicBezTo>
                  <a:pt x="504" y="1918"/>
                  <a:pt x="505" y="1917"/>
                  <a:pt x="506" y="1917"/>
                </a:cubicBezTo>
                <a:cubicBezTo>
                  <a:pt x="506" y="1917"/>
                  <a:pt x="506" y="1917"/>
                  <a:pt x="507" y="1917"/>
                </a:cubicBezTo>
                <a:cubicBezTo>
                  <a:pt x="507" y="1917"/>
                  <a:pt x="507" y="1916"/>
                  <a:pt x="507" y="1916"/>
                </a:cubicBezTo>
                <a:cubicBezTo>
                  <a:pt x="508" y="1916"/>
                  <a:pt x="508" y="1916"/>
                  <a:pt x="508" y="1916"/>
                </a:cubicBezTo>
                <a:cubicBezTo>
                  <a:pt x="511" y="1915"/>
                  <a:pt x="514" y="1914"/>
                  <a:pt x="517" y="1913"/>
                </a:cubicBezTo>
                <a:cubicBezTo>
                  <a:pt x="521" y="1913"/>
                  <a:pt x="525" y="1912"/>
                  <a:pt x="528" y="1912"/>
                </a:cubicBezTo>
                <a:cubicBezTo>
                  <a:pt x="538" y="1912"/>
                  <a:pt x="538" y="1912"/>
                  <a:pt x="538" y="1912"/>
                </a:cubicBezTo>
                <a:cubicBezTo>
                  <a:pt x="541" y="1912"/>
                  <a:pt x="543" y="1912"/>
                  <a:pt x="545" y="1912"/>
                </a:cubicBezTo>
                <a:cubicBezTo>
                  <a:pt x="555" y="1912"/>
                  <a:pt x="564" y="1912"/>
                  <a:pt x="573" y="1912"/>
                </a:cubicBezTo>
                <a:cubicBezTo>
                  <a:pt x="573" y="1912"/>
                  <a:pt x="573" y="1912"/>
                  <a:pt x="573" y="1912"/>
                </a:cubicBezTo>
                <a:cubicBezTo>
                  <a:pt x="577" y="1912"/>
                  <a:pt x="577" y="1912"/>
                  <a:pt x="577" y="1912"/>
                </a:cubicBezTo>
                <a:cubicBezTo>
                  <a:pt x="581" y="1912"/>
                  <a:pt x="584" y="1913"/>
                  <a:pt x="587" y="1913"/>
                </a:cubicBezTo>
                <a:cubicBezTo>
                  <a:pt x="589" y="1914"/>
                  <a:pt x="590" y="1915"/>
                  <a:pt x="592" y="1915"/>
                </a:cubicBezTo>
                <a:cubicBezTo>
                  <a:pt x="596" y="1918"/>
                  <a:pt x="599" y="1921"/>
                  <a:pt x="595" y="1927"/>
                </a:cubicBezTo>
                <a:cubicBezTo>
                  <a:pt x="592" y="1934"/>
                  <a:pt x="588" y="1941"/>
                  <a:pt x="584" y="1948"/>
                </a:cubicBezTo>
                <a:cubicBezTo>
                  <a:pt x="579" y="1956"/>
                  <a:pt x="579" y="1956"/>
                  <a:pt x="579" y="1956"/>
                </a:cubicBezTo>
                <a:cubicBezTo>
                  <a:pt x="579" y="1956"/>
                  <a:pt x="579" y="1956"/>
                  <a:pt x="579" y="1956"/>
                </a:cubicBezTo>
                <a:close/>
                <a:moveTo>
                  <a:pt x="1064" y="2056"/>
                </a:moveTo>
                <a:cubicBezTo>
                  <a:pt x="1064" y="2057"/>
                  <a:pt x="1064" y="2059"/>
                  <a:pt x="1064" y="2060"/>
                </a:cubicBezTo>
                <a:cubicBezTo>
                  <a:pt x="1064" y="2060"/>
                  <a:pt x="1064" y="2060"/>
                  <a:pt x="1064" y="2061"/>
                </a:cubicBezTo>
                <a:cubicBezTo>
                  <a:pt x="1063" y="2062"/>
                  <a:pt x="1063" y="2063"/>
                  <a:pt x="1062" y="2064"/>
                </a:cubicBezTo>
                <a:cubicBezTo>
                  <a:pt x="1062" y="2064"/>
                  <a:pt x="1062" y="2064"/>
                  <a:pt x="1062" y="2064"/>
                </a:cubicBezTo>
                <a:cubicBezTo>
                  <a:pt x="1062" y="2064"/>
                  <a:pt x="1062" y="2064"/>
                  <a:pt x="1062" y="2064"/>
                </a:cubicBezTo>
                <a:cubicBezTo>
                  <a:pt x="1061" y="2065"/>
                  <a:pt x="1060" y="2066"/>
                  <a:pt x="1059" y="2067"/>
                </a:cubicBezTo>
                <a:cubicBezTo>
                  <a:pt x="1059" y="2067"/>
                  <a:pt x="1059" y="2067"/>
                  <a:pt x="1059" y="2068"/>
                </a:cubicBezTo>
                <a:cubicBezTo>
                  <a:pt x="1058" y="2069"/>
                  <a:pt x="1057" y="2069"/>
                  <a:pt x="1056" y="2070"/>
                </a:cubicBezTo>
                <a:cubicBezTo>
                  <a:pt x="1056" y="2070"/>
                  <a:pt x="1055" y="2071"/>
                  <a:pt x="1055" y="2071"/>
                </a:cubicBezTo>
                <a:cubicBezTo>
                  <a:pt x="1055" y="2071"/>
                  <a:pt x="1055" y="2071"/>
                  <a:pt x="1055" y="2071"/>
                </a:cubicBezTo>
                <a:cubicBezTo>
                  <a:pt x="1053" y="2072"/>
                  <a:pt x="1052" y="2072"/>
                  <a:pt x="1051" y="2073"/>
                </a:cubicBezTo>
                <a:cubicBezTo>
                  <a:pt x="1051" y="2073"/>
                  <a:pt x="1051" y="2073"/>
                  <a:pt x="1050" y="2073"/>
                </a:cubicBezTo>
                <a:cubicBezTo>
                  <a:pt x="1049" y="2074"/>
                  <a:pt x="1048" y="2074"/>
                  <a:pt x="1047" y="2074"/>
                </a:cubicBezTo>
                <a:cubicBezTo>
                  <a:pt x="1047" y="2075"/>
                  <a:pt x="1046" y="2075"/>
                  <a:pt x="1046" y="2075"/>
                </a:cubicBezTo>
                <a:cubicBezTo>
                  <a:pt x="1046" y="2075"/>
                  <a:pt x="1045" y="2075"/>
                  <a:pt x="1045" y="2075"/>
                </a:cubicBezTo>
                <a:cubicBezTo>
                  <a:pt x="1045" y="2075"/>
                  <a:pt x="1045" y="2075"/>
                  <a:pt x="1044" y="2075"/>
                </a:cubicBezTo>
                <a:cubicBezTo>
                  <a:pt x="1043" y="2076"/>
                  <a:pt x="1042" y="2076"/>
                  <a:pt x="1041" y="2076"/>
                </a:cubicBezTo>
                <a:cubicBezTo>
                  <a:pt x="1039" y="2076"/>
                  <a:pt x="1038" y="2076"/>
                  <a:pt x="1037" y="2077"/>
                </a:cubicBezTo>
                <a:cubicBezTo>
                  <a:pt x="1036" y="2077"/>
                  <a:pt x="1035" y="2077"/>
                  <a:pt x="1034" y="2077"/>
                </a:cubicBezTo>
                <a:cubicBezTo>
                  <a:pt x="1033" y="2077"/>
                  <a:pt x="1033" y="2077"/>
                  <a:pt x="1033" y="2077"/>
                </a:cubicBezTo>
                <a:cubicBezTo>
                  <a:pt x="1031" y="2077"/>
                  <a:pt x="1031" y="2077"/>
                  <a:pt x="1031" y="2077"/>
                </a:cubicBezTo>
                <a:cubicBezTo>
                  <a:pt x="1031" y="2077"/>
                  <a:pt x="1031" y="2077"/>
                  <a:pt x="1031" y="2077"/>
                </a:cubicBezTo>
                <a:cubicBezTo>
                  <a:pt x="1025" y="2077"/>
                  <a:pt x="1018" y="2077"/>
                  <a:pt x="1011" y="2077"/>
                </a:cubicBezTo>
                <a:cubicBezTo>
                  <a:pt x="981" y="2077"/>
                  <a:pt x="630" y="2078"/>
                  <a:pt x="605" y="2078"/>
                </a:cubicBezTo>
                <a:cubicBezTo>
                  <a:pt x="604" y="2078"/>
                  <a:pt x="602" y="2078"/>
                  <a:pt x="600" y="2078"/>
                </a:cubicBezTo>
                <a:cubicBezTo>
                  <a:pt x="598" y="2077"/>
                  <a:pt x="596" y="2077"/>
                  <a:pt x="594" y="2076"/>
                </a:cubicBezTo>
                <a:cubicBezTo>
                  <a:pt x="590" y="2075"/>
                  <a:pt x="588" y="2074"/>
                  <a:pt x="586" y="2072"/>
                </a:cubicBezTo>
                <a:cubicBezTo>
                  <a:pt x="584" y="2070"/>
                  <a:pt x="583" y="2068"/>
                  <a:pt x="582" y="2065"/>
                </a:cubicBezTo>
                <a:cubicBezTo>
                  <a:pt x="582" y="2063"/>
                  <a:pt x="582" y="2060"/>
                  <a:pt x="584" y="2057"/>
                </a:cubicBezTo>
                <a:cubicBezTo>
                  <a:pt x="584" y="2056"/>
                  <a:pt x="584" y="2056"/>
                  <a:pt x="584" y="2056"/>
                </a:cubicBezTo>
                <a:cubicBezTo>
                  <a:pt x="584" y="2056"/>
                  <a:pt x="584" y="2056"/>
                  <a:pt x="584" y="2056"/>
                </a:cubicBezTo>
                <a:cubicBezTo>
                  <a:pt x="588" y="2048"/>
                  <a:pt x="592" y="2040"/>
                  <a:pt x="596" y="2031"/>
                </a:cubicBezTo>
                <a:cubicBezTo>
                  <a:pt x="597" y="2030"/>
                  <a:pt x="598" y="2029"/>
                  <a:pt x="598" y="2027"/>
                </a:cubicBezTo>
                <a:cubicBezTo>
                  <a:pt x="601" y="2021"/>
                  <a:pt x="601" y="2021"/>
                  <a:pt x="601" y="2021"/>
                </a:cubicBezTo>
                <a:cubicBezTo>
                  <a:pt x="603" y="2018"/>
                  <a:pt x="605" y="2016"/>
                  <a:pt x="607" y="2014"/>
                </a:cubicBezTo>
                <a:cubicBezTo>
                  <a:pt x="608" y="2013"/>
                  <a:pt x="609" y="2013"/>
                  <a:pt x="609" y="2012"/>
                </a:cubicBezTo>
                <a:cubicBezTo>
                  <a:pt x="610" y="2012"/>
                  <a:pt x="610" y="2012"/>
                  <a:pt x="610" y="2011"/>
                </a:cubicBezTo>
                <a:cubicBezTo>
                  <a:pt x="611" y="2011"/>
                  <a:pt x="612" y="2011"/>
                  <a:pt x="612" y="2010"/>
                </a:cubicBezTo>
                <a:cubicBezTo>
                  <a:pt x="612" y="2010"/>
                  <a:pt x="612" y="2010"/>
                  <a:pt x="613" y="2010"/>
                </a:cubicBezTo>
                <a:cubicBezTo>
                  <a:pt x="613" y="2010"/>
                  <a:pt x="613" y="2010"/>
                  <a:pt x="614" y="2009"/>
                </a:cubicBezTo>
                <a:cubicBezTo>
                  <a:pt x="615" y="2009"/>
                  <a:pt x="616" y="2008"/>
                  <a:pt x="617" y="2008"/>
                </a:cubicBezTo>
                <a:cubicBezTo>
                  <a:pt x="617" y="2008"/>
                  <a:pt x="618" y="2007"/>
                  <a:pt x="618" y="2007"/>
                </a:cubicBezTo>
                <a:cubicBezTo>
                  <a:pt x="619" y="2007"/>
                  <a:pt x="620" y="2007"/>
                  <a:pt x="621" y="2006"/>
                </a:cubicBezTo>
                <a:cubicBezTo>
                  <a:pt x="622" y="2006"/>
                  <a:pt x="623" y="2005"/>
                  <a:pt x="625" y="2005"/>
                </a:cubicBezTo>
                <a:cubicBezTo>
                  <a:pt x="625" y="2005"/>
                  <a:pt x="626" y="2004"/>
                  <a:pt x="627" y="2004"/>
                </a:cubicBezTo>
                <a:cubicBezTo>
                  <a:pt x="627" y="2004"/>
                  <a:pt x="628" y="2004"/>
                  <a:pt x="628" y="2004"/>
                </a:cubicBezTo>
                <a:cubicBezTo>
                  <a:pt x="632" y="2003"/>
                  <a:pt x="636" y="2002"/>
                  <a:pt x="640" y="2002"/>
                </a:cubicBezTo>
                <a:cubicBezTo>
                  <a:pt x="640" y="2002"/>
                  <a:pt x="1008" y="2001"/>
                  <a:pt x="1021" y="2001"/>
                </a:cubicBezTo>
                <a:cubicBezTo>
                  <a:pt x="1026" y="2001"/>
                  <a:pt x="1030" y="2001"/>
                  <a:pt x="1034" y="2001"/>
                </a:cubicBezTo>
                <a:cubicBezTo>
                  <a:pt x="1036" y="2001"/>
                  <a:pt x="1038" y="2002"/>
                  <a:pt x="1040" y="2002"/>
                </a:cubicBezTo>
                <a:cubicBezTo>
                  <a:pt x="1040" y="2002"/>
                  <a:pt x="1040" y="2002"/>
                  <a:pt x="1041" y="2002"/>
                </a:cubicBezTo>
                <a:cubicBezTo>
                  <a:pt x="1042" y="2002"/>
                  <a:pt x="1044" y="2002"/>
                  <a:pt x="1045" y="2003"/>
                </a:cubicBezTo>
                <a:cubicBezTo>
                  <a:pt x="1045" y="2003"/>
                  <a:pt x="1046" y="2003"/>
                  <a:pt x="1046" y="2003"/>
                </a:cubicBezTo>
                <a:cubicBezTo>
                  <a:pt x="1046" y="2003"/>
                  <a:pt x="1046" y="2003"/>
                  <a:pt x="1046" y="2003"/>
                </a:cubicBezTo>
                <a:cubicBezTo>
                  <a:pt x="1048" y="2003"/>
                  <a:pt x="1049" y="2004"/>
                  <a:pt x="1050" y="2004"/>
                </a:cubicBezTo>
                <a:cubicBezTo>
                  <a:pt x="1050" y="2004"/>
                  <a:pt x="1051" y="2005"/>
                  <a:pt x="1051" y="2005"/>
                </a:cubicBezTo>
                <a:cubicBezTo>
                  <a:pt x="1052" y="2005"/>
                  <a:pt x="1053" y="2006"/>
                  <a:pt x="1054" y="2006"/>
                </a:cubicBezTo>
                <a:cubicBezTo>
                  <a:pt x="1055" y="2006"/>
                  <a:pt x="1055" y="2007"/>
                  <a:pt x="1055" y="2007"/>
                </a:cubicBezTo>
                <a:cubicBezTo>
                  <a:pt x="1055" y="2007"/>
                  <a:pt x="1055" y="2007"/>
                  <a:pt x="1056" y="2007"/>
                </a:cubicBezTo>
                <a:cubicBezTo>
                  <a:pt x="1056" y="2008"/>
                  <a:pt x="1057" y="2008"/>
                  <a:pt x="1058" y="2009"/>
                </a:cubicBezTo>
                <a:cubicBezTo>
                  <a:pt x="1059" y="2010"/>
                  <a:pt x="1061" y="2011"/>
                  <a:pt x="1061" y="2013"/>
                </a:cubicBezTo>
                <a:cubicBezTo>
                  <a:pt x="1063" y="2015"/>
                  <a:pt x="1064" y="2017"/>
                  <a:pt x="1064" y="2020"/>
                </a:cubicBezTo>
                <a:cubicBezTo>
                  <a:pt x="1064" y="2022"/>
                  <a:pt x="1064" y="2022"/>
                  <a:pt x="1064" y="2022"/>
                </a:cubicBezTo>
                <a:cubicBezTo>
                  <a:pt x="1064" y="2022"/>
                  <a:pt x="1064" y="2022"/>
                  <a:pt x="1064" y="2022"/>
                </a:cubicBezTo>
                <a:cubicBezTo>
                  <a:pt x="1064" y="2031"/>
                  <a:pt x="1064" y="2040"/>
                  <a:pt x="1064" y="2049"/>
                </a:cubicBezTo>
                <a:cubicBezTo>
                  <a:pt x="1064" y="2051"/>
                  <a:pt x="1064" y="2054"/>
                  <a:pt x="1064" y="2056"/>
                </a:cubicBezTo>
                <a:close/>
                <a:moveTo>
                  <a:pt x="1114" y="1878"/>
                </a:moveTo>
                <a:cubicBezTo>
                  <a:pt x="1114" y="1878"/>
                  <a:pt x="1114" y="1877"/>
                  <a:pt x="1113" y="1877"/>
                </a:cubicBezTo>
                <a:cubicBezTo>
                  <a:pt x="1113" y="1877"/>
                  <a:pt x="1113" y="1877"/>
                  <a:pt x="1113" y="1877"/>
                </a:cubicBezTo>
                <a:cubicBezTo>
                  <a:pt x="1112" y="1875"/>
                  <a:pt x="1111" y="1873"/>
                  <a:pt x="1111" y="1871"/>
                </a:cubicBezTo>
                <a:cubicBezTo>
                  <a:pt x="1111" y="1870"/>
                  <a:pt x="1111" y="1870"/>
                  <a:pt x="1111" y="1870"/>
                </a:cubicBezTo>
                <a:cubicBezTo>
                  <a:pt x="1110" y="1868"/>
                  <a:pt x="1110" y="1867"/>
                  <a:pt x="1110" y="1866"/>
                </a:cubicBezTo>
                <a:cubicBezTo>
                  <a:pt x="1110" y="1866"/>
                  <a:pt x="1110" y="1866"/>
                  <a:pt x="1110" y="1866"/>
                </a:cubicBezTo>
                <a:cubicBezTo>
                  <a:pt x="1110" y="1861"/>
                  <a:pt x="1109" y="1855"/>
                  <a:pt x="1109" y="1849"/>
                </a:cubicBezTo>
                <a:cubicBezTo>
                  <a:pt x="1109" y="1848"/>
                  <a:pt x="1109" y="1848"/>
                  <a:pt x="1109" y="1848"/>
                </a:cubicBezTo>
                <a:cubicBezTo>
                  <a:pt x="1109" y="1846"/>
                  <a:pt x="1109" y="1844"/>
                  <a:pt x="1110" y="1843"/>
                </a:cubicBezTo>
                <a:cubicBezTo>
                  <a:pt x="1112" y="1841"/>
                  <a:pt x="1113" y="1840"/>
                  <a:pt x="1115" y="1839"/>
                </a:cubicBezTo>
                <a:cubicBezTo>
                  <a:pt x="1118" y="1838"/>
                  <a:pt x="1120" y="1837"/>
                  <a:pt x="1123" y="1836"/>
                </a:cubicBezTo>
                <a:cubicBezTo>
                  <a:pt x="1123" y="1836"/>
                  <a:pt x="1123" y="1836"/>
                  <a:pt x="1123" y="1836"/>
                </a:cubicBezTo>
                <a:cubicBezTo>
                  <a:pt x="1123" y="1836"/>
                  <a:pt x="1123" y="1836"/>
                  <a:pt x="1123" y="1836"/>
                </a:cubicBezTo>
                <a:cubicBezTo>
                  <a:pt x="1124" y="1836"/>
                  <a:pt x="1125" y="1836"/>
                  <a:pt x="1126" y="1836"/>
                </a:cubicBezTo>
                <a:cubicBezTo>
                  <a:pt x="1127" y="1836"/>
                  <a:pt x="1127" y="1836"/>
                  <a:pt x="1128" y="1836"/>
                </a:cubicBezTo>
                <a:cubicBezTo>
                  <a:pt x="1133" y="1835"/>
                  <a:pt x="1138" y="1835"/>
                  <a:pt x="1143" y="1835"/>
                </a:cubicBezTo>
                <a:cubicBezTo>
                  <a:pt x="1176" y="1835"/>
                  <a:pt x="1176" y="1835"/>
                  <a:pt x="1176" y="1835"/>
                </a:cubicBezTo>
                <a:cubicBezTo>
                  <a:pt x="1178" y="1835"/>
                  <a:pt x="1180" y="1835"/>
                  <a:pt x="1182" y="1836"/>
                </a:cubicBezTo>
                <a:cubicBezTo>
                  <a:pt x="1191" y="1837"/>
                  <a:pt x="1201" y="1839"/>
                  <a:pt x="1203" y="1848"/>
                </a:cubicBezTo>
                <a:cubicBezTo>
                  <a:pt x="1205" y="1855"/>
                  <a:pt x="1206" y="1863"/>
                  <a:pt x="1207" y="1870"/>
                </a:cubicBezTo>
                <a:cubicBezTo>
                  <a:pt x="1207" y="1871"/>
                  <a:pt x="1207" y="1871"/>
                  <a:pt x="1207" y="1871"/>
                </a:cubicBezTo>
                <a:cubicBezTo>
                  <a:pt x="1208" y="1873"/>
                  <a:pt x="1207" y="1874"/>
                  <a:pt x="1207" y="1876"/>
                </a:cubicBezTo>
                <a:cubicBezTo>
                  <a:pt x="1207" y="1876"/>
                  <a:pt x="1207" y="1876"/>
                  <a:pt x="1206" y="1876"/>
                </a:cubicBezTo>
                <a:cubicBezTo>
                  <a:pt x="1206" y="1876"/>
                  <a:pt x="1206" y="1876"/>
                  <a:pt x="1206" y="1876"/>
                </a:cubicBezTo>
                <a:cubicBezTo>
                  <a:pt x="1206" y="1877"/>
                  <a:pt x="1206" y="1877"/>
                  <a:pt x="1206" y="1877"/>
                </a:cubicBezTo>
                <a:cubicBezTo>
                  <a:pt x="1204" y="1880"/>
                  <a:pt x="1200" y="1882"/>
                  <a:pt x="1195" y="1883"/>
                </a:cubicBezTo>
                <a:cubicBezTo>
                  <a:pt x="1195" y="1883"/>
                  <a:pt x="1195" y="1884"/>
                  <a:pt x="1194" y="1884"/>
                </a:cubicBezTo>
                <a:cubicBezTo>
                  <a:pt x="1194" y="1884"/>
                  <a:pt x="1193" y="1884"/>
                  <a:pt x="1193" y="1884"/>
                </a:cubicBezTo>
                <a:cubicBezTo>
                  <a:pt x="1192" y="1884"/>
                  <a:pt x="1192" y="1884"/>
                  <a:pt x="1192" y="1884"/>
                </a:cubicBezTo>
                <a:cubicBezTo>
                  <a:pt x="1191" y="1884"/>
                  <a:pt x="1190" y="1884"/>
                  <a:pt x="1189" y="1885"/>
                </a:cubicBezTo>
                <a:cubicBezTo>
                  <a:pt x="1178" y="1886"/>
                  <a:pt x="1164" y="1885"/>
                  <a:pt x="1158" y="1885"/>
                </a:cubicBezTo>
                <a:cubicBezTo>
                  <a:pt x="1137" y="1885"/>
                  <a:pt x="1137" y="1885"/>
                  <a:pt x="1137" y="1885"/>
                </a:cubicBezTo>
                <a:cubicBezTo>
                  <a:pt x="1135" y="1885"/>
                  <a:pt x="1134" y="1885"/>
                  <a:pt x="1132" y="1885"/>
                </a:cubicBezTo>
                <a:cubicBezTo>
                  <a:pt x="1131" y="1884"/>
                  <a:pt x="1130" y="1884"/>
                  <a:pt x="1128" y="1884"/>
                </a:cubicBezTo>
                <a:cubicBezTo>
                  <a:pt x="1128" y="1884"/>
                  <a:pt x="1128" y="1884"/>
                  <a:pt x="1127" y="1884"/>
                </a:cubicBezTo>
                <a:cubicBezTo>
                  <a:pt x="1127" y="1884"/>
                  <a:pt x="1127" y="1884"/>
                  <a:pt x="1127" y="1884"/>
                </a:cubicBezTo>
                <a:cubicBezTo>
                  <a:pt x="1126" y="1883"/>
                  <a:pt x="1125" y="1883"/>
                  <a:pt x="1123" y="1883"/>
                </a:cubicBezTo>
                <a:cubicBezTo>
                  <a:pt x="1123" y="1883"/>
                  <a:pt x="1122" y="1882"/>
                  <a:pt x="1122" y="1882"/>
                </a:cubicBezTo>
                <a:cubicBezTo>
                  <a:pt x="1121" y="1882"/>
                  <a:pt x="1120" y="1881"/>
                  <a:pt x="1119" y="1881"/>
                </a:cubicBezTo>
                <a:cubicBezTo>
                  <a:pt x="1117" y="1880"/>
                  <a:pt x="1116" y="1879"/>
                  <a:pt x="1115" y="1878"/>
                </a:cubicBezTo>
                <a:cubicBezTo>
                  <a:pt x="1115" y="1878"/>
                  <a:pt x="1114" y="1878"/>
                  <a:pt x="1114" y="1878"/>
                </a:cubicBezTo>
                <a:close/>
                <a:moveTo>
                  <a:pt x="1120" y="1961"/>
                </a:moveTo>
                <a:cubicBezTo>
                  <a:pt x="1118" y="1959"/>
                  <a:pt x="1117" y="1957"/>
                  <a:pt x="1117" y="1955"/>
                </a:cubicBezTo>
                <a:cubicBezTo>
                  <a:pt x="1117" y="1952"/>
                  <a:pt x="1117" y="1952"/>
                  <a:pt x="1117" y="1952"/>
                </a:cubicBezTo>
                <a:cubicBezTo>
                  <a:pt x="1117" y="1952"/>
                  <a:pt x="1117" y="1952"/>
                  <a:pt x="1117" y="1952"/>
                </a:cubicBezTo>
                <a:cubicBezTo>
                  <a:pt x="1116" y="1943"/>
                  <a:pt x="1116" y="1935"/>
                  <a:pt x="1115" y="1926"/>
                </a:cubicBezTo>
                <a:cubicBezTo>
                  <a:pt x="1115" y="1926"/>
                  <a:pt x="1115" y="1926"/>
                  <a:pt x="1115" y="1926"/>
                </a:cubicBezTo>
                <a:cubicBezTo>
                  <a:pt x="1115" y="1926"/>
                  <a:pt x="1115" y="1926"/>
                  <a:pt x="1115" y="1926"/>
                </a:cubicBezTo>
                <a:cubicBezTo>
                  <a:pt x="1115" y="1925"/>
                  <a:pt x="1115" y="1925"/>
                  <a:pt x="1115" y="1924"/>
                </a:cubicBezTo>
                <a:cubicBezTo>
                  <a:pt x="1117" y="1906"/>
                  <a:pt x="1155" y="1911"/>
                  <a:pt x="1167" y="1911"/>
                </a:cubicBezTo>
                <a:cubicBezTo>
                  <a:pt x="1181" y="1911"/>
                  <a:pt x="1208" y="1907"/>
                  <a:pt x="1216" y="1921"/>
                </a:cubicBezTo>
                <a:cubicBezTo>
                  <a:pt x="1217" y="1923"/>
                  <a:pt x="1218" y="1924"/>
                  <a:pt x="1218" y="1925"/>
                </a:cubicBezTo>
                <a:cubicBezTo>
                  <a:pt x="1219" y="1927"/>
                  <a:pt x="1219" y="1927"/>
                  <a:pt x="1219" y="1927"/>
                </a:cubicBezTo>
                <a:cubicBezTo>
                  <a:pt x="1219" y="1927"/>
                  <a:pt x="1219" y="1927"/>
                  <a:pt x="1219" y="1927"/>
                </a:cubicBezTo>
                <a:cubicBezTo>
                  <a:pt x="1219" y="1931"/>
                  <a:pt x="1220" y="1936"/>
                  <a:pt x="1221" y="1940"/>
                </a:cubicBezTo>
                <a:cubicBezTo>
                  <a:pt x="1224" y="1955"/>
                  <a:pt x="1224" y="1955"/>
                  <a:pt x="1224" y="1955"/>
                </a:cubicBezTo>
                <a:cubicBezTo>
                  <a:pt x="1225" y="1957"/>
                  <a:pt x="1224" y="1959"/>
                  <a:pt x="1223" y="1961"/>
                </a:cubicBezTo>
                <a:cubicBezTo>
                  <a:pt x="1223" y="1962"/>
                  <a:pt x="1222" y="1963"/>
                  <a:pt x="1220" y="1964"/>
                </a:cubicBezTo>
                <a:cubicBezTo>
                  <a:pt x="1220" y="1965"/>
                  <a:pt x="1219" y="1965"/>
                  <a:pt x="1219" y="1966"/>
                </a:cubicBezTo>
                <a:cubicBezTo>
                  <a:pt x="1219" y="1966"/>
                  <a:pt x="1218" y="1966"/>
                  <a:pt x="1218" y="1966"/>
                </a:cubicBezTo>
                <a:cubicBezTo>
                  <a:pt x="1218" y="1966"/>
                  <a:pt x="1218" y="1966"/>
                  <a:pt x="1218" y="1967"/>
                </a:cubicBezTo>
                <a:cubicBezTo>
                  <a:pt x="1217" y="1967"/>
                  <a:pt x="1216" y="1967"/>
                  <a:pt x="1215" y="1968"/>
                </a:cubicBezTo>
                <a:cubicBezTo>
                  <a:pt x="1215" y="1968"/>
                  <a:pt x="1214" y="1968"/>
                  <a:pt x="1213" y="1969"/>
                </a:cubicBezTo>
                <a:cubicBezTo>
                  <a:pt x="1213" y="1969"/>
                  <a:pt x="1212" y="1969"/>
                  <a:pt x="1212" y="1969"/>
                </a:cubicBezTo>
                <a:cubicBezTo>
                  <a:pt x="1211" y="1969"/>
                  <a:pt x="1211" y="1970"/>
                  <a:pt x="1210" y="1970"/>
                </a:cubicBezTo>
                <a:cubicBezTo>
                  <a:pt x="1209" y="1970"/>
                  <a:pt x="1209" y="1970"/>
                  <a:pt x="1208" y="1970"/>
                </a:cubicBezTo>
                <a:cubicBezTo>
                  <a:pt x="1208" y="1970"/>
                  <a:pt x="1207" y="1970"/>
                  <a:pt x="1207" y="1970"/>
                </a:cubicBezTo>
                <a:cubicBezTo>
                  <a:pt x="1206" y="1971"/>
                  <a:pt x="1205" y="1971"/>
                  <a:pt x="1204" y="1971"/>
                </a:cubicBezTo>
                <a:cubicBezTo>
                  <a:pt x="1202" y="1971"/>
                  <a:pt x="1201" y="1971"/>
                  <a:pt x="1199" y="1971"/>
                </a:cubicBezTo>
                <a:cubicBezTo>
                  <a:pt x="1199" y="1971"/>
                  <a:pt x="1199" y="1971"/>
                  <a:pt x="1199" y="1971"/>
                </a:cubicBezTo>
                <a:cubicBezTo>
                  <a:pt x="1199" y="1971"/>
                  <a:pt x="1199" y="1971"/>
                  <a:pt x="1199" y="1971"/>
                </a:cubicBezTo>
                <a:cubicBezTo>
                  <a:pt x="1181" y="1971"/>
                  <a:pt x="1164" y="1971"/>
                  <a:pt x="1147" y="1971"/>
                </a:cubicBezTo>
                <a:cubicBezTo>
                  <a:pt x="1145" y="1971"/>
                  <a:pt x="1143" y="1971"/>
                  <a:pt x="1141" y="1971"/>
                </a:cubicBezTo>
                <a:cubicBezTo>
                  <a:pt x="1141" y="1971"/>
                  <a:pt x="1140" y="1971"/>
                  <a:pt x="1140" y="1971"/>
                </a:cubicBezTo>
                <a:cubicBezTo>
                  <a:pt x="1139" y="1971"/>
                  <a:pt x="1137" y="1970"/>
                  <a:pt x="1136" y="1970"/>
                </a:cubicBezTo>
                <a:cubicBezTo>
                  <a:pt x="1136" y="1970"/>
                  <a:pt x="1136" y="1970"/>
                  <a:pt x="1136" y="1970"/>
                </a:cubicBezTo>
                <a:cubicBezTo>
                  <a:pt x="1135" y="1970"/>
                  <a:pt x="1135" y="1970"/>
                  <a:pt x="1135" y="1970"/>
                </a:cubicBezTo>
                <a:cubicBezTo>
                  <a:pt x="1134" y="1969"/>
                  <a:pt x="1132" y="1969"/>
                  <a:pt x="1131" y="1969"/>
                </a:cubicBezTo>
                <a:cubicBezTo>
                  <a:pt x="1130" y="1968"/>
                  <a:pt x="1130" y="1968"/>
                  <a:pt x="1129" y="1968"/>
                </a:cubicBezTo>
                <a:cubicBezTo>
                  <a:pt x="1128" y="1967"/>
                  <a:pt x="1128" y="1967"/>
                  <a:pt x="1127" y="1967"/>
                </a:cubicBezTo>
                <a:cubicBezTo>
                  <a:pt x="1127" y="1967"/>
                  <a:pt x="1126" y="1967"/>
                  <a:pt x="1126" y="1966"/>
                </a:cubicBezTo>
                <a:cubicBezTo>
                  <a:pt x="1124" y="1965"/>
                  <a:pt x="1121" y="1963"/>
                  <a:pt x="1120" y="1961"/>
                </a:cubicBezTo>
                <a:close/>
                <a:moveTo>
                  <a:pt x="1244" y="2063"/>
                </a:moveTo>
                <a:cubicBezTo>
                  <a:pt x="1243" y="2066"/>
                  <a:pt x="1241" y="2068"/>
                  <a:pt x="1238" y="2070"/>
                </a:cubicBezTo>
                <a:cubicBezTo>
                  <a:pt x="1236" y="2072"/>
                  <a:pt x="1233" y="2074"/>
                  <a:pt x="1229" y="2075"/>
                </a:cubicBezTo>
                <a:cubicBezTo>
                  <a:pt x="1225" y="2076"/>
                  <a:pt x="1221" y="2076"/>
                  <a:pt x="1217" y="2076"/>
                </a:cubicBezTo>
                <a:cubicBezTo>
                  <a:pt x="1205" y="2076"/>
                  <a:pt x="1205" y="2076"/>
                  <a:pt x="1205" y="2076"/>
                </a:cubicBezTo>
                <a:cubicBezTo>
                  <a:pt x="1205" y="2076"/>
                  <a:pt x="1205" y="2076"/>
                  <a:pt x="1205" y="2076"/>
                </a:cubicBezTo>
                <a:cubicBezTo>
                  <a:pt x="1189" y="2076"/>
                  <a:pt x="1174" y="2076"/>
                  <a:pt x="1158" y="2077"/>
                </a:cubicBezTo>
                <a:cubicBezTo>
                  <a:pt x="1156" y="2077"/>
                  <a:pt x="1154" y="2076"/>
                  <a:pt x="1152" y="2076"/>
                </a:cubicBezTo>
                <a:cubicBezTo>
                  <a:pt x="1152" y="2076"/>
                  <a:pt x="1151" y="2076"/>
                  <a:pt x="1151" y="2076"/>
                </a:cubicBezTo>
                <a:cubicBezTo>
                  <a:pt x="1149" y="2076"/>
                  <a:pt x="1148" y="2075"/>
                  <a:pt x="1146" y="2075"/>
                </a:cubicBezTo>
                <a:cubicBezTo>
                  <a:pt x="1146" y="2075"/>
                  <a:pt x="1146" y="2075"/>
                  <a:pt x="1146" y="2075"/>
                </a:cubicBezTo>
                <a:cubicBezTo>
                  <a:pt x="1145" y="2075"/>
                  <a:pt x="1145" y="2075"/>
                  <a:pt x="1145" y="2075"/>
                </a:cubicBezTo>
                <a:cubicBezTo>
                  <a:pt x="1138" y="2073"/>
                  <a:pt x="1132" y="2069"/>
                  <a:pt x="1128" y="2064"/>
                </a:cubicBezTo>
                <a:cubicBezTo>
                  <a:pt x="1128" y="2064"/>
                  <a:pt x="1128" y="2064"/>
                  <a:pt x="1128" y="2064"/>
                </a:cubicBezTo>
                <a:cubicBezTo>
                  <a:pt x="1128" y="2064"/>
                  <a:pt x="1128" y="2064"/>
                  <a:pt x="1128" y="2064"/>
                </a:cubicBezTo>
                <a:cubicBezTo>
                  <a:pt x="1127" y="2063"/>
                  <a:pt x="1126" y="2062"/>
                  <a:pt x="1126" y="2060"/>
                </a:cubicBezTo>
                <a:cubicBezTo>
                  <a:pt x="1126" y="2060"/>
                  <a:pt x="1126" y="2059"/>
                  <a:pt x="1125" y="2059"/>
                </a:cubicBezTo>
                <a:cubicBezTo>
                  <a:pt x="1125" y="2058"/>
                  <a:pt x="1125" y="2057"/>
                  <a:pt x="1125" y="2057"/>
                </a:cubicBezTo>
                <a:cubicBezTo>
                  <a:pt x="1125" y="2056"/>
                  <a:pt x="1125" y="2056"/>
                  <a:pt x="1125" y="2056"/>
                </a:cubicBezTo>
                <a:cubicBezTo>
                  <a:pt x="1125" y="2055"/>
                  <a:pt x="1125" y="2055"/>
                  <a:pt x="1125" y="2055"/>
                </a:cubicBezTo>
                <a:cubicBezTo>
                  <a:pt x="1125" y="2055"/>
                  <a:pt x="1125" y="2055"/>
                  <a:pt x="1125" y="2055"/>
                </a:cubicBezTo>
                <a:cubicBezTo>
                  <a:pt x="1124" y="2046"/>
                  <a:pt x="1123" y="2037"/>
                  <a:pt x="1123" y="2029"/>
                </a:cubicBezTo>
                <a:cubicBezTo>
                  <a:pt x="1123" y="2027"/>
                  <a:pt x="1122" y="2026"/>
                  <a:pt x="1122" y="2024"/>
                </a:cubicBezTo>
                <a:cubicBezTo>
                  <a:pt x="1122" y="2020"/>
                  <a:pt x="1122" y="2020"/>
                  <a:pt x="1122" y="2020"/>
                </a:cubicBezTo>
                <a:cubicBezTo>
                  <a:pt x="1122" y="2019"/>
                  <a:pt x="1122" y="2019"/>
                  <a:pt x="1122" y="2019"/>
                </a:cubicBezTo>
                <a:cubicBezTo>
                  <a:pt x="1122" y="2018"/>
                  <a:pt x="1122" y="2017"/>
                  <a:pt x="1122" y="2016"/>
                </a:cubicBezTo>
                <a:cubicBezTo>
                  <a:pt x="1122" y="2016"/>
                  <a:pt x="1123" y="2016"/>
                  <a:pt x="1123" y="2015"/>
                </a:cubicBezTo>
                <a:cubicBezTo>
                  <a:pt x="1123" y="2014"/>
                  <a:pt x="1123" y="2014"/>
                  <a:pt x="1123" y="2013"/>
                </a:cubicBezTo>
                <a:cubicBezTo>
                  <a:pt x="1124" y="2013"/>
                  <a:pt x="1124" y="2013"/>
                  <a:pt x="1124" y="2012"/>
                </a:cubicBezTo>
                <a:cubicBezTo>
                  <a:pt x="1124" y="2012"/>
                  <a:pt x="1124" y="2012"/>
                  <a:pt x="1124" y="2012"/>
                </a:cubicBezTo>
                <a:cubicBezTo>
                  <a:pt x="1125" y="2011"/>
                  <a:pt x="1125" y="2010"/>
                  <a:pt x="1126" y="2010"/>
                </a:cubicBezTo>
                <a:cubicBezTo>
                  <a:pt x="1126" y="2009"/>
                  <a:pt x="1127" y="2009"/>
                  <a:pt x="1127" y="2009"/>
                </a:cubicBezTo>
                <a:cubicBezTo>
                  <a:pt x="1128" y="2008"/>
                  <a:pt x="1128" y="2008"/>
                  <a:pt x="1129" y="2007"/>
                </a:cubicBezTo>
                <a:cubicBezTo>
                  <a:pt x="1129" y="2007"/>
                  <a:pt x="1129" y="2007"/>
                  <a:pt x="1130" y="2006"/>
                </a:cubicBezTo>
                <a:cubicBezTo>
                  <a:pt x="1130" y="2006"/>
                  <a:pt x="1130" y="2006"/>
                  <a:pt x="1130" y="2006"/>
                </a:cubicBezTo>
                <a:cubicBezTo>
                  <a:pt x="1131" y="2006"/>
                  <a:pt x="1132" y="2005"/>
                  <a:pt x="1133" y="2004"/>
                </a:cubicBezTo>
                <a:cubicBezTo>
                  <a:pt x="1134" y="2004"/>
                  <a:pt x="1134" y="2004"/>
                  <a:pt x="1134" y="2004"/>
                </a:cubicBezTo>
                <a:cubicBezTo>
                  <a:pt x="1134" y="2004"/>
                  <a:pt x="1135" y="2004"/>
                  <a:pt x="1135" y="2004"/>
                </a:cubicBezTo>
                <a:cubicBezTo>
                  <a:pt x="1135" y="2004"/>
                  <a:pt x="1135" y="2004"/>
                  <a:pt x="1136" y="2004"/>
                </a:cubicBezTo>
                <a:cubicBezTo>
                  <a:pt x="1137" y="2003"/>
                  <a:pt x="1138" y="2003"/>
                  <a:pt x="1139" y="2003"/>
                </a:cubicBezTo>
                <a:cubicBezTo>
                  <a:pt x="1139" y="2002"/>
                  <a:pt x="1140" y="2002"/>
                  <a:pt x="1140" y="2002"/>
                </a:cubicBezTo>
                <a:cubicBezTo>
                  <a:pt x="1141" y="2002"/>
                  <a:pt x="1141" y="2002"/>
                  <a:pt x="1142" y="2002"/>
                </a:cubicBezTo>
                <a:cubicBezTo>
                  <a:pt x="1143" y="2002"/>
                  <a:pt x="1145" y="2001"/>
                  <a:pt x="1147" y="2001"/>
                </a:cubicBezTo>
                <a:cubicBezTo>
                  <a:pt x="1147" y="2001"/>
                  <a:pt x="1148" y="2001"/>
                  <a:pt x="1148" y="2001"/>
                </a:cubicBezTo>
                <a:cubicBezTo>
                  <a:pt x="1149" y="2001"/>
                  <a:pt x="1149" y="2001"/>
                  <a:pt x="1150" y="2001"/>
                </a:cubicBezTo>
                <a:cubicBezTo>
                  <a:pt x="1153" y="2001"/>
                  <a:pt x="1153" y="2001"/>
                  <a:pt x="1153" y="2001"/>
                </a:cubicBezTo>
                <a:cubicBezTo>
                  <a:pt x="1155" y="2001"/>
                  <a:pt x="1158" y="2001"/>
                  <a:pt x="1160" y="2001"/>
                </a:cubicBezTo>
                <a:cubicBezTo>
                  <a:pt x="1163" y="2001"/>
                  <a:pt x="1165" y="2001"/>
                  <a:pt x="1168" y="2001"/>
                </a:cubicBezTo>
                <a:cubicBezTo>
                  <a:pt x="1191" y="2001"/>
                  <a:pt x="1191" y="2001"/>
                  <a:pt x="1191" y="2001"/>
                </a:cubicBezTo>
                <a:cubicBezTo>
                  <a:pt x="1197" y="2001"/>
                  <a:pt x="1203" y="2001"/>
                  <a:pt x="1209" y="2001"/>
                </a:cubicBezTo>
                <a:cubicBezTo>
                  <a:pt x="1210" y="2001"/>
                  <a:pt x="1211" y="2001"/>
                  <a:pt x="1212" y="2002"/>
                </a:cubicBezTo>
                <a:cubicBezTo>
                  <a:pt x="1212" y="2002"/>
                  <a:pt x="1213" y="2002"/>
                  <a:pt x="1214" y="2002"/>
                </a:cubicBezTo>
                <a:cubicBezTo>
                  <a:pt x="1214" y="2002"/>
                  <a:pt x="1214" y="2002"/>
                  <a:pt x="1215" y="2002"/>
                </a:cubicBezTo>
                <a:cubicBezTo>
                  <a:pt x="1215" y="2002"/>
                  <a:pt x="1216" y="2002"/>
                  <a:pt x="1216" y="2002"/>
                </a:cubicBezTo>
                <a:cubicBezTo>
                  <a:pt x="1216" y="2002"/>
                  <a:pt x="1216" y="2003"/>
                  <a:pt x="1217" y="2003"/>
                </a:cubicBezTo>
                <a:cubicBezTo>
                  <a:pt x="1218" y="2003"/>
                  <a:pt x="1219" y="2003"/>
                  <a:pt x="1220" y="2004"/>
                </a:cubicBezTo>
                <a:cubicBezTo>
                  <a:pt x="1221" y="2004"/>
                  <a:pt x="1221" y="2004"/>
                  <a:pt x="1222" y="2004"/>
                </a:cubicBezTo>
                <a:cubicBezTo>
                  <a:pt x="1222" y="2005"/>
                  <a:pt x="1223" y="2005"/>
                  <a:pt x="1223" y="2005"/>
                </a:cubicBezTo>
                <a:cubicBezTo>
                  <a:pt x="1224" y="2005"/>
                  <a:pt x="1225" y="2006"/>
                  <a:pt x="1226" y="2006"/>
                </a:cubicBezTo>
                <a:cubicBezTo>
                  <a:pt x="1229" y="2008"/>
                  <a:pt x="1231" y="2010"/>
                  <a:pt x="1233" y="2012"/>
                </a:cubicBezTo>
                <a:cubicBezTo>
                  <a:pt x="1235" y="2014"/>
                  <a:pt x="1237" y="2017"/>
                  <a:pt x="1237" y="2019"/>
                </a:cubicBezTo>
                <a:cubicBezTo>
                  <a:pt x="1240" y="2034"/>
                  <a:pt x="1240" y="2034"/>
                  <a:pt x="1240" y="2034"/>
                </a:cubicBezTo>
                <a:cubicBezTo>
                  <a:pt x="1241" y="2040"/>
                  <a:pt x="1243" y="2046"/>
                  <a:pt x="1244" y="2052"/>
                </a:cubicBezTo>
                <a:cubicBezTo>
                  <a:pt x="1244" y="2052"/>
                  <a:pt x="1244" y="2052"/>
                  <a:pt x="1244" y="2052"/>
                </a:cubicBezTo>
                <a:cubicBezTo>
                  <a:pt x="1244" y="2055"/>
                  <a:pt x="1244" y="2055"/>
                  <a:pt x="1244" y="2055"/>
                </a:cubicBezTo>
                <a:cubicBezTo>
                  <a:pt x="1245" y="2058"/>
                  <a:pt x="1245" y="2061"/>
                  <a:pt x="1244" y="2063"/>
                </a:cubicBezTo>
                <a:close/>
                <a:moveTo>
                  <a:pt x="1349" y="1880"/>
                </a:moveTo>
                <a:cubicBezTo>
                  <a:pt x="1346" y="1879"/>
                  <a:pt x="1344" y="1878"/>
                  <a:pt x="1342" y="1876"/>
                </a:cubicBezTo>
                <a:cubicBezTo>
                  <a:pt x="1340" y="1875"/>
                  <a:pt x="1338" y="1873"/>
                  <a:pt x="1338" y="1871"/>
                </a:cubicBezTo>
                <a:cubicBezTo>
                  <a:pt x="1337" y="1868"/>
                  <a:pt x="1337" y="1868"/>
                  <a:pt x="1337" y="1868"/>
                </a:cubicBezTo>
                <a:cubicBezTo>
                  <a:pt x="1335" y="1863"/>
                  <a:pt x="1333" y="1859"/>
                  <a:pt x="1332" y="1854"/>
                </a:cubicBezTo>
                <a:cubicBezTo>
                  <a:pt x="1331" y="1852"/>
                  <a:pt x="1329" y="1848"/>
                  <a:pt x="1329" y="1845"/>
                </a:cubicBezTo>
                <a:cubicBezTo>
                  <a:pt x="1329" y="1845"/>
                  <a:pt x="1329" y="1845"/>
                  <a:pt x="1329" y="1844"/>
                </a:cubicBezTo>
                <a:cubicBezTo>
                  <a:pt x="1329" y="1844"/>
                  <a:pt x="1329" y="1844"/>
                  <a:pt x="1329" y="1844"/>
                </a:cubicBezTo>
                <a:cubicBezTo>
                  <a:pt x="1329" y="1844"/>
                  <a:pt x="1329" y="1843"/>
                  <a:pt x="1329" y="1843"/>
                </a:cubicBezTo>
                <a:cubicBezTo>
                  <a:pt x="1329" y="1843"/>
                  <a:pt x="1329" y="1843"/>
                  <a:pt x="1329" y="1842"/>
                </a:cubicBezTo>
                <a:cubicBezTo>
                  <a:pt x="1329" y="1842"/>
                  <a:pt x="1329" y="1842"/>
                  <a:pt x="1329" y="1842"/>
                </a:cubicBezTo>
                <a:cubicBezTo>
                  <a:pt x="1333" y="1834"/>
                  <a:pt x="1348" y="1835"/>
                  <a:pt x="1355" y="1835"/>
                </a:cubicBezTo>
                <a:cubicBezTo>
                  <a:pt x="1392" y="1835"/>
                  <a:pt x="1392" y="1835"/>
                  <a:pt x="1392" y="1835"/>
                </a:cubicBezTo>
                <a:cubicBezTo>
                  <a:pt x="1396" y="1835"/>
                  <a:pt x="1399" y="1835"/>
                  <a:pt x="1402" y="1836"/>
                </a:cubicBezTo>
                <a:cubicBezTo>
                  <a:pt x="1403" y="1836"/>
                  <a:pt x="1404" y="1836"/>
                  <a:pt x="1405" y="1836"/>
                </a:cubicBezTo>
                <a:cubicBezTo>
                  <a:pt x="1405" y="1836"/>
                  <a:pt x="1405" y="1837"/>
                  <a:pt x="1406" y="1837"/>
                </a:cubicBezTo>
                <a:cubicBezTo>
                  <a:pt x="1406" y="1837"/>
                  <a:pt x="1407" y="1837"/>
                  <a:pt x="1408" y="1837"/>
                </a:cubicBezTo>
                <a:cubicBezTo>
                  <a:pt x="1409" y="1837"/>
                  <a:pt x="1410" y="1838"/>
                  <a:pt x="1411" y="1838"/>
                </a:cubicBezTo>
                <a:cubicBezTo>
                  <a:pt x="1411" y="1838"/>
                  <a:pt x="1411" y="1838"/>
                  <a:pt x="1411" y="1838"/>
                </a:cubicBezTo>
                <a:cubicBezTo>
                  <a:pt x="1411" y="1838"/>
                  <a:pt x="1411" y="1838"/>
                  <a:pt x="1411" y="1838"/>
                </a:cubicBezTo>
                <a:cubicBezTo>
                  <a:pt x="1412" y="1839"/>
                  <a:pt x="1413" y="1839"/>
                  <a:pt x="1414" y="1840"/>
                </a:cubicBezTo>
                <a:cubicBezTo>
                  <a:pt x="1415" y="1840"/>
                  <a:pt x="1415" y="1840"/>
                  <a:pt x="1416" y="1841"/>
                </a:cubicBezTo>
                <a:cubicBezTo>
                  <a:pt x="1416" y="1841"/>
                  <a:pt x="1416" y="1841"/>
                  <a:pt x="1417" y="1841"/>
                </a:cubicBezTo>
                <a:cubicBezTo>
                  <a:pt x="1417" y="1841"/>
                  <a:pt x="1417" y="1841"/>
                  <a:pt x="1417" y="1842"/>
                </a:cubicBezTo>
                <a:cubicBezTo>
                  <a:pt x="1418" y="1842"/>
                  <a:pt x="1418" y="1842"/>
                  <a:pt x="1418" y="1842"/>
                </a:cubicBezTo>
                <a:cubicBezTo>
                  <a:pt x="1420" y="1844"/>
                  <a:pt x="1422" y="1845"/>
                  <a:pt x="1423" y="1847"/>
                </a:cubicBezTo>
                <a:cubicBezTo>
                  <a:pt x="1423" y="1847"/>
                  <a:pt x="1423" y="1847"/>
                  <a:pt x="1423" y="1847"/>
                </a:cubicBezTo>
                <a:cubicBezTo>
                  <a:pt x="1426" y="1852"/>
                  <a:pt x="1428" y="1859"/>
                  <a:pt x="1431" y="1864"/>
                </a:cubicBezTo>
                <a:cubicBezTo>
                  <a:pt x="1431" y="1864"/>
                  <a:pt x="1431" y="1864"/>
                  <a:pt x="1431" y="1864"/>
                </a:cubicBezTo>
                <a:cubicBezTo>
                  <a:pt x="1432" y="1867"/>
                  <a:pt x="1434" y="1870"/>
                  <a:pt x="1435" y="1873"/>
                </a:cubicBezTo>
                <a:cubicBezTo>
                  <a:pt x="1435" y="1873"/>
                  <a:pt x="1435" y="1873"/>
                  <a:pt x="1435" y="1873"/>
                </a:cubicBezTo>
                <a:cubicBezTo>
                  <a:pt x="1435" y="1873"/>
                  <a:pt x="1435" y="1873"/>
                  <a:pt x="1435" y="1874"/>
                </a:cubicBezTo>
                <a:cubicBezTo>
                  <a:pt x="1436" y="1879"/>
                  <a:pt x="1431" y="1882"/>
                  <a:pt x="1425" y="1883"/>
                </a:cubicBezTo>
                <a:cubicBezTo>
                  <a:pt x="1425" y="1883"/>
                  <a:pt x="1425" y="1883"/>
                  <a:pt x="1425" y="1883"/>
                </a:cubicBezTo>
                <a:cubicBezTo>
                  <a:pt x="1425" y="1883"/>
                  <a:pt x="1424" y="1883"/>
                  <a:pt x="1424" y="1883"/>
                </a:cubicBezTo>
                <a:cubicBezTo>
                  <a:pt x="1423" y="1884"/>
                  <a:pt x="1422" y="1884"/>
                  <a:pt x="1421" y="1884"/>
                </a:cubicBezTo>
                <a:cubicBezTo>
                  <a:pt x="1421" y="1884"/>
                  <a:pt x="1420" y="1884"/>
                  <a:pt x="1420" y="1884"/>
                </a:cubicBezTo>
                <a:cubicBezTo>
                  <a:pt x="1419" y="1884"/>
                  <a:pt x="1418" y="1884"/>
                  <a:pt x="1417" y="1884"/>
                </a:cubicBezTo>
                <a:cubicBezTo>
                  <a:pt x="1417" y="1884"/>
                  <a:pt x="1416" y="1884"/>
                  <a:pt x="1416" y="1884"/>
                </a:cubicBezTo>
                <a:cubicBezTo>
                  <a:pt x="1416" y="1884"/>
                  <a:pt x="1416" y="1884"/>
                  <a:pt x="1415" y="1884"/>
                </a:cubicBezTo>
                <a:cubicBezTo>
                  <a:pt x="1414" y="1884"/>
                  <a:pt x="1414" y="1884"/>
                  <a:pt x="1414" y="1884"/>
                </a:cubicBezTo>
                <a:cubicBezTo>
                  <a:pt x="1408" y="1884"/>
                  <a:pt x="1403" y="1884"/>
                  <a:pt x="1397" y="1884"/>
                </a:cubicBezTo>
                <a:cubicBezTo>
                  <a:pt x="1387" y="1884"/>
                  <a:pt x="1378" y="1884"/>
                  <a:pt x="1368" y="1884"/>
                </a:cubicBezTo>
                <a:cubicBezTo>
                  <a:pt x="1362" y="1884"/>
                  <a:pt x="1355" y="1883"/>
                  <a:pt x="1349" y="1880"/>
                </a:cubicBezTo>
                <a:cubicBezTo>
                  <a:pt x="1349" y="1880"/>
                  <a:pt x="1349" y="1880"/>
                  <a:pt x="1349" y="1880"/>
                </a:cubicBezTo>
                <a:close/>
                <a:moveTo>
                  <a:pt x="1373" y="1961"/>
                </a:moveTo>
                <a:cubicBezTo>
                  <a:pt x="1371" y="1959"/>
                  <a:pt x="1369" y="1956"/>
                  <a:pt x="1369" y="1954"/>
                </a:cubicBezTo>
                <a:cubicBezTo>
                  <a:pt x="1363" y="1940"/>
                  <a:pt x="1363" y="1940"/>
                  <a:pt x="1363" y="1940"/>
                </a:cubicBezTo>
                <a:cubicBezTo>
                  <a:pt x="1362" y="1935"/>
                  <a:pt x="1360" y="1931"/>
                  <a:pt x="1359" y="1927"/>
                </a:cubicBezTo>
                <a:cubicBezTo>
                  <a:pt x="1359" y="1927"/>
                  <a:pt x="1359" y="1927"/>
                  <a:pt x="1359" y="1927"/>
                </a:cubicBezTo>
                <a:cubicBezTo>
                  <a:pt x="1358" y="1925"/>
                  <a:pt x="1358" y="1925"/>
                  <a:pt x="1358" y="1925"/>
                </a:cubicBezTo>
                <a:cubicBezTo>
                  <a:pt x="1357" y="1923"/>
                  <a:pt x="1357" y="1921"/>
                  <a:pt x="1358" y="1919"/>
                </a:cubicBezTo>
                <a:cubicBezTo>
                  <a:pt x="1358" y="1918"/>
                  <a:pt x="1359" y="1917"/>
                  <a:pt x="1360" y="1916"/>
                </a:cubicBezTo>
                <a:cubicBezTo>
                  <a:pt x="1360" y="1916"/>
                  <a:pt x="1361" y="1916"/>
                  <a:pt x="1361" y="1915"/>
                </a:cubicBezTo>
                <a:cubicBezTo>
                  <a:pt x="1361" y="1915"/>
                  <a:pt x="1361" y="1915"/>
                  <a:pt x="1362" y="1915"/>
                </a:cubicBezTo>
                <a:cubicBezTo>
                  <a:pt x="1364" y="1913"/>
                  <a:pt x="1366" y="1912"/>
                  <a:pt x="1369" y="1911"/>
                </a:cubicBezTo>
                <a:cubicBezTo>
                  <a:pt x="1371" y="1911"/>
                  <a:pt x="1374" y="1910"/>
                  <a:pt x="1376" y="1910"/>
                </a:cubicBezTo>
                <a:cubicBezTo>
                  <a:pt x="1386" y="1909"/>
                  <a:pt x="1397" y="1910"/>
                  <a:pt x="1402" y="1910"/>
                </a:cubicBezTo>
                <a:cubicBezTo>
                  <a:pt x="1420" y="1910"/>
                  <a:pt x="1451" y="1906"/>
                  <a:pt x="1461" y="1925"/>
                </a:cubicBezTo>
                <a:cubicBezTo>
                  <a:pt x="1461" y="1925"/>
                  <a:pt x="1461" y="1925"/>
                  <a:pt x="1461" y="1925"/>
                </a:cubicBezTo>
                <a:cubicBezTo>
                  <a:pt x="1461" y="1925"/>
                  <a:pt x="1461" y="1925"/>
                  <a:pt x="1461" y="1925"/>
                </a:cubicBezTo>
                <a:cubicBezTo>
                  <a:pt x="1461" y="1925"/>
                  <a:pt x="1461" y="1925"/>
                  <a:pt x="1461" y="1925"/>
                </a:cubicBezTo>
                <a:cubicBezTo>
                  <a:pt x="1465" y="1933"/>
                  <a:pt x="1469" y="1940"/>
                  <a:pt x="1473" y="1948"/>
                </a:cubicBezTo>
                <a:cubicBezTo>
                  <a:pt x="1474" y="1951"/>
                  <a:pt x="1476" y="1953"/>
                  <a:pt x="1476" y="1956"/>
                </a:cubicBezTo>
                <a:cubicBezTo>
                  <a:pt x="1476" y="1956"/>
                  <a:pt x="1476" y="1956"/>
                  <a:pt x="1476" y="1957"/>
                </a:cubicBezTo>
                <a:cubicBezTo>
                  <a:pt x="1477" y="1957"/>
                  <a:pt x="1477" y="1958"/>
                  <a:pt x="1477" y="1958"/>
                </a:cubicBezTo>
                <a:cubicBezTo>
                  <a:pt x="1477" y="1959"/>
                  <a:pt x="1477" y="1959"/>
                  <a:pt x="1477" y="1960"/>
                </a:cubicBezTo>
                <a:cubicBezTo>
                  <a:pt x="1477" y="1960"/>
                  <a:pt x="1477" y="1960"/>
                  <a:pt x="1477" y="1960"/>
                </a:cubicBezTo>
                <a:cubicBezTo>
                  <a:pt x="1477" y="1960"/>
                  <a:pt x="1476" y="1961"/>
                  <a:pt x="1476" y="1961"/>
                </a:cubicBezTo>
                <a:cubicBezTo>
                  <a:pt x="1476" y="1962"/>
                  <a:pt x="1476" y="1962"/>
                  <a:pt x="1475" y="1963"/>
                </a:cubicBezTo>
                <a:cubicBezTo>
                  <a:pt x="1475" y="1963"/>
                  <a:pt x="1475" y="1963"/>
                  <a:pt x="1475" y="1963"/>
                </a:cubicBezTo>
                <a:cubicBezTo>
                  <a:pt x="1475" y="1964"/>
                  <a:pt x="1474" y="1965"/>
                  <a:pt x="1474" y="1965"/>
                </a:cubicBezTo>
                <a:cubicBezTo>
                  <a:pt x="1473" y="1965"/>
                  <a:pt x="1473" y="1965"/>
                  <a:pt x="1473" y="1966"/>
                </a:cubicBezTo>
                <a:cubicBezTo>
                  <a:pt x="1473" y="1966"/>
                  <a:pt x="1473" y="1966"/>
                  <a:pt x="1472" y="1966"/>
                </a:cubicBezTo>
                <a:cubicBezTo>
                  <a:pt x="1472" y="1966"/>
                  <a:pt x="1472" y="1967"/>
                  <a:pt x="1471" y="1967"/>
                </a:cubicBezTo>
                <a:cubicBezTo>
                  <a:pt x="1470" y="1968"/>
                  <a:pt x="1468" y="1969"/>
                  <a:pt x="1466" y="1969"/>
                </a:cubicBezTo>
                <a:cubicBezTo>
                  <a:pt x="1465" y="1969"/>
                  <a:pt x="1465" y="1969"/>
                  <a:pt x="1464" y="1970"/>
                </a:cubicBezTo>
                <a:cubicBezTo>
                  <a:pt x="1463" y="1970"/>
                  <a:pt x="1462" y="1970"/>
                  <a:pt x="1462" y="1970"/>
                </a:cubicBezTo>
                <a:cubicBezTo>
                  <a:pt x="1461" y="1970"/>
                  <a:pt x="1461" y="1970"/>
                  <a:pt x="1461" y="1970"/>
                </a:cubicBezTo>
                <a:cubicBezTo>
                  <a:pt x="1460" y="1970"/>
                  <a:pt x="1460" y="1970"/>
                  <a:pt x="1460" y="1970"/>
                </a:cubicBezTo>
                <a:cubicBezTo>
                  <a:pt x="1441" y="1972"/>
                  <a:pt x="1422" y="1971"/>
                  <a:pt x="1403" y="1971"/>
                </a:cubicBezTo>
                <a:cubicBezTo>
                  <a:pt x="1401" y="1971"/>
                  <a:pt x="1399" y="1971"/>
                  <a:pt x="1397" y="1970"/>
                </a:cubicBezTo>
                <a:cubicBezTo>
                  <a:pt x="1397" y="1970"/>
                  <a:pt x="1397" y="1970"/>
                  <a:pt x="1397" y="1970"/>
                </a:cubicBezTo>
                <a:cubicBezTo>
                  <a:pt x="1390" y="1970"/>
                  <a:pt x="1383" y="1967"/>
                  <a:pt x="1377" y="1964"/>
                </a:cubicBezTo>
                <a:cubicBezTo>
                  <a:pt x="1376" y="1963"/>
                  <a:pt x="1374" y="1962"/>
                  <a:pt x="1373" y="1961"/>
                </a:cubicBezTo>
                <a:close/>
                <a:moveTo>
                  <a:pt x="1527" y="2063"/>
                </a:moveTo>
                <a:cubicBezTo>
                  <a:pt x="1527" y="2063"/>
                  <a:pt x="1527" y="2064"/>
                  <a:pt x="1527" y="2064"/>
                </a:cubicBezTo>
                <a:cubicBezTo>
                  <a:pt x="1527" y="2065"/>
                  <a:pt x="1526" y="2065"/>
                  <a:pt x="1526" y="2065"/>
                </a:cubicBezTo>
                <a:cubicBezTo>
                  <a:pt x="1526" y="2066"/>
                  <a:pt x="1526" y="2066"/>
                  <a:pt x="1525" y="2067"/>
                </a:cubicBezTo>
                <a:cubicBezTo>
                  <a:pt x="1525" y="2067"/>
                  <a:pt x="1525" y="2068"/>
                  <a:pt x="1525" y="2068"/>
                </a:cubicBezTo>
                <a:cubicBezTo>
                  <a:pt x="1525" y="2068"/>
                  <a:pt x="1524" y="2068"/>
                  <a:pt x="1524" y="2069"/>
                </a:cubicBezTo>
                <a:cubicBezTo>
                  <a:pt x="1524" y="2069"/>
                  <a:pt x="1524" y="2069"/>
                  <a:pt x="1524" y="2069"/>
                </a:cubicBezTo>
                <a:cubicBezTo>
                  <a:pt x="1524" y="2069"/>
                  <a:pt x="1523" y="2070"/>
                  <a:pt x="1523" y="2070"/>
                </a:cubicBezTo>
                <a:cubicBezTo>
                  <a:pt x="1520" y="2073"/>
                  <a:pt x="1515" y="2074"/>
                  <a:pt x="1511" y="2075"/>
                </a:cubicBezTo>
                <a:cubicBezTo>
                  <a:pt x="1510" y="2075"/>
                  <a:pt x="1510" y="2075"/>
                  <a:pt x="1510" y="2075"/>
                </a:cubicBezTo>
                <a:cubicBezTo>
                  <a:pt x="1508" y="2075"/>
                  <a:pt x="1506" y="2076"/>
                  <a:pt x="1504" y="2076"/>
                </a:cubicBezTo>
                <a:cubicBezTo>
                  <a:pt x="1504" y="2076"/>
                  <a:pt x="1504" y="2076"/>
                  <a:pt x="1504" y="2076"/>
                </a:cubicBezTo>
                <a:cubicBezTo>
                  <a:pt x="1503" y="2076"/>
                  <a:pt x="1503" y="2076"/>
                  <a:pt x="1503" y="2076"/>
                </a:cubicBezTo>
                <a:cubicBezTo>
                  <a:pt x="1501" y="2076"/>
                  <a:pt x="1499" y="2076"/>
                  <a:pt x="1497" y="2076"/>
                </a:cubicBezTo>
                <a:cubicBezTo>
                  <a:pt x="1446" y="2076"/>
                  <a:pt x="1446" y="2076"/>
                  <a:pt x="1446" y="2076"/>
                </a:cubicBezTo>
                <a:cubicBezTo>
                  <a:pt x="1444" y="2076"/>
                  <a:pt x="1441" y="2076"/>
                  <a:pt x="1439" y="2075"/>
                </a:cubicBezTo>
                <a:cubicBezTo>
                  <a:pt x="1439" y="2075"/>
                  <a:pt x="1438" y="2075"/>
                  <a:pt x="1438" y="2075"/>
                </a:cubicBezTo>
                <a:cubicBezTo>
                  <a:pt x="1427" y="2074"/>
                  <a:pt x="1414" y="2069"/>
                  <a:pt x="1408" y="2059"/>
                </a:cubicBezTo>
                <a:cubicBezTo>
                  <a:pt x="1407" y="2058"/>
                  <a:pt x="1407" y="2056"/>
                  <a:pt x="1406" y="2055"/>
                </a:cubicBezTo>
                <a:cubicBezTo>
                  <a:pt x="1406" y="2055"/>
                  <a:pt x="1406" y="2055"/>
                  <a:pt x="1406" y="2055"/>
                </a:cubicBezTo>
                <a:cubicBezTo>
                  <a:pt x="1406" y="2055"/>
                  <a:pt x="1406" y="2055"/>
                  <a:pt x="1406" y="2055"/>
                </a:cubicBezTo>
                <a:cubicBezTo>
                  <a:pt x="1403" y="2047"/>
                  <a:pt x="1400" y="2040"/>
                  <a:pt x="1398" y="2032"/>
                </a:cubicBezTo>
                <a:cubicBezTo>
                  <a:pt x="1396" y="2029"/>
                  <a:pt x="1394" y="2024"/>
                  <a:pt x="1393" y="2019"/>
                </a:cubicBezTo>
                <a:cubicBezTo>
                  <a:pt x="1393" y="2019"/>
                  <a:pt x="1393" y="2019"/>
                  <a:pt x="1393" y="2019"/>
                </a:cubicBezTo>
                <a:cubicBezTo>
                  <a:pt x="1393" y="2019"/>
                  <a:pt x="1393" y="2019"/>
                  <a:pt x="1393" y="2019"/>
                </a:cubicBezTo>
                <a:cubicBezTo>
                  <a:pt x="1392" y="2018"/>
                  <a:pt x="1392" y="2018"/>
                  <a:pt x="1392" y="2017"/>
                </a:cubicBezTo>
                <a:cubicBezTo>
                  <a:pt x="1392" y="2015"/>
                  <a:pt x="1392" y="2013"/>
                  <a:pt x="1392" y="2012"/>
                </a:cubicBezTo>
                <a:cubicBezTo>
                  <a:pt x="1393" y="2011"/>
                  <a:pt x="1393" y="2010"/>
                  <a:pt x="1394" y="2009"/>
                </a:cubicBezTo>
                <a:cubicBezTo>
                  <a:pt x="1394" y="2009"/>
                  <a:pt x="1394" y="2009"/>
                  <a:pt x="1394" y="2009"/>
                </a:cubicBezTo>
                <a:cubicBezTo>
                  <a:pt x="1397" y="2004"/>
                  <a:pt x="1403" y="2002"/>
                  <a:pt x="1409" y="2001"/>
                </a:cubicBezTo>
                <a:cubicBezTo>
                  <a:pt x="1409" y="2001"/>
                  <a:pt x="1409" y="2001"/>
                  <a:pt x="1410" y="2001"/>
                </a:cubicBezTo>
                <a:cubicBezTo>
                  <a:pt x="1411" y="2001"/>
                  <a:pt x="1413" y="2001"/>
                  <a:pt x="1414" y="2000"/>
                </a:cubicBezTo>
                <a:cubicBezTo>
                  <a:pt x="1414" y="2000"/>
                  <a:pt x="1415" y="2000"/>
                  <a:pt x="1415" y="2000"/>
                </a:cubicBezTo>
                <a:cubicBezTo>
                  <a:pt x="1418" y="2000"/>
                  <a:pt x="1418" y="2000"/>
                  <a:pt x="1418" y="2000"/>
                </a:cubicBezTo>
                <a:cubicBezTo>
                  <a:pt x="1419" y="2000"/>
                  <a:pt x="1420" y="2000"/>
                  <a:pt x="1421" y="2000"/>
                </a:cubicBezTo>
                <a:cubicBezTo>
                  <a:pt x="1437" y="2000"/>
                  <a:pt x="1453" y="2000"/>
                  <a:pt x="1469" y="2000"/>
                </a:cubicBezTo>
                <a:cubicBezTo>
                  <a:pt x="1469" y="2000"/>
                  <a:pt x="1469" y="2000"/>
                  <a:pt x="1469" y="2000"/>
                </a:cubicBezTo>
                <a:cubicBezTo>
                  <a:pt x="1469" y="2000"/>
                  <a:pt x="1469" y="2000"/>
                  <a:pt x="1469" y="2000"/>
                </a:cubicBezTo>
                <a:cubicBezTo>
                  <a:pt x="1471" y="2000"/>
                  <a:pt x="1473" y="2000"/>
                  <a:pt x="1475" y="2001"/>
                </a:cubicBezTo>
                <a:cubicBezTo>
                  <a:pt x="1475" y="2001"/>
                  <a:pt x="1476" y="2001"/>
                  <a:pt x="1476" y="2001"/>
                </a:cubicBezTo>
                <a:cubicBezTo>
                  <a:pt x="1487" y="2002"/>
                  <a:pt x="1499" y="2006"/>
                  <a:pt x="1505" y="2015"/>
                </a:cubicBezTo>
                <a:cubicBezTo>
                  <a:pt x="1506" y="2016"/>
                  <a:pt x="1507" y="2017"/>
                  <a:pt x="1508" y="2019"/>
                </a:cubicBezTo>
                <a:cubicBezTo>
                  <a:pt x="1509" y="2022"/>
                  <a:pt x="1509" y="2022"/>
                  <a:pt x="1509" y="2022"/>
                </a:cubicBezTo>
                <a:cubicBezTo>
                  <a:pt x="1512" y="2028"/>
                  <a:pt x="1516" y="2035"/>
                  <a:pt x="1519" y="2041"/>
                </a:cubicBezTo>
                <a:cubicBezTo>
                  <a:pt x="1521" y="2045"/>
                  <a:pt x="1524" y="2051"/>
                  <a:pt x="1526" y="2056"/>
                </a:cubicBezTo>
                <a:cubicBezTo>
                  <a:pt x="1527" y="2058"/>
                  <a:pt x="1527" y="2061"/>
                  <a:pt x="1527" y="2063"/>
                </a:cubicBezTo>
                <a:close/>
                <a:moveTo>
                  <a:pt x="1640" y="2000"/>
                </a:moveTo>
                <a:cubicBezTo>
                  <a:pt x="1642" y="2000"/>
                  <a:pt x="1643" y="2000"/>
                  <a:pt x="1645" y="2000"/>
                </a:cubicBezTo>
                <a:cubicBezTo>
                  <a:pt x="1645" y="2000"/>
                  <a:pt x="1645" y="2000"/>
                  <a:pt x="1646" y="2000"/>
                </a:cubicBezTo>
                <a:cubicBezTo>
                  <a:pt x="1657" y="2002"/>
                  <a:pt x="1669" y="2006"/>
                  <a:pt x="1677" y="2014"/>
                </a:cubicBezTo>
                <a:cubicBezTo>
                  <a:pt x="1678" y="2014"/>
                  <a:pt x="1678" y="2015"/>
                  <a:pt x="1678" y="2015"/>
                </a:cubicBezTo>
                <a:cubicBezTo>
                  <a:pt x="1679" y="2016"/>
                  <a:pt x="1679" y="2016"/>
                  <a:pt x="1680" y="2017"/>
                </a:cubicBezTo>
                <a:cubicBezTo>
                  <a:pt x="1680" y="2017"/>
                  <a:pt x="1680" y="2017"/>
                  <a:pt x="1680" y="2018"/>
                </a:cubicBezTo>
                <a:cubicBezTo>
                  <a:pt x="1681" y="2018"/>
                  <a:pt x="1681" y="2018"/>
                  <a:pt x="1681" y="2018"/>
                </a:cubicBezTo>
                <a:cubicBezTo>
                  <a:pt x="1682" y="2019"/>
                  <a:pt x="1682" y="2019"/>
                  <a:pt x="1682" y="2019"/>
                </a:cubicBezTo>
                <a:cubicBezTo>
                  <a:pt x="1685" y="2024"/>
                  <a:pt x="1688" y="2029"/>
                  <a:pt x="1692" y="2034"/>
                </a:cubicBezTo>
                <a:cubicBezTo>
                  <a:pt x="1692" y="2034"/>
                  <a:pt x="1692" y="2034"/>
                  <a:pt x="1692" y="2034"/>
                </a:cubicBezTo>
                <a:cubicBezTo>
                  <a:pt x="1697" y="2041"/>
                  <a:pt x="1703" y="2049"/>
                  <a:pt x="1707" y="2056"/>
                </a:cubicBezTo>
                <a:cubicBezTo>
                  <a:pt x="1707" y="2057"/>
                  <a:pt x="1707" y="2057"/>
                  <a:pt x="1708" y="2058"/>
                </a:cubicBezTo>
                <a:cubicBezTo>
                  <a:pt x="1708" y="2058"/>
                  <a:pt x="1708" y="2058"/>
                  <a:pt x="1708" y="2058"/>
                </a:cubicBezTo>
                <a:cubicBezTo>
                  <a:pt x="1709" y="2063"/>
                  <a:pt x="1709" y="2066"/>
                  <a:pt x="1707" y="2068"/>
                </a:cubicBezTo>
                <a:cubicBezTo>
                  <a:pt x="1706" y="2069"/>
                  <a:pt x="1706" y="2069"/>
                  <a:pt x="1706" y="2069"/>
                </a:cubicBezTo>
                <a:cubicBezTo>
                  <a:pt x="1705" y="2071"/>
                  <a:pt x="1702" y="2072"/>
                  <a:pt x="1699" y="2073"/>
                </a:cubicBezTo>
                <a:cubicBezTo>
                  <a:pt x="1696" y="2074"/>
                  <a:pt x="1692" y="2075"/>
                  <a:pt x="1688" y="2075"/>
                </a:cubicBezTo>
                <a:cubicBezTo>
                  <a:pt x="1684" y="2075"/>
                  <a:pt x="1684" y="2075"/>
                  <a:pt x="1684" y="2075"/>
                </a:cubicBezTo>
                <a:cubicBezTo>
                  <a:pt x="1684" y="2075"/>
                  <a:pt x="1684" y="2075"/>
                  <a:pt x="1684" y="2075"/>
                </a:cubicBezTo>
                <a:cubicBezTo>
                  <a:pt x="1666" y="2075"/>
                  <a:pt x="1648" y="2075"/>
                  <a:pt x="1629" y="2075"/>
                </a:cubicBezTo>
                <a:cubicBezTo>
                  <a:pt x="1627" y="2075"/>
                  <a:pt x="1625" y="2075"/>
                  <a:pt x="1623" y="2075"/>
                </a:cubicBezTo>
                <a:cubicBezTo>
                  <a:pt x="1623" y="2075"/>
                  <a:pt x="1623" y="2075"/>
                  <a:pt x="1623" y="2075"/>
                </a:cubicBezTo>
                <a:cubicBezTo>
                  <a:pt x="1610" y="2073"/>
                  <a:pt x="1597" y="2068"/>
                  <a:pt x="1589" y="2059"/>
                </a:cubicBezTo>
                <a:cubicBezTo>
                  <a:pt x="1588" y="2057"/>
                  <a:pt x="1587" y="2056"/>
                  <a:pt x="1586" y="2055"/>
                </a:cubicBezTo>
                <a:cubicBezTo>
                  <a:pt x="1586" y="2054"/>
                  <a:pt x="1586" y="2054"/>
                  <a:pt x="1586" y="2054"/>
                </a:cubicBezTo>
                <a:cubicBezTo>
                  <a:pt x="1586" y="2054"/>
                  <a:pt x="1586" y="2054"/>
                  <a:pt x="1586" y="2054"/>
                </a:cubicBezTo>
                <a:cubicBezTo>
                  <a:pt x="1582" y="2047"/>
                  <a:pt x="1578" y="2041"/>
                  <a:pt x="1574" y="2034"/>
                </a:cubicBezTo>
                <a:cubicBezTo>
                  <a:pt x="1571" y="2029"/>
                  <a:pt x="1566" y="2021"/>
                  <a:pt x="1564" y="2015"/>
                </a:cubicBezTo>
                <a:cubicBezTo>
                  <a:pt x="1564" y="2015"/>
                  <a:pt x="1564" y="2015"/>
                  <a:pt x="1564" y="2014"/>
                </a:cubicBezTo>
                <a:cubicBezTo>
                  <a:pt x="1564" y="2014"/>
                  <a:pt x="1564" y="2013"/>
                  <a:pt x="1564" y="2013"/>
                </a:cubicBezTo>
                <a:cubicBezTo>
                  <a:pt x="1564" y="2006"/>
                  <a:pt x="1568" y="2003"/>
                  <a:pt x="1574" y="2002"/>
                </a:cubicBezTo>
                <a:cubicBezTo>
                  <a:pt x="1574" y="2001"/>
                  <a:pt x="1574" y="2001"/>
                  <a:pt x="1574" y="2001"/>
                </a:cubicBezTo>
                <a:cubicBezTo>
                  <a:pt x="1574" y="2001"/>
                  <a:pt x="1575" y="2001"/>
                  <a:pt x="1575" y="2001"/>
                </a:cubicBezTo>
                <a:cubicBezTo>
                  <a:pt x="1575" y="2001"/>
                  <a:pt x="1576" y="2001"/>
                  <a:pt x="1576" y="2001"/>
                </a:cubicBezTo>
                <a:cubicBezTo>
                  <a:pt x="1579" y="2000"/>
                  <a:pt x="1581" y="2000"/>
                  <a:pt x="1585" y="2000"/>
                </a:cubicBezTo>
                <a:cubicBezTo>
                  <a:pt x="1621" y="2000"/>
                  <a:pt x="1621" y="2000"/>
                  <a:pt x="1621" y="2000"/>
                </a:cubicBezTo>
                <a:cubicBezTo>
                  <a:pt x="1627" y="2000"/>
                  <a:pt x="1633" y="2000"/>
                  <a:pt x="1639" y="2000"/>
                </a:cubicBezTo>
                <a:cubicBezTo>
                  <a:pt x="1639" y="2000"/>
                  <a:pt x="1639" y="2000"/>
                  <a:pt x="1639" y="2000"/>
                </a:cubicBezTo>
                <a:cubicBezTo>
                  <a:pt x="1639" y="2000"/>
                  <a:pt x="1640" y="2000"/>
                  <a:pt x="1640" y="2000"/>
                </a:cubicBezTo>
                <a:close/>
                <a:moveTo>
                  <a:pt x="1617" y="1924"/>
                </a:moveTo>
                <a:cubicBezTo>
                  <a:pt x="1621" y="1930"/>
                  <a:pt x="1625" y="1937"/>
                  <a:pt x="1629" y="1943"/>
                </a:cubicBezTo>
                <a:cubicBezTo>
                  <a:pt x="1631" y="1946"/>
                  <a:pt x="1635" y="1950"/>
                  <a:pt x="1637" y="1955"/>
                </a:cubicBezTo>
                <a:cubicBezTo>
                  <a:pt x="1638" y="1956"/>
                  <a:pt x="1639" y="1958"/>
                  <a:pt x="1639" y="1960"/>
                </a:cubicBezTo>
                <a:cubicBezTo>
                  <a:pt x="1639" y="1961"/>
                  <a:pt x="1638" y="1962"/>
                  <a:pt x="1638" y="1963"/>
                </a:cubicBezTo>
                <a:cubicBezTo>
                  <a:pt x="1637" y="1964"/>
                  <a:pt x="1637" y="1964"/>
                  <a:pt x="1636" y="1965"/>
                </a:cubicBezTo>
                <a:cubicBezTo>
                  <a:pt x="1636" y="1965"/>
                  <a:pt x="1636" y="1965"/>
                  <a:pt x="1636" y="1965"/>
                </a:cubicBezTo>
                <a:cubicBezTo>
                  <a:pt x="1636" y="1965"/>
                  <a:pt x="1636" y="1965"/>
                  <a:pt x="1636" y="1965"/>
                </a:cubicBezTo>
                <a:cubicBezTo>
                  <a:pt x="1636" y="1966"/>
                  <a:pt x="1635" y="1966"/>
                  <a:pt x="1635" y="1966"/>
                </a:cubicBezTo>
                <a:cubicBezTo>
                  <a:pt x="1635" y="1966"/>
                  <a:pt x="1634" y="1967"/>
                  <a:pt x="1634" y="1967"/>
                </a:cubicBezTo>
                <a:cubicBezTo>
                  <a:pt x="1634" y="1967"/>
                  <a:pt x="1633" y="1967"/>
                  <a:pt x="1632" y="1968"/>
                </a:cubicBezTo>
                <a:cubicBezTo>
                  <a:pt x="1632" y="1968"/>
                  <a:pt x="1631" y="1968"/>
                  <a:pt x="1630" y="1969"/>
                </a:cubicBezTo>
                <a:cubicBezTo>
                  <a:pt x="1630" y="1969"/>
                  <a:pt x="1630" y="1969"/>
                  <a:pt x="1630" y="1969"/>
                </a:cubicBezTo>
                <a:cubicBezTo>
                  <a:pt x="1630" y="1969"/>
                  <a:pt x="1630" y="1969"/>
                  <a:pt x="1629" y="1969"/>
                </a:cubicBezTo>
                <a:cubicBezTo>
                  <a:pt x="1620" y="1972"/>
                  <a:pt x="1607" y="1970"/>
                  <a:pt x="1598" y="1970"/>
                </a:cubicBezTo>
                <a:cubicBezTo>
                  <a:pt x="1588" y="1970"/>
                  <a:pt x="1578" y="1970"/>
                  <a:pt x="1567" y="1970"/>
                </a:cubicBezTo>
                <a:cubicBezTo>
                  <a:pt x="1558" y="1970"/>
                  <a:pt x="1547" y="1968"/>
                  <a:pt x="1539" y="1962"/>
                </a:cubicBezTo>
                <a:cubicBezTo>
                  <a:pt x="1538" y="1962"/>
                  <a:pt x="1536" y="1961"/>
                  <a:pt x="1535" y="1960"/>
                </a:cubicBezTo>
                <a:cubicBezTo>
                  <a:pt x="1533" y="1958"/>
                  <a:pt x="1531" y="1956"/>
                  <a:pt x="1530" y="1954"/>
                </a:cubicBezTo>
                <a:cubicBezTo>
                  <a:pt x="1529" y="1952"/>
                  <a:pt x="1529" y="1952"/>
                  <a:pt x="1529" y="1952"/>
                </a:cubicBezTo>
                <a:cubicBezTo>
                  <a:pt x="1529" y="1952"/>
                  <a:pt x="1529" y="1952"/>
                  <a:pt x="1529" y="1952"/>
                </a:cubicBezTo>
                <a:cubicBezTo>
                  <a:pt x="1524" y="1944"/>
                  <a:pt x="1520" y="1936"/>
                  <a:pt x="1515" y="1928"/>
                </a:cubicBezTo>
                <a:cubicBezTo>
                  <a:pt x="1513" y="1925"/>
                  <a:pt x="1513" y="1925"/>
                  <a:pt x="1513" y="1925"/>
                </a:cubicBezTo>
                <a:cubicBezTo>
                  <a:pt x="1512" y="1923"/>
                  <a:pt x="1512" y="1921"/>
                  <a:pt x="1512" y="1919"/>
                </a:cubicBezTo>
                <a:cubicBezTo>
                  <a:pt x="1512" y="1917"/>
                  <a:pt x="1513" y="1915"/>
                  <a:pt x="1515" y="1914"/>
                </a:cubicBezTo>
                <a:cubicBezTo>
                  <a:pt x="1517" y="1913"/>
                  <a:pt x="1519" y="1912"/>
                  <a:pt x="1522" y="1911"/>
                </a:cubicBezTo>
                <a:cubicBezTo>
                  <a:pt x="1524" y="1910"/>
                  <a:pt x="1528" y="1910"/>
                  <a:pt x="1531" y="1910"/>
                </a:cubicBezTo>
                <a:cubicBezTo>
                  <a:pt x="1532" y="1910"/>
                  <a:pt x="1532" y="1910"/>
                  <a:pt x="1532" y="1910"/>
                </a:cubicBezTo>
                <a:cubicBezTo>
                  <a:pt x="1540" y="1909"/>
                  <a:pt x="1548" y="1910"/>
                  <a:pt x="1553" y="1910"/>
                </a:cubicBezTo>
                <a:cubicBezTo>
                  <a:pt x="1573" y="1910"/>
                  <a:pt x="1604" y="1906"/>
                  <a:pt x="1617" y="1924"/>
                </a:cubicBezTo>
                <a:close/>
                <a:moveTo>
                  <a:pt x="366" y="1441"/>
                </a:moveTo>
                <a:cubicBezTo>
                  <a:pt x="372" y="1443"/>
                  <a:pt x="377" y="1446"/>
                  <a:pt x="382" y="1448"/>
                </a:cubicBezTo>
                <a:cubicBezTo>
                  <a:pt x="392" y="1453"/>
                  <a:pt x="403" y="1458"/>
                  <a:pt x="413" y="1462"/>
                </a:cubicBezTo>
                <a:cubicBezTo>
                  <a:pt x="418" y="1464"/>
                  <a:pt x="422" y="1466"/>
                  <a:pt x="426" y="1468"/>
                </a:cubicBezTo>
                <a:cubicBezTo>
                  <a:pt x="430" y="1469"/>
                  <a:pt x="433" y="1470"/>
                  <a:pt x="437" y="1472"/>
                </a:cubicBezTo>
                <a:cubicBezTo>
                  <a:pt x="458" y="1479"/>
                  <a:pt x="479" y="1486"/>
                  <a:pt x="502" y="1492"/>
                </a:cubicBezTo>
                <a:cubicBezTo>
                  <a:pt x="527" y="1499"/>
                  <a:pt x="552" y="1505"/>
                  <a:pt x="578" y="1510"/>
                </a:cubicBezTo>
                <a:cubicBezTo>
                  <a:pt x="683" y="1532"/>
                  <a:pt x="786" y="1541"/>
                  <a:pt x="819" y="1542"/>
                </a:cubicBezTo>
                <a:cubicBezTo>
                  <a:pt x="819" y="1610"/>
                  <a:pt x="819" y="1610"/>
                  <a:pt x="819" y="1610"/>
                </a:cubicBezTo>
                <a:cubicBezTo>
                  <a:pt x="857" y="1570"/>
                  <a:pt x="857" y="1570"/>
                  <a:pt x="857" y="1570"/>
                </a:cubicBezTo>
                <a:cubicBezTo>
                  <a:pt x="906" y="1518"/>
                  <a:pt x="906" y="1518"/>
                  <a:pt x="906" y="1518"/>
                </a:cubicBezTo>
                <a:cubicBezTo>
                  <a:pt x="1019" y="1399"/>
                  <a:pt x="1019" y="1399"/>
                  <a:pt x="1019" y="1399"/>
                </a:cubicBezTo>
                <a:cubicBezTo>
                  <a:pt x="933" y="1308"/>
                  <a:pt x="933" y="1308"/>
                  <a:pt x="933" y="1308"/>
                </a:cubicBezTo>
                <a:cubicBezTo>
                  <a:pt x="819" y="1188"/>
                  <a:pt x="819" y="1188"/>
                  <a:pt x="819" y="1188"/>
                </a:cubicBezTo>
                <a:cubicBezTo>
                  <a:pt x="819" y="1271"/>
                  <a:pt x="819" y="1271"/>
                  <a:pt x="819" y="1271"/>
                </a:cubicBezTo>
                <a:cubicBezTo>
                  <a:pt x="740" y="1279"/>
                  <a:pt x="653" y="1266"/>
                  <a:pt x="578" y="1249"/>
                </a:cubicBezTo>
                <a:cubicBezTo>
                  <a:pt x="550" y="1242"/>
                  <a:pt x="525" y="1235"/>
                  <a:pt x="502" y="1229"/>
                </a:cubicBezTo>
                <a:cubicBezTo>
                  <a:pt x="471" y="1219"/>
                  <a:pt x="445" y="1211"/>
                  <a:pt x="426" y="1204"/>
                </a:cubicBezTo>
                <a:cubicBezTo>
                  <a:pt x="422" y="1202"/>
                  <a:pt x="418" y="1201"/>
                  <a:pt x="415" y="1199"/>
                </a:cubicBezTo>
                <a:cubicBezTo>
                  <a:pt x="414" y="1199"/>
                  <a:pt x="414" y="1199"/>
                  <a:pt x="413" y="1199"/>
                </a:cubicBezTo>
                <a:cubicBezTo>
                  <a:pt x="413" y="1199"/>
                  <a:pt x="413" y="1199"/>
                  <a:pt x="413" y="1199"/>
                </a:cubicBezTo>
                <a:cubicBezTo>
                  <a:pt x="354" y="1175"/>
                  <a:pt x="300" y="1147"/>
                  <a:pt x="253" y="1115"/>
                </a:cubicBezTo>
                <a:cubicBezTo>
                  <a:pt x="189" y="1073"/>
                  <a:pt x="142" y="1028"/>
                  <a:pt x="110" y="981"/>
                </a:cubicBezTo>
                <a:cubicBezTo>
                  <a:pt x="94" y="963"/>
                  <a:pt x="80" y="944"/>
                  <a:pt x="68" y="925"/>
                </a:cubicBezTo>
                <a:cubicBezTo>
                  <a:pt x="33" y="870"/>
                  <a:pt x="13" y="811"/>
                  <a:pt x="11" y="751"/>
                </a:cubicBezTo>
                <a:cubicBezTo>
                  <a:pt x="7" y="768"/>
                  <a:pt x="4" y="785"/>
                  <a:pt x="3" y="802"/>
                </a:cubicBezTo>
                <a:cubicBezTo>
                  <a:pt x="0" y="834"/>
                  <a:pt x="4" y="864"/>
                  <a:pt x="7" y="893"/>
                </a:cubicBezTo>
                <a:cubicBezTo>
                  <a:pt x="8" y="898"/>
                  <a:pt x="9" y="904"/>
                  <a:pt x="9" y="909"/>
                </a:cubicBezTo>
                <a:cubicBezTo>
                  <a:pt x="22" y="1021"/>
                  <a:pt x="22" y="1021"/>
                  <a:pt x="22" y="1021"/>
                </a:cubicBezTo>
                <a:cubicBezTo>
                  <a:pt x="23" y="1025"/>
                  <a:pt x="23" y="1029"/>
                  <a:pt x="24" y="1033"/>
                </a:cubicBezTo>
                <a:cubicBezTo>
                  <a:pt x="25" y="1048"/>
                  <a:pt x="27" y="1064"/>
                  <a:pt x="30" y="1080"/>
                </a:cubicBezTo>
                <a:cubicBezTo>
                  <a:pt x="34" y="1101"/>
                  <a:pt x="40" y="1121"/>
                  <a:pt x="47" y="1140"/>
                </a:cubicBezTo>
                <a:cubicBezTo>
                  <a:pt x="61" y="1175"/>
                  <a:pt x="80" y="1208"/>
                  <a:pt x="103" y="1239"/>
                </a:cubicBezTo>
                <a:cubicBezTo>
                  <a:pt x="146" y="1295"/>
                  <a:pt x="202" y="1344"/>
                  <a:pt x="275" y="1390"/>
                </a:cubicBezTo>
                <a:cubicBezTo>
                  <a:pt x="304" y="1409"/>
                  <a:pt x="335" y="1426"/>
                  <a:pt x="366" y="1441"/>
                </a:cubicBezTo>
                <a:close/>
                <a:moveTo>
                  <a:pt x="64" y="773"/>
                </a:moveTo>
                <a:cubicBezTo>
                  <a:pt x="67" y="798"/>
                  <a:pt x="74" y="823"/>
                  <a:pt x="84" y="848"/>
                </a:cubicBezTo>
                <a:cubicBezTo>
                  <a:pt x="107" y="785"/>
                  <a:pt x="165" y="713"/>
                  <a:pt x="209" y="677"/>
                </a:cubicBezTo>
                <a:cubicBezTo>
                  <a:pt x="272" y="628"/>
                  <a:pt x="353" y="583"/>
                  <a:pt x="451" y="545"/>
                </a:cubicBezTo>
                <a:cubicBezTo>
                  <a:pt x="515" y="521"/>
                  <a:pt x="582" y="501"/>
                  <a:pt x="652" y="486"/>
                </a:cubicBezTo>
                <a:cubicBezTo>
                  <a:pt x="652" y="314"/>
                  <a:pt x="652" y="314"/>
                  <a:pt x="652" y="314"/>
                </a:cubicBezTo>
                <a:cubicBezTo>
                  <a:pt x="640" y="317"/>
                  <a:pt x="627" y="320"/>
                  <a:pt x="615" y="323"/>
                </a:cubicBezTo>
                <a:cubicBezTo>
                  <a:pt x="544" y="340"/>
                  <a:pt x="476" y="361"/>
                  <a:pt x="413" y="386"/>
                </a:cubicBezTo>
                <a:cubicBezTo>
                  <a:pt x="345" y="413"/>
                  <a:pt x="288" y="442"/>
                  <a:pt x="238" y="474"/>
                </a:cubicBezTo>
                <a:cubicBezTo>
                  <a:pt x="204" y="496"/>
                  <a:pt x="178" y="516"/>
                  <a:pt x="153" y="537"/>
                </a:cubicBezTo>
                <a:cubicBezTo>
                  <a:pt x="142" y="547"/>
                  <a:pt x="131" y="556"/>
                  <a:pt x="122" y="566"/>
                </a:cubicBezTo>
                <a:cubicBezTo>
                  <a:pt x="81" y="622"/>
                  <a:pt x="60" y="684"/>
                  <a:pt x="62" y="747"/>
                </a:cubicBezTo>
                <a:cubicBezTo>
                  <a:pt x="62" y="756"/>
                  <a:pt x="63" y="764"/>
                  <a:pt x="64" y="773"/>
                </a:cubicBezTo>
                <a:close/>
                <a:moveTo>
                  <a:pt x="1928" y="693"/>
                </a:moveTo>
                <a:cubicBezTo>
                  <a:pt x="1966" y="727"/>
                  <a:pt x="2007" y="795"/>
                  <a:pt x="2021" y="856"/>
                </a:cubicBezTo>
                <a:cubicBezTo>
                  <a:pt x="2034" y="828"/>
                  <a:pt x="2042" y="798"/>
                  <a:pt x="2045" y="768"/>
                </a:cubicBezTo>
                <a:cubicBezTo>
                  <a:pt x="2046" y="761"/>
                  <a:pt x="2047" y="754"/>
                  <a:pt x="2047" y="747"/>
                </a:cubicBezTo>
                <a:cubicBezTo>
                  <a:pt x="2049" y="670"/>
                  <a:pt x="2018" y="595"/>
                  <a:pt x="1958" y="530"/>
                </a:cubicBezTo>
                <a:cubicBezTo>
                  <a:pt x="1924" y="501"/>
                  <a:pt x="1884" y="473"/>
                  <a:pt x="1839" y="447"/>
                </a:cubicBezTo>
                <a:cubicBezTo>
                  <a:pt x="1782" y="415"/>
                  <a:pt x="1718" y="387"/>
                  <a:pt x="1639" y="359"/>
                </a:cubicBezTo>
                <a:cubicBezTo>
                  <a:pt x="1584" y="340"/>
                  <a:pt x="1524" y="324"/>
                  <a:pt x="1457" y="310"/>
                </a:cubicBezTo>
                <a:cubicBezTo>
                  <a:pt x="1457" y="482"/>
                  <a:pt x="1457" y="482"/>
                  <a:pt x="1457" y="482"/>
                </a:cubicBezTo>
                <a:cubicBezTo>
                  <a:pt x="1542" y="500"/>
                  <a:pt x="1625" y="525"/>
                  <a:pt x="1700" y="556"/>
                </a:cubicBezTo>
                <a:cubicBezTo>
                  <a:pt x="1795" y="595"/>
                  <a:pt x="1871" y="642"/>
                  <a:pt x="1928" y="693"/>
                </a:cubicBezTo>
                <a:close/>
                <a:moveTo>
                  <a:pt x="1054" y="814"/>
                </a:moveTo>
                <a:cubicBezTo>
                  <a:pt x="1186" y="814"/>
                  <a:pt x="1408" y="789"/>
                  <a:pt x="1408" y="696"/>
                </a:cubicBezTo>
                <a:cubicBezTo>
                  <a:pt x="1408" y="118"/>
                  <a:pt x="1408" y="118"/>
                  <a:pt x="1408" y="118"/>
                </a:cubicBezTo>
                <a:cubicBezTo>
                  <a:pt x="1408" y="25"/>
                  <a:pt x="1186" y="0"/>
                  <a:pt x="1054" y="0"/>
                </a:cubicBezTo>
                <a:cubicBezTo>
                  <a:pt x="923" y="0"/>
                  <a:pt x="701" y="25"/>
                  <a:pt x="701" y="118"/>
                </a:cubicBezTo>
                <a:cubicBezTo>
                  <a:pt x="701" y="696"/>
                  <a:pt x="701" y="696"/>
                  <a:pt x="701" y="696"/>
                </a:cubicBezTo>
                <a:cubicBezTo>
                  <a:pt x="701" y="789"/>
                  <a:pt x="923" y="814"/>
                  <a:pt x="1054" y="814"/>
                </a:cubicBezTo>
                <a:close/>
                <a:moveTo>
                  <a:pt x="1054" y="35"/>
                </a:moveTo>
                <a:cubicBezTo>
                  <a:pt x="1219" y="35"/>
                  <a:pt x="1352" y="71"/>
                  <a:pt x="1352" y="116"/>
                </a:cubicBezTo>
                <a:cubicBezTo>
                  <a:pt x="1352" y="161"/>
                  <a:pt x="1219" y="197"/>
                  <a:pt x="1054" y="197"/>
                </a:cubicBezTo>
                <a:cubicBezTo>
                  <a:pt x="890" y="197"/>
                  <a:pt x="757" y="161"/>
                  <a:pt x="757" y="116"/>
                </a:cubicBezTo>
                <a:cubicBezTo>
                  <a:pt x="757" y="71"/>
                  <a:pt x="890" y="35"/>
                  <a:pt x="1054" y="35"/>
                </a:cubicBezTo>
                <a:close/>
              </a:path>
            </a:pathLst>
          </a:custGeom>
          <a:solidFill>
            <a:srgbClr val="595959"/>
          </a:solidFill>
          <a:ln>
            <a:noFill/>
          </a:ln>
        </p:spPr>
        <p:txBody>
          <a:bodyPr vert="horz" wrap="square" lIns="82305" tIns="41153" rIns="82305" bIns="41153" numCol="1" anchor="t" anchorCtr="0" compatLnSpc="1">
            <a:prstTxWarp prst="textNoShape">
              <a:avLst/>
            </a:prstTxWarp>
          </a:bodyPr>
          <a:lstStyle/>
          <a:p>
            <a:endParaRPr lang="en-US" sz="1600" dirty="0">
              <a:solidFill>
                <a:srgbClr val="292929"/>
              </a:solidFill>
            </a:endParaRPr>
          </a:p>
        </p:txBody>
      </p:sp>
    </p:spTree>
    <p:extLst>
      <p:ext uri="{BB962C8B-B14F-4D97-AF65-F5344CB8AC3E}">
        <p14:creationId xmlns:p14="http://schemas.microsoft.com/office/powerpoint/2010/main" val="2839396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SQL Azure </a:t>
            </a:r>
            <a:r>
              <a:rPr lang="en-US" dirty="0">
                <a:solidFill>
                  <a:schemeClr val="accent2">
                    <a:alpha val="99000"/>
                  </a:schemeClr>
                </a:solidFill>
              </a:rPr>
              <a:t>Database</a:t>
            </a:r>
          </a:p>
        </p:txBody>
      </p:sp>
      <p:sp>
        <p:nvSpPr>
          <p:cNvPr id="3" name="Content Placeholder 2"/>
          <p:cNvSpPr>
            <a:spLocks noGrp="1"/>
          </p:cNvSpPr>
          <p:nvPr>
            <p:ph type="body" sz="quarter" idx="10"/>
          </p:nvPr>
        </p:nvSpPr>
        <p:spPr>
          <a:xfrm>
            <a:off x="517525" y="1447800"/>
            <a:ext cx="7445375" cy="3370153"/>
          </a:xfrm>
        </p:spPr>
        <p:txBody>
          <a:bodyPr/>
          <a:lstStyle/>
          <a:p>
            <a:pPr lvl="0">
              <a:lnSpc>
                <a:spcPct val="100000"/>
              </a:lnSpc>
            </a:pPr>
            <a:r>
              <a:rPr lang="en-NZ" sz="3600" dirty="0">
                <a:solidFill>
                  <a:srgbClr val="00B0F0">
                    <a:alpha val="99000"/>
                  </a:srgbClr>
                </a:solidFill>
              </a:rPr>
              <a:t>Logical optimizations supported</a:t>
            </a:r>
          </a:p>
          <a:p>
            <a:pPr lvl="1">
              <a:lnSpc>
                <a:spcPct val="100000"/>
              </a:lnSpc>
            </a:pPr>
            <a:r>
              <a:rPr lang="en-NZ" dirty="0"/>
              <a:t>Indexes, Query plans etc..</a:t>
            </a:r>
          </a:p>
          <a:p>
            <a:pPr lvl="1">
              <a:lnSpc>
                <a:spcPct val="100000"/>
              </a:lnSpc>
            </a:pPr>
            <a:endParaRPr lang="en-NZ" sz="2400" dirty="0"/>
          </a:p>
          <a:p>
            <a:pPr>
              <a:lnSpc>
                <a:spcPct val="100000"/>
              </a:lnSpc>
            </a:pPr>
            <a:r>
              <a:rPr lang="en-NZ" sz="3600" dirty="0">
                <a:solidFill>
                  <a:srgbClr val="00B0F0">
                    <a:alpha val="99000"/>
                  </a:srgbClr>
                </a:solidFill>
              </a:rPr>
              <a:t>Physical optimizations not supported</a:t>
            </a:r>
          </a:p>
          <a:p>
            <a:pPr lvl="1">
              <a:lnSpc>
                <a:spcPct val="100000"/>
              </a:lnSpc>
              <a:tabLst>
                <a:tab pos="1597025" algn="l"/>
              </a:tabLst>
            </a:pPr>
            <a:r>
              <a:rPr lang="en-NZ" dirty="0"/>
              <a:t>File Groups, Partitions etc…</a:t>
            </a:r>
          </a:p>
          <a:p>
            <a:pPr lvl="1">
              <a:lnSpc>
                <a:spcPct val="100000"/>
              </a:lnSpc>
            </a:pPr>
            <a:endParaRPr lang="en-NZ" sz="2400" dirty="0"/>
          </a:p>
          <a:p>
            <a:pPr>
              <a:lnSpc>
                <a:spcPct val="100000"/>
              </a:lnSpc>
              <a:tabLst>
                <a:tab pos="1828800" algn="l"/>
              </a:tabLst>
            </a:pPr>
            <a:r>
              <a:rPr lang="en-NZ" sz="3600" dirty="0">
                <a:solidFill>
                  <a:srgbClr val="00B0F0">
                    <a:alpha val="99000"/>
                  </a:srgbClr>
                </a:solidFill>
              </a:rPr>
              <a:t>Transparently manages physical storage</a:t>
            </a:r>
          </a:p>
        </p:txBody>
      </p:sp>
      <p:sp>
        <p:nvSpPr>
          <p:cNvPr id="6" name="Freeform 83"/>
          <p:cNvSpPr>
            <a:spLocks noEditPoints="1"/>
          </p:cNvSpPr>
          <p:nvPr/>
        </p:nvSpPr>
        <p:spPr bwMode="black">
          <a:xfrm>
            <a:off x="8276241" y="1571171"/>
            <a:ext cx="3213929" cy="3392716"/>
          </a:xfrm>
          <a:custGeom>
            <a:avLst/>
            <a:gdLst>
              <a:gd name="T0" fmla="*/ 502 w 2107"/>
              <a:gd name="T1" fmla="*/ 1162 h 2221"/>
              <a:gd name="T2" fmla="*/ 239 w 2107"/>
              <a:gd name="T3" fmla="*/ 2072 h 2221"/>
              <a:gd name="T4" fmla="*/ 1587 w 2107"/>
              <a:gd name="T5" fmla="*/ 1800 h 2221"/>
              <a:gd name="T6" fmla="*/ 1487 w 2107"/>
              <a:gd name="T7" fmla="*/ 1835 h 2221"/>
              <a:gd name="T8" fmla="*/ 1579 w 2107"/>
              <a:gd name="T9" fmla="*/ 1870 h 2221"/>
              <a:gd name="T10" fmla="*/ 1470 w 2107"/>
              <a:gd name="T11" fmla="*/ 1847 h 2221"/>
              <a:gd name="T12" fmla="*/ 983 w 2107"/>
              <a:gd name="T13" fmla="*/ 1837 h 2221"/>
              <a:gd name="T14" fmla="*/ 1062 w 2107"/>
              <a:gd name="T15" fmla="*/ 1872 h 2221"/>
              <a:gd name="T16" fmla="*/ 956 w 2107"/>
              <a:gd name="T17" fmla="*/ 1951 h 2221"/>
              <a:gd name="T18" fmla="*/ 1046 w 2107"/>
              <a:gd name="T19" fmla="*/ 1970 h 2221"/>
              <a:gd name="T20" fmla="*/ 820 w 2107"/>
              <a:gd name="T21" fmla="*/ 1872 h 2221"/>
              <a:gd name="T22" fmla="*/ 899 w 2107"/>
              <a:gd name="T23" fmla="*/ 1836 h 2221"/>
              <a:gd name="T24" fmla="*/ 841 w 2107"/>
              <a:gd name="T25" fmla="*/ 1886 h 2221"/>
              <a:gd name="T26" fmla="*/ 905 w 2107"/>
              <a:gd name="T27" fmla="*/ 1920 h 2221"/>
              <a:gd name="T28" fmla="*/ 882 w 2107"/>
              <a:gd name="T29" fmla="*/ 1971 h 2221"/>
              <a:gd name="T30" fmla="*/ 687 w 2107"/>
              <a:gd name="T31" fmla="*/ 1847 h 2221"/>
              <a:gd name="T32" fmla="*/ 780 w 2107"/>
              <a:gd name="T33" fmla="*/ 1844 h 2221"/>
              <a:gd name="T34" fmla="*/ 760 w 2107"/>
              <a:gd name="T35" fmla="*/ 1882 h 2221"/>
              <a:gd name="T36" fmla="*/ 703 w 2107"/>
              <a:gd name="T37" fmla="*/ 1912 h 2221"/>
              <a:gd name="T38" fmla="*/ 682 w 2107"/>
              <a:gd name="T39" fmla="*/ 1972 h 2221"/>
              <a:gd name="T40" fmla="*/ 647 w 2107"/>
              <a:gd name="T41" fmla="*/ 1928 h 2221"/>
              <a:gd name="T42" fmla="*/ 631 w 2107"/>
              <a:gd name="T43" fmla="*/ 1862 h 2221"/>
              <a:gd name="T44" fmla="*/ 545 w 2107"/>
              <a:gd name="T45" fmla="*/ 2017 h 2221"/>
              <a:gd name="T46" fmla="*/ 416 w 2107"/>
              <a:gd name="T47" fmla="*/ 2078 h 2221"/>
              <a:gd name="T48" fmla="*/ 435 w 2107"/>
              <a:gd name="T49" fmla="*/ 2014 h 2221"/>
              <a:gd name="T50" fmla="*/ 538 w 2107"/>
              <a:gd name="T51" fmla="*/ 2006 h 2221"/>
              <a:gd name="T52" fmla="*/ 520 w 2107"/>
              <a:gd name="T53" fmla="*/ 1973 h 2221"/>
              <a:gd name="T54" fmla="*/ 490 w 2107"/>
              <a:gd name="T55" fmla="*/ 1930 h 2221"/>
              <a:gd name="T56" fmla="*/ 587 w 2107"/>
              <a:gd name="T57" fmla="*/ 1913 h 2221"/>
              <a:gd name="T58" fmla="*/ 1055 w 2107"/>
              <a:gd name="T59" fmla="*/ 2071 h 2221"/>
              <a:gd name="T60" fmla="*/ 605 w 2107"/>
              <a:gd name="T61" fmla="*/ 2078 h 2221"/>
              <a:gd name="T62" fmla="*/ 613 w 2107"/>
              <a:gd name="T63" fmla="*/ 2010 h 2221"/>
              <a:gd name="T64" fmla="*/ 1046 w 2107"/>
              <a:gd name="T65" fmla="*/ 2003 h 2221"/>
              <a:gd name="T66" fmla="*/ 1113 w 2107"/>
              <a:gd name="T67" fmla="*/ 1877 h 2221"/>
              <a:gd name="T68" fmla="*/ 1176 w 2107"/>
              <a:gd name="T69" fmla="*/ 1835 h 2221"/>
              <a:gd name="T70" fmla="*/ 1137 w 2107"/>
              <a:gd name="T71" fmla="*/ 1885 h 2221"/>
              <a:gd name="T72" fmla="*/ 1115 w 2107"/>
              <a:gd name="T73" fmla="*/ 1926 h 2221"/>
              <a:gd name="T74" fmla="*/ 1215 w 2107"/>
              <a:gd name="T75" fmla="*/ 1968 h 2221"/>
              <a:gd name="T76" fmla="*/ 1135 w 2107"/>
              <a:gd name="T77" fmla="*/ 1970 h 2221"/>
              <a:gd name="T78" fmla="*/ 1146 w 2107"/>
              <a:gd name="T79" fmla="*/ 2075 h 2221"/>
              <a:gd name="T80" fmla="*/ 1122 w 2107"/>
              <a:gd name="T81" fmla="*/ 2019 h 2221"/>
              <a:gd name="T82" fmla="*/ 1139 w 2107"/>
              <a:gd name="T83" fmla="*/ 2003 h 2221"/>
              <a:gd name="T84" fmla="*/ 1217 w 2107"/>
              <a:gd name="T85" fmla="*/ 2003 h 2221"/>
              <a:gd name="T86" fmla="*/ 1337 w 2107"/>
              <a:gd name="T87" fmla="*/ 1868 h 2221"/>
              <a:gd name="T88" fmla="*/ 1411 w 2107"/>
              <a:gd name="T89" fmla="*/ 1838 h 2221"/>
              <a:gd name="T90" fmla="*/ 1425 w 2107"/>
              <a:gd name="T91" fmla="*/ 1883 h 2221"/>
              <a:gd name="T92" fmla="*/ 1359 w 2107"/>
              <a:gd name="T93" fmla="*/ 1927 h 2221"/>
              <a:gd name="T94" fmla="*/ 1476 w 2107"/>
              <a:gd name="T95" fmla="*/ 1956 h 2221"/>
              <a:gd name="T96" fmla="*/ 1461 w 2107"/>
              <a:gd name="T97" fmla="*/ 1970 h 2221"/>
              <a:gd name="T98" fmla="*/ 1511 w 2107"/>
              <a:gd name="T99" fmla="*/ 2075 h 2221"/>
              <a:gd name="T100" fmla="*/ 1393 w 2107"/>
              <a:gd name="T101" fmla="*/ 2019 h 2221"/>
              <a:gd name="T102" fmla="*/ 1475 w 2107"/>
              <a:gd name="T103" fmla="*/ 2001 h 2221"/>
              <a:gd name="T104" fmla="*/ 1681 w 2107"/>
              <a:gd name="T105" fmla="*/ 2018 h 2221"/>
              <a:gd name="T106" fmla="*/ 1623 w 2107"/>
              <a:gd name="T107" fmla="*/ 2075 h 2221"/>
              <a:gd name="T108" fmla="*/ 1639 w 2107"/>
              <a:gd name="T109" fmla="*/ 2000 h 2221"/>
              <a:gd name="T110" fmla="*/ 1630 w 2107"/>
              <a:gd name="T111" fmla="*/ 1969 h 2221"/>
              <a:gd name="T112" fmla="*/ 1532 w 2107"/>
              <a:gd name="T113" fmla="*/ 1910 h 2221"/>
              <a:gd name="T114" fmla="*/ 933 w 2107"/>
              <a:gd name="T115" fmla="*/ 1308 h 2221"/>
              <a:gd name="T116" fmla="*/ 9 w 2107"/>
              <a:gd name="T117" fmla="*/ 909 h 2221"/>
              <a:gd name="T118" fmla="*/ 413 w 2107"/>
              <a:gd name="T119" fmla="*/ 386 h 2221"/>
              <a:gd name="T120" fmla="*/ 1700 w 2107"/>
              <a:gd name="T121" fmla="*/ 556 h 2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107" h="2221">
                <a:moveTo>
                  <a:pt x="2107" y="809"/>
                </a:moveTo>
                <a:cubicBezTo>
                  <a:pt x="2106" y="786"/>
                  <a:pt x="2103" y="764"/>
                  <a:pt x="2098" y="742"/>
                </a:cubicBezTo>
                <a:cubicBezTo>
                  <a:pt x="2098" y="745"/>
                  <a:pt x="2098" y="747"/>
                  <a:pt x="2098" y="749"/>
                </a:cubicBezTo>
                <a:cubicBezTo>
                  <a:pt x="2096" y="810"/>
                  <a:pt x="2076" y="869"/>
                  <a:pt x="2040" y="926"/>
                </a:cubicBezTo>
                <a:cubicBezTo>
                  <a:pt x="2018" y="961"/>
                  <a:pt x="1988" y="995"/>
                  <a:pt x="1953" y="1027"/>
                </a:cubicBezTo>
                <a:cubicBezTo>
                  <a:pt x="1918" y="1064"/>
                  <a:pt x="1873" y="1098"/>
                  <a:pt x="1819" y="1131"/>
                </a:cubicBezTo>
                <a:cubicBezTo>
                  <a:pt x="1777" y="1156"/>
                  <a:pt x="1731" y="1178"/>
                  <a:pt x="1682" y="1198"/>
                </a:cubicBezTo>
                <a:cubicBezTo>
                  <a:pt x="1682" y="1061"/>
                  <a:pt x="1682" y="1061"/>
                  <a:pt x="1682" y="1061"/>
                </a:cubicBezTo>
                <a:cubicBezTo>
                  <a:pt x="1682" y="1059"/>
                  <a:pt x="1682" y="1058"/>
                  <a:pt x="1682" y="1056"/>
                </a:cubicBezTo>
                <a:cubicBezTo>
                  <a:pt x="1680" y="988"/>
                  <a:pt x="1624" y="933"/>
                  <a:pt x="1554" y="933"/>
                </a:cubicBezTo>
                <a:cubicBezTo>
                  <a:pt x="555" y="933"/>
                  <a:pt x="555" y="933"/>
                  <a:pt x="555" y="933"/>
                </a:cubicBezTo>
                <a:cubicBezTo>
                  <a:pt x="484" y="933"/>
                  <a:pt x="426" y="990"/>
                  <a:pt x="426" y="1061"/>
                </a:cubicBezTo>
                <a:cubicBezTo>
                  <a:pt x="426" y="1141"/>
                  <a:pt x="426" y="1141"/>
                  <a:pt x="426" y="1141"/>
                </a:cubicBezTo>
                <a:cubicBezTo>
                  <a:pt x="430" y="1142"/>
                  <a:pt x="430" y="1142"/>
                  <a:pt x="430" y="1142"/>
                </a:cubicBezTo>
                <a:cubicBezTo>
                  <a:pt x="430" y="1143"/>
                  <a:pt x="459" y="1152"/>
                  <a:pt x="502" y="1162"/>
                </a:cubicBezTo>
                <a:cubicBezTo>
                  <a:pt x="502" y="1069"/>
                  <a:pt x="502" y="1069"/>
                  <a:pt x="502" y="1069"/>
                </a:cubicBezTo>
                <a:cubicBezTo>
                  <a:pt x="502" y="1032"/>
                  <a:pt x="531" y="1003"/>
                  <a:pt x="568" y="1003"/>
                </a:cubicBezTo>
                <a:cubicBezTo>
                  <a:pt x="1541" y="1003"/>
                  <a:pt x="1541" y="1003"/>
                  <a:pt x="1541" y="1003"/>
                </a:cubicBezTo>
                <a:cubicBezTo>
                  <a:pt x="1577" y="1003"/>
                  <a:pt x="1607" y="1032"/>
                  <a:pt x="1607" y="1069"/>
                </a:cubicBezTo>
                <a:cubicBezTo>
                  <a:pt x="1607" y="1668"/>
                  <a:pt x="1607" y="1668"/>
                  <a:pt x="1607" y="1668"/>
                </a:cubicBezTo>
                <a:cubicBezTo>
                  <a:pt x="1607" y="1704"/>
                  <a:pt x="1577" y="1734"/>
                  <a:pt x="1541" y="1734"/>
                </a:cubicBezTo>
                <a:cubicBezTo>
                  <a:pt x="568" y="1734"/>
                  <a:pt x="568" y="1734"/>
                  <a:pt x="568" y="1734"/>
                </a:cubicBezTo>
                <a:cubicBezTo>
                  <a:pt x="531" y="1734"/>
                  <a:pt x="502" y="1704"/>
                  <a:pt x="502" y="1668"/>
                </a:cubicBezTo>
                <a:cubicBezTo>
                  <a:pt x="502" y="1541"/>
                  <a:pt x="502" y="1541"/>
                  <a:pt x="502" y="1541"/>
                </a:cubicBezTo>
                <a:cubicBezTo>
                  <a:pt x="476" y="1535"/>
                  <a:pt x="451" y="1528"/>
                  <a:pt x="426" y="1520"/>
                </a:cubicBezTo>
                <a:cubicBezTo>
                  <a:pt x="426" y="1676"/>
                  <a:pt x="426" y="1676"/>
                  <a:pt x="426" y="1676"/>
                </a:cubicBezTo>
                <a:cubicBezTo>
                  <a:pt x="426" y="1736"/>
                  <a:pt x="467" y="1786"/>
                  <a:pt x="523" y="1800"/>
                </a:cubicBezTo>
                <a:cubicBezTo>
                  <a:pt x="491" y="1802"/>
                  <a:pt x="456" y="1813"/>
                  <a:pt x="435" y="1837"/>
                </a:cubicBezTo>
                <a:cubicBezTo>
                  <a:pt x="419" y="1857"/>
                  <a:pt x="403" y="1876"/>
                  <a:pt x="387" y="1895"/>
                </a:cubicBezTo>
                <a:cubicBezTo>
                  <a:pt x="337" y="1954"/>
                  <a:pt x="288" y="2013"/>
                  <a:pt x="239" y="2072"/>
                </a:cubicBezTo>
                <a:cubicBezTo>
                  <a:pt x="227" y="2086"/>
                  <a:pt x="203" y="2107"/>
                  <a:pt x="203" y="2127"/>
                </a:cubicBezTo>
                <a:cubicBezTo>
                  <a:pt x="203" y="2183"/>
                  <a:pt x="203" y="2183"/>
                  <a:pt x="203" y="2183"/>
                </a:cubicBezTo>
                <a:cubicBezTo>
                  <a:pt x="204" y="2190"/>
                  <a:pt x="206" y="2197"/>
                  <a:pt x="209" y="2202"/>
                </a:cubicBezTo>
                <a:cubicBezTo>
                  <a:pt x="222" y="2220"/>
                  <a:pt x="247" y="2221"/>
                  <a:pt x="267" y="2221"/>
                </a:cubicBezTo>
                <a:cubicBezTo>
                  <a:pt x="295" y="2221"/>
                  <a:pt x="1759" y="2221"/>
                  <a:pt x="1804" y="2221"/>
                </a:cubicBezTo>
                <a:cubicBezTo>
                  <a:pt x="1826" y="2221"/>
                  <a:pt x="1850" y="2219"/>
                  <a:pt x="1871" y="2214"/>
                </a:cubicBezTo>
                <a:cubicBezTo>
                  <a:pt x="1886" y="2211"/>
                  <a:pt x="1903" y="2203"/>
                  <a:pt x="1905" y="2186"/>
                </a:cubicBezTo>
                <a:cubicBezTo>
                  <a:pt x="1905" y="2126"/>
                  <a:pt x="1905" y="2126"/>
                  <a:pt x="1905" y="2126"/>
                </a:cubicBezTo>
                <a:cubicBezTo>
                  <a:pt x="1907" y="2113"/>
                  <a:pt x="1899" y="2100"/>
                  <a:pt x="1891" y="2091"/>
                </a:cubicBezTo>
                <a:cubicBezTo>
                  <a:pt x="1887" y="2086"/>
                  <a:pt x="1883" y="2081"/>
                  <a:pt x="1879" y="2077"/>
                </a:cubicBezTo>
                <a:cubicBezTo>
                  <a:pt x="1858" y="2052"/>
                  <a:pt x="1837" y="2027"/>
                  <a:pt x="1816" y="2003"/>
                </a:cubicBezTo>
                <a:cubicBezTo>
                  <a:pt x="1770" y="1948"/>
                  <a:pt x="1724" y="1894"/>
                  <a:pt x="1678" y="1840"/>
                </a:cubicBezTo>
                <a:cubicBezTo>
                  <a:pt x="1676" y="1837"/>
                  <a:pt x="1674" y="1834"/>
                  <a:pt x="1671" y="1832"/>
                </a:cubicBezTo>
                <a:cubicBezTo>
                  <a:pt x="1662" y="1820"/>
                  <a:pt x="1647" y="1813"/>
                  <a:pt x="1633" y="1809"/>
                </a:cubicBezTo>
                <a:cubicBezTo>
                  <a:pt x="1618" y="1804"/>
                  <a:pt x="1603" y="1801"/>
                  <a:pt x="1587" y="1800"/>
                </a:cubicBezTo>
                <a:cubicBezTo>
                  <a:pt x="1642" y="1785"/>
                  <a:pt x="1682" y="1735"/>
                  <a:pt x="1682" y="1676"/>
                </a:cubicBezTo>
                <a:cubicBezTo>
                  <a:pt x="1682" y="1462"/>
                  <a:pt x="1682" y="1462"/>
                  <a:pt x="1682" y="1462"/>
                </a:cubicBezTo>
                <a:cubicBezTo>
                  <a:pt x="1698" y="1455"/>
                  <a:pt x="1714" y="1448"/>
                  <a:pt x="1730" y="1441"/>
                </a:cubicBezTo>
                <a:cubicBezTo>
                  <a:pt x="1801" y="1408"/>
                  <a:pt x="1863" y="1368"/>
                  <a:pt x="1916" y="1325"/>
                </a:cubicBezTo>
                <a:cubicBezTo>
                  <a:pt x="1946" y="1300"/>
                  <a:pt x="1972" y="1273"/>
                  <a:pt x="1995" y="1246"/>
                </a:cubicBezTo>
                <a:cubicBezTo>
                  <a:pt x="2018" y="1218"/>
                  <a:pt x="2037" y="1187"/>
                  <a:pt x="2054" y="1154"/>
                </a:cubicBezTo>
                <a:cubicBezTo>
                  <a:pt x="2068" y="1124"/>
                  <a:pt x="2079" y="1090"/>
                  <a:pt x="2084" y="1054"/>
                </a:cubicBezTo>
                <a:cubicBezTo>
                  <a:pt x="2086" y="1040"/>
                  <a:pt x="2087" y="1026"/>
                  <a:pt x="2089" y="1013"/>
                </a:cubicBezTo>
                <a:cubicBezTo>
                  <a:pt x="2089" y="1008"/>
                  <a:pt x="2090" y="1003"/>
                  <a:pt x="2090" y="998"/>
                </a:cubicBezTo>
                <a:cubicBezTo>
                  <a:pt x="2102" y="877"/>
                  <a:pt x="2102" y="877"/>
                  <a:pt x="2102" y="877"/>
                </a:cubicBezTo>
                <a:cubicBezTo>
                  <a:pt x="2103" y="874"/>
                  <a:pt x="2103" y="870"/>
                  <a:pt x="2103" y="867"/>
                </a:cubicBezTo>
                <a:cubicBezTo>
                  <a:pt x="2105" y="848"/>
                  <a:pt x="2107" y="829"/>
                  <a:pt x="2107" y="809"/>
                </a:cubicBezTo>
                <a:close/>
                <a:moveTo>
                  <a:pt x="1474" y="1837"/>
                </a:moveTo>
                <a:cubicBezTo>
                  <a:pt x="1475" y="1836"/>
                  <a:pt x="1476" y="1836"/>
                  <a:pt x="1478" y="1836"/>
                </a:cubicBezTo>
                <a:cubicBezTo>
                  <a:pt x="1481" y="1835"/>
                  <a:pt x="1483" y="1835"/>
                  <a:pt x="1487" y="1835"/>
                </a:cubicBezTo>
                <a:cubicBezTo>
                  <a:pt x="1492" y="1835"/>
                  <a:pt x="1492" y="1835"/>
                  <a:pt x="1492" y="1835"/>
                </a:cubicBezTo>
                <a:cubicBezTo>
                  <a:pt x="1492" y="1835"/>
                  <a:pt x="1492" y="1835"/>
                  <a:pt x="1492" y="1835"/>
                </a:cubicBezTo>
                <a:cubicBezTo>
                  <a:pt x="1502" y="1835"/>
                  <a:pt x="1511" y="1835"/>
                  <a:pt x="1521" y="1835"/>
                </a:cubicBezTo>
                <a:cubicBezTo>
                  <a:pt x="1521" y="1835"/>
                  <a:pt x="1521" y="1835"/>
                  <a:pt x="1521" y="1835"/>
                </a:cubicBezTo>
                <a:cubicBezTo>
                  <a:pt x="1531" y="1835"/>
                  <a:pt x="1531" y="1835"/>
                  <a:pt x="1531" y="1835"/>
                </a:cubicBezTo>
                <a:cubicBezTo>
                  <a:pt x="1534" y="1834"/>
                  <a:pt x="1538" y="1835"/>
                  <a:pt x="1541" y="1835"/>
                </a:cubicBezTo>
                <a:cubicBezTo>
                  <a:pt x="1543" y="1836"/>
                  <a:pt x="1546" y="1836"/>
                  <a:pt x="1548" y="1837"/>
                </a:cubicBezTo>
                <a:cubicBezTo>
                  <a:pt x="1548" y="1837"/>
                  <a:pt x="1548" y="1837"/>
                  <a:pt x="1548" y="1837"/>
                </a:cubicBezTo>
                <a:cubicBezTo>
                  <a:pt x="1549" y="1837"/>
                  <a:pt x="1549" y="1838"/>
                  <a:pt x="1549" y="1838"/>
                </a:cubicBezTo>
                <a:cubicBezTo>
                  <a:pt x="1550" y="1838"/>
                  <a:pt x="1550" y="1838"/>
                  <a:pt x="1550" y="1838"/>
                </a:cubicBezTo>
                <a:cubicBezTo>
                  <a:pt x="1553" y="1839"/>
                  <a:pt x="1556" y="1840"/>
                  <a:pt x="1558" y="1842"/>
                </a:cubicBezTo>
                <a:cubicBezTo>
                  <a:pt x="1560" y="1843"/>
                  <a:pt x="1562" y="1845"/>
                  <a:pt x="1563" y="1847"/>
                </a:cubicBezTo>
                <a:cubicBezTo>
                  <a:pt x="1571" y="1858"/>
                  <a:pt x="1571" y="1858"/>
                  <a:pt x="1571" y="1858"/>
                </a:cubicBezTo>
                <a:cubicBezTo>
                  <a:pt x="1573" y="1861"/>
                  <a:pt x="1577" y="1865"/>
                  <a:pt x="1579" y="1870"/>
                </a:cubicBezTo>
                <a:cubicBezTo>
                  <a:pt x="1579" y="1870"/>
                  <a:pt x="1579" y="1870"/>
                  <a:pt x="1579" y="1870"/>
                </a:cubicBezTo>
                <a:cubicBezTo>
                  <a:pt x="1581" y="1872"/>
                  <a:pt x="1581" y="1874"/>
                  <a:pt x="1581" y="1876"/>
                </a:cubicBezTo>
                <a:cubicBezTo>
                  <a:pt x="1581" y="1877"/>
                  <a:pt x="1580" y="1878"/>
                  <a:pt x="1579" y="1879"/>
                </a:cubicBezTo>
                <a:cubicBezTo>
                  <a:pt x="1579" y="1879"/>
                  <a:pt x="1579" y="1880"/>
                  <a:pt x="1579" y="1880"/>
                </a:cubicBezTo>
                <a:cubicBezTo>
                  <a:pt x="1579" y="1880"/>
                  <a:pt x="1579" y="1880"/>
                  <a:pt x="1579" y="1880"/>
                </a:cubicBezTo>
                <a:cubicBezTo>
                  <a:pt x="1578" y="1880"/>
                  <a:pt x="1578" y="1880"/>
                  <a:pt x="1578" y="1880"/>
                </a:cubicBezTo>
                <a:cubicBezTo>
                  <a:pt x="1578" y="1880"/>
                  <a:pt x="1578" y="1881"/>
                  <a:pt x="1577" y="1881"/>
                </a:cubicBezTo>
                <a:cubicBezTo>
                  <a:pt x="1577" y="1881"/>
                  <a:pt x="1577" y="1881"/>
                  <a:pt x="1576" y="1881"/>
                </a:cubicBezTo>
                <a:cubicBezTo>
                  <a:pt x="1576" y="1881"/>
                  <a:pt x="1576" y="1882"/>
                  <a:pt x="1575" y="1882"/>
                </a:cubicBezTo>
                <a:cubicBezTo>
                  <a:pt x="1569" y="1885"/>
                  <a:pt x="1560" y="1884"/>
                  <a:pt x="1553" y="1884"/>
                </a:cubicBezTo>
                <a:cubicBezTo>
                  <a:pt x="1516" y="1884"/>
                  <a:pt x="1516" y="1884"/>
                  <a:pt x="1516" y="1884"/>
                </a:cubicBezTo>
                <a:cubicBezTo>
                  <a:pt x="1509" y="1884"/>
                  <a:pt x="1501" y="1883"/>
                  <a:pt x="1494" y="1879"/>
                </a:cubicBezTo>
                <a:cubicBezTo>
                  <a:pt x="1492" y="1878"/>
                  <a:pt x="1490" y="1877"/>
                  <a:pt x="1488" y="1876"/>
                </a:cubicBezTo>
                <a:cubicBezTo>
                  <a:pt x="1486" y="1874"/>
                  <a:pt x="1484" y="1872"/>
                  <a:pt x="1483" y="1871"/>
                </a:cubicBezTo>
                <a:cubicBezTo>
                  <a:pt x="1481" y="1868"/>
                  <a:pt x="1481" y="1868"/>
                  <a:pt x="1481" y="1868"/>
                </a:cubicBezTo>
                <a:cubicBezTo>
                  <a:pt x="1478" y="1861"/>
                  <a:pt x="1473" y="1854"/>
                  <a:pt x="1470" y="1847"/>
                </a:cubicBezTo>
                <a:cubicBezTo>
                  <a:pt x="1467" y="1842"/>
                  <a:pt x="1469" y="1839"/>
                  <a:pt x="1474" y="1837"/>
                </a:cubicBezTo>
                <a:close/>
                <a:moveTo>
                  <a:pt x="965" y="1871"/>
                </a:moveTo>
                <a:cubicBezTo>
                  <a:pt x="966" y="1869"/>
                  <a:pt x="966" y="1868"/>
                  <a:pt x="966" y="1866"/>
                </a:cubicBezTo>
                <a:cubicBezTo>
                  <a:pt x="966" y="1866"/>
                  <a:pt x="966" y="1866"/>
                  <a:pt x="966" y="1866"/>
                </a:cubicBezTo>
                <a:cubicBezTo>
                  <a:pt x="967" y="1861"/>
                  <a:pt x="966" y="1855"/>
                  <a:pt x="968" y="1850"/>
                </a:cubicBezTo>
                <a:cubicBezTo>
                  <a:pt x="968" y="1848"/>
                  <a:pt x="968" y="1848"/>
                  <a:pt x="968" y="1848"/>
                </a:cubicBezTo>
                <a:cubicBezTo>
                  <a:pt x="968" y="1846"/>
                  <a:pt x="969" y="1845"/>
                  <a:pt x="970" y="1843"/>
                </a:cubicBezTo>
                <a:cubicBezTo>
                  <a:pt x="971" y="1842"/>
                  <a:pt x="973" y="1841"/>
                  <a:pt x="974" y="1841"/>
                </a:cubicBezTo>
                <a:cubicBezTo>
                  <a:pt x="974" y="1840"/>
                  <a:pt x="974" y="1840"/>
                  <a:pt x="974" y="1840"/>
                </a:cubicBezTo>
                <a:cubicBezTo>
                  <a:pt x="975" y="1840"/>
                  <a:pt x="975" y="1840"/>
                  <a:pt x="975" y="1840"/>
                </a:cubicBezTo>
                <a:cubicBezTo>
                  <a:pt x="976" y="1840"/>
                  <a:pt x="976" y="1839"/>
                  <a:pt x="976" y="1839"/>
                </a:cubicBezTo>
                <a:cubicBezTo>
                  <a:pt x="976" y="1839"/>
                  <a:pt x="977" y="1839"/>
                  <a:pt x="977" y="1839"/>
                </a:cubicBezTo>
                <a:cubicBezTo>
                  <a:pt x="978" y="1839"/>
                  <a:pt x="978" y="1838"/>
                  <a:pt x="979" y="1838"/>
                </a:cubicBezTo>
                <a:cubicBezTo>
                  <a:pt x="980" y="1838"/>
                  <a:pt x="980" y="1838"/>
                  <a:pt x="980" y="1838"/>
                </a:cubicBezTo>
                <a:cubicBezTo>
                  <a:pt x="981" y="1837"/>
                  <a:pt x="982" y="1837"/>
                  <a:pt x="983" y="1837"/>
                </a:cubicBezTo>
                <a:cubicBezTo>
                  <a:pt x="983" y="1837"/>
                  <a:pt x="984" y="1837"/>
                  <a:pt x="984" y="1837"/>
                </a:cubicBezTo>
                <a:cubicBezTo>
                  <a:pt x="984" y="1837"/>
                  <a:pt x="984" y="1837"/>
                  <a:pt x="985" y="1837"/>
                </a:cubicBezTo>
                <a:cubicBezTo>
                  <a:pt x="985" y="1837"/>
                  <a:pt x="985" y="1837"/>
                  <a:pt x="986" y="1836"/>
                </a:cubicBezTo>
                <a:cubicBezTo>
                  <a:pt x="988" y="1836"/>
                  <a:pt x="991" y="1836"/>
                  <a:pt x="993" y="1836"/>
                </a:cubicBezTo>
                <a:cubicBezTo>
                  <a:pt x="995" y="1836"/>
                  <a:pt x="995" y="1836"/>
                  <a:pt x="995" y="1836"/>
                </a:cubicBezTo>
                <a:cubicBezTo>
                  <a:pt x="998" y="1836"/>
                  <a:pt x="1000" y="1836"/>
                  <a:pt x="1003" y="1836"/>
                </a:cubicBezTo>
                <a:cubicBezTo>
                  <a:pt x="1038" y="1836"/>
                  <a:pt x="1038" y="1836"/>
                  <a:pt x="1038" y="1836"/>
                </a:cubicBezTo>
                <a:cubicBezTo>
                  <a:pt x="1038" y="1836"/>
                  <a:pt x="1039" y="1836"/>
                  <a:pt x="1040" y="1836"/>
                </a:cubicBezTo>
                <a:cubicBezTo>
                  <a:pt x="1040" y="1836"/>
                  <a:pt x="1040" y="1836"/>
                  <a:pt x="1041" y="1836"/>
                </a:cubicBezTo>
                <a:cubicBezTo>
                  <a:pt x="1042" y="1836"/>
                  <a:pt x="1042" y="1836"/>
                  <a:pt x="1043" y="1836"/>
                </a:cubicBezTo>
                <a:cubicBezTo>
                  <a:pt x="1050" y="1837"/>
                  <a:pt x="1058" y="1839"/>
                  <a:pt x="1061" y="1844"/>
                </a:cubicBezTo>
                <a:cubicBezTo>
                  <a:pt x="1061" y="1845"/>
                  <a:pt x="1061" y="1845"/>
                  <a:pt x="1061" y="1846"/>
                </a:cubicBezTo>
                <a:cubicBezTo>
                  <a:pt x="1061" y="1846"/>
                  <a:pt x="1061" y="1846"/>
                  <a:pt x="1061" y="1846"/>
                </a:cubicBezTo>
                <a:cubicBezTo>
                  <a:pt x="1063" y="1853"/>
                  <a:pt x="1062" y="1863"/>
                  <a:pt x="1062" y="1870"/>
                </a:cubicBezTo>
                <a:cubicBezTo>
                  <a:pt x="1062" y="1872"/>
                  <a:pt x="1062" y="1872"/>
                  <a:pt x="1062" y="1872"/>
                </a:cubicBezTo>
                <a:cubicBezTo>
                  <a:pt x="1062" y="1873"/>
                  <a:pt x="1062" y="1874"/>
                  <a:pt x="1061" y="1876"/>
                </a:cubicBezTo>
                <a:cubicBezTo>
                  <a:pt x="1054" y="1889"/>
                  <a:pt x="1022" y="1885"/>
                  <a:pt x="1010" y="1885"/>
                </a:cubicBezTo>
                <a:cubicBezTo>
                  <a:pt x="1003" y="1885"/>
                  <a:pt x="996" y="1885"/>
                  <a:pt x="989" y="1885"/>
                </a:cubicBezTo>
                <a:cubicBezTo>
                  <a:pt x="983" y="1885"/>
                  <a:pt x="974" y="1884"/>
                  <a:pt x="969" y="1879"/>
                </a:cubicBezTo>
                <a:cubicBezTo>
                  <a:pt x="969" y="1879"/>
                  <a:pt x="969" y="1879"/>
                  <a:pt x="968" y="1879"/>
                </a:cubicBezTo>
                <a:cubicBezTo>
                  <a:pt x="968" y="1879"/>
                  <a:pt x="968" y="1878"/>
                  <a:pt x="968" y="1878"/>
                </a:cubicBezTo>
                <a:cubicBezTo>
                  <a:pt x="967" y="1878"/>
                  <a:pt x="967" y="1878"/>
                  <a:pt x="967" y="1877"/>
                </a:cubicBezTo>
                <a:cubicBezTo>
                  <a:pt x="967" y="1877"/>
                  <a:pt x="967" y="1877"/>
                  <a:pt x="967" y="1877"/>
                </a:cubicBezTo>
                <a:cubicBezTo>
                  <a:pt x="967" y="1877"/>
                  <a:pt x="967" y="1877"/>
                  <a:pt x="967" y="1877"/>
                </a:cubicBezTo>
                <a:cubicBezTo>
                  <a:pt x="966" y="1876"/>
                  <a:pt x="966" y="1876"/>
                  <a:pt x="966" y="1875"/>
                </a:cubicBezTo>
                <a:cubicBezTo>
                  <a:pt x="965" y="1874"/>
                  <a:pt x="965" y="1873"/>
                  <a:pt x="965" y="1872"/>
                </a:cubicBezTo>
                <a:lnTo>
                  <a:pt x="965" y="1871"/>
                </a:lnTo>
                <a:close/>
                <a:moveTo>
                  <a:pt x="956" y="1955"/>
                </a:moveTo>
                <a:cubicBezTo>
                  <a:pt x="956" y="1952"/>
                  <a:pt x="956" y="1952"/>
                  <a:pt x="956" y="1952"/>
                </a:cubicBezTo>
                <a:cubicBezTo>
                  <a:pt x="956" y="1952"/>
                  <a:pt x="956" y="1951"/>
                  <a:pt x="956" y="1951"/>
                </a:cubicBezTo>
                <a:cubicBezTo>
                  <a:pt x="957" y="1943"/>
                  <a:pt x="958" y="1935"/>
                  <a:pt x="959" y="1926"/>
                </a:cubicBezTo>
                <a:cubicBezTo>
                  <a:pt x="959" y="1926"/>
                  <a:pt x="959" y="1926"/>
                  <a:pt x="959" y="1926"/>
                </a:cubicBezTo>
                <a:cubicBezTo>
                  <a:pt x="959" y="1926"/>
                  <a:pt x="959" y="1926"/>
                  <a:pt x="959" y="1925"/>
                </a:cubicBezTo>
                <a:cubicBezTo>
                  <a:pt x="963" y="1907"/>
                  <a:pt x="999" y="1911"/>
                  <a:pt x="1013" y="1911"/>
                </a:cubicBezTo>
                <a:cubicBezTo>
                  <a:pt x="1025" y="1911"/>
                  <a:pt x="1055" y="1908"/>
                  <a:pt x="1061" y="1921"/>
                </a:cubicBezTo>
                <a:cubicBezTo>
                  <a:pt x="1062" y="1923"/>
                  <a:pt x="1063" y="1924"/>
                  <a:pt x="1063" y="1926"/>
                </a:cubicBezTo>
                <a:cubicBezTo>
                  <a:pt x="1063" y="1940"/>
                  <a:pt x="1063" y="1940"/>
                  <a:pt x="1063" y="1940"/>
                </a:cubicBezTo>
                <a:cubicBezTo>
                  <a:pt x="1063" y="1945"/>
                  <a:pt x="1063" y="1949"/>
                  <a:pt x="1063" y="1953"/>
                </a:cubicBezTo>
                <a:cubicBezTo>
                  <a:pt x="1063" y="1953"/>
                  <a:pt x="1063" y="1953"/>
                  <a:pt x="1063" y="1953"/>
                </a:cubicBezTo>
                <a:cubicBezTo>
                  <a:pt x="1063" y="1955"/>
                  <a:pt x="1063" y="1955"/>
                  <a:pt x="1063" y="1955"/>
                </a:cubicBezTo>
                <a:cubicBezTo>
                  <a:pt x="1063" y="1957"/>
                  <a:pt x="1062" y="1959"/>
                  <a:pt x="1061" y="1961"/>
                </a:cubicBezTo>
                <a:cubicBezTo>
                  <a:pt x="1061" y="1962"/>
                  <a:pt x="1060" y="1962"/>
                  <a:pt x="1060" y="1962"/>
                </a:cubicBezTo>
                <a:cubicBezTo>
                  <a:pt x="1060" y="1963"/>
                  <a:pt x="1059" y="1963"/>
                  <a:pt x="1059" y="1964"/>
                </a:cubicBezTo>
                <a:cubicBezTo>
                  <a:pt x="1058" y="1964"/>
                  <a:pt x="1058" y="1964"/>
                  <a:pt x="1058" y="1964"/>
                </a:cubicBezTo>
                <a:cubicBezTo>
                  <a:pt x="1055" y="1967"/>
                  <a:pt x="1051" y="1969"/>
                  <a:pt x="1046" y="1970"/>
                </a:cubicBezTo>
                <a:cubicBezTo>
                  <a:pt x="1046" y="1970"/>
                  <a:pt x="1046" y="1970"/>
                  <a:pt x="1046" y="1970"/>
                </a:cubicBezTo>
                <a:cubicBezTo>
                  <a:pt x="1046" y="1970"/>
                  <a:pt x="1046" y="1970"/>
                  <a:pt x="1046" y="1970"/>
                </a:cubicBezTo>
                <a:cubicBezTo>
                  <a:pt x="1044" y="1971"/>
                  <a:pt x="1043" y="1971"/>
                  <a:pt x="1041" y="1971"/>
                </a:cubicBezTo>
                <a:cubicBezTo>
                  <a:pt x="1041" y="1971"/>
                  <a:pt x="1040" y="1971"/>
                  <a:pt x="1040" y="1971"/>
                </a:cubicBezTo>
                <a:cubicBezTo>
                  <a:pt x="1038" y="1971"/>
                  <a:pt x="1037" y="1972"/>
                  <a:pt x="1035" y="1972"/>
                </a:cubicBezTo>
                <a:cubicBezTo>
                  <a:pt x="1035" y="1972"/>
                  <a:pt x="1035" y="1972"/>
                  <a:pt x="1035" y="1972"/>
                </a:cubicBezTo>
                <a:cubicBezTo>
                  <a:pt x="982" y="1972"/>
                  <a:pt x="982" y="1972"/>
                  <a:pt x="982" y="1972"/>
                </a:cubicBezTo>
                <a:cubicBezTo>
                  <a:pt x="976" y="1972"/>
                  <a:pt x="969" y="1971"/>
                  <a:pt x="963" y="1967"/>
                </a:cubicBezTo>
                <a:cubicBezTo>
                  <a:pt x="963" y="1967"/>
                  <a:pt x="963" y="1967"/>
                  <a:pt x="963" y="1967"/>
                </a:cubicBezTo>
                <a:cubicBezTo>
                  <a:pt x="963" y="1967"/>
                  <a:pt x="963" y="1967"/>
                  <a:pt x="963" y="1967"/>
                </a:cubicBezTo>
                <a:cubicBezTo>
                  <a:pt x="962" y="1966"/>
                  <a:pt x="961" y="1965"/>
                  <a:pt x="960" y="1964"/>
                </a:cubicBezTo>
                <a:cubicBezTo>
                  <a:pt x="959" y="1964"/>
                  <a:pt x="958" y="1963"/>
                  <a:pt x="958" y="1962"/>
                </a:cubicBezTo>
                <a:cubicBezTo>
                  <a:pt x="958" y="1962"/>
                  <a:pt x="958" y="1962"/>
                  <a:pt x="957" y="1962"/>
                </a:cubicBezTo>
                <a:cubicBezTo>
                  <a:pt x="956" y="1960"/>
                  <a:pt x="956" y="1957"/>
                  <a:pt x="956" y="1955"/>
                </a:cubicBezTo>
                <a:close/>
                <a:moveTo>
                  <a:pt x="820" y="1872"/>
                </a:moveTo>
                <a:cubicBezTo>
                  <a:pt x="820" y="1872"/>
                  <a:pt x="820" y="1872"/>
                  <a:pt x="820" y="1872"/>
                </a:cubicBezTo>
                <a:cubicBezTo>
                  <a:pt x="820" y="1872"/>
                  <a:pt x="820" y="1872"/>
                  <a:pt x="820" y="1872"/>
                </a:cubicBezTo>
                <a:cubicBezTo>
                  <a:pt x="820" y="1870"/>
                  <a:pt x="821" y="1868"/>
                  <a:pt x="822" y="1866"/>
                </a:cubicBezTo>
                <a:cubicBezTo>
                  <a:pt x="823" y="1861"/>
                  <a:pt x="824" y="1854"/>
                  <a:pt x="827" y="1849"/>
                </a:cubicBezTo>
                <a:cubicBezTo>
                  <a:pt x="827" y="1848"/>
                  <a:pt x="827" y="1848"/>
                  <a:pt x="827" y="1848"/>
                </a:cubicBezTo>
                <a:cubicBezTo>
                  <a:pt x="827" y="1847"/>
                  <a:pt x="829" y="1845"/>
                  <a:pt x="830" y="1844"/>
                </a:cubicBezTo>
                <a:cubicBezTo>
                  <a:pt x="831" y="1843"/>
                  <a:pt x="832" y="1842"/>
                  <a:pt x="833" y="1841"/>
                </a:cubicBezTo>
                <a:cubicBezTo>
                  <a:pt x="837" y="1839"/>
                  <a:pt x="840" y="1838"/>
                  <a:pt x="844" y="1837"/>
                </a:cubicBezTo>
                <a:cubicBezTo>
                  <a:pt x="845" y="1837"/>
                  <a:pt x="845" y="1837"/>
                  <a:pt x="845" y="1837"/>
                </a:cubicBezTo>
                <a:cubicBezTo>
                  <a:pt x="848" y="1836"/>
                  <a:pt x="851" y="1836"/>
                  <a:pt x="855" y="1836"/>
                </a:cubicBezTo>
                <a:cubicBezTo>
                  <a:pt x="859" y="1836"/>
                  <a:pt x="859" y="1836"/>
                  <a:pt x="859" y="1836"/>
                </a:cubicBezTo>
                <a:cubicBezTo>
                  <a:pt x="861" y="1836"/>
                  <a:pt x="862" y="1836"/>
                  <a:pt x="864" y="1836"/>
                </a:cubicBezTo>
                <a:cubicBezTo>
                  <a:pt x="873" y="1836"/>
                  <a:pt x="883" y="1836"/>
                  <a:pt x="893" y="1836"/>
                </a:cubicBezTo>
                <a:cubicBezTo>
                  <a:pt x="894" y="1836"/>
                  <a:pt x="896" y="1836"/>
                  <a:pt x="897" y="1836"/>
                </a:cubicBezTo>
                <a:cubicBezTo>
                  <a:pt x="899" y="1836"/>
                  <a:pt x="899" y="1836"/>
                  <a:pt x="899" y="1836"/>
                </a:cubicBezTo>
                <a:cubicBezTo>
                  <a:pt x="899" y="1836"/>
                  <a:pt x="899" y="1836"/>
                  <a:pt x="900" y="1836"/>
                </a:cubicBezTo>
                <a:cubicBezTo>
                  <a:pt x="901" y="1836"/>
                  <a:pt x="902" y="1836"/>
                  <a:pt x="904" y="1836"/>
                </a:cubicBezTo>
                <a:cubicBezTo>
                  <a:pt x="904" y="1836"/>
                  <a:pt x="904" y="1836"/>
                  <a:pt x="904" y="1836"/>
                </a:cubicBezTo>
                <a:cubicBezTo>
                  <a:pt x="911" y="1837"/>
                  <a:pt x="919" y="1839"/>
                  <a:pt x="921" y="1846"/>
                </a:cubicBezTo>
                <a:cubicBezTo>
                  <a:pt x="921" y="1846"/>
                  <a:pt x="921" y="1846"/>
                  <a:pt x="921" y="1846"/>
                </a:cubicBezTo>
                <a:cubicBezTo>
                  <a:pt x="921" y="1846"/>
                  <a:pt x="921" y="1846"/>
                  <a:pt x="921" y="1846"/>
                </a:cubicBezTo>
                <a:cubicBezTo>
                  <a:pt x="921" y="1854"/>
                  <a:pt x="918" y="1863"/>
                  <a:pt x="917" y="1870"/>
                </a:cubicBezTo>
                <a:cubicBezTo>
                  <a:pt x="917" y="1870"/>
                  <a:pt x="917" y="1870"/>
                  <a:pt x="917" y="1870"/>
                </a:cubicBezTo>
                <a:cubicBezTo>
                  <a:pt x="917" y="1872"/>
                  <a:pt x="917" y="1872"/>
                  <a:pt x="917" y="1872"/>
                </a:cubicBezTo>
                <a:cubicBezTo>
                  <a:pt x="916" y="1873"/>
                  <a:pt x="916" y="1875"/>
                  <a:pt x="914" y="1876"/>
                </a:cubicBezTo>
                <a:cubicBezTo>
                  <a:pt x="914" y="1876"/>
                  <a:pt x="914" y="1877"/>
                  <a:pt x="914" y="1877"/>
                </a:cubicBezTo>
                <a:cubicBezTo>
                  <a:pt x="914" y="1877"/>
                  <a:pt x="914" y="1877"/>
                  <a:pt x="914" y="1877"/>
                </a:cubicBezTo>
                <a:cubicBezTo>
                  <a:pt x="914" y="1877"/>
                  <a:pt x="914" y="1877"/>
                  <a:pt x="914" y="1877"/>
                </a:cubicBezTo>
                <a:cubicBezTo>
                  <a:pt x="904" y="1889"/>
                  <a:pt x="878" y="1886"/>
                  <a:pt x="865" y="1886"/>
                </a:cubicBezTo>
                <a:cubicBezTo>
                  <a:pt x="857" y="1886"/>
                  <a:pt x="849" y="1886"/>
                  <a:pt x="841" y="1886"/>
                </a:cubicBezTo>
                <a:cubicBezTo>
                  <a:pt x="834" y="1886"/>
                  <a:pt x="824" y="1884"/>
                  <a:pt x="820" y="1877"/>
                </a:cubicBezTo>
                <a:cubicBezTo>
                  <a:pt x="820" y="1877"/>
                  <a:pt x="820" y="1876"/>
                  <a:pt x="820" y="1875"/>
                </a:cubicBezTo>
                <a:cubicBezTo>
                  <a:pt x="820" y="1875"/>
                  <a:pt x="820" y="1875"/>
                  <a:pt x="820" y="1874"/>
                </a:cubicBezTo>
                <a:cubicBezTo>
                  <a:pt x="820" y="1873"/>
                  <a:pt x="820" y="1873"/>
                  <a:pt x="820" y="1872"/>
                </a:cubicBezTo>
                <a:close/>
                <a:moveTo>
                  <a:pt x="795" y="1956"/>
                </a:moveTo>
                <a:cubicBezTo>
                  <a:pt x="796" y="1952"/>
                  <a:pt x="796" y="1952"/>
                  <a:pt x="796" y="1952"/>
                </a:cubicBezTo>
                <a:cubicBezTo>
                  <a:pt x="796" y="1952"/>
                  <a:pt x="796" y="1952"/>
                  <a:pt x="796" y="1952"/>
                </a:cubicBezTo>
                <a:cubicBezTo>
                  <a:pt x="796" y="1951"/>
                  <a:pt x="796" y="1951"/>
                  <a:pt x="796" y="1950"/>
                </a:cubicBezTo>
                <a:cubicBezTo>
                  <a:pt x="803" y="1926"/>
                  <a:pt x="803" y="1926"/>
                  <a:pt x="803" y="1926"/>
                </a:cubicBezTo>
                <a:cubicBezTo>
                  <a:pt x="804" y="1926"/>
                  <a:pt x="804" y="1926"/>
                  <a:pt x="804" y="1925"/>
                </a:cubicBezTo>
                <a:cubicBezTo>
                  <a:pt x="811" y="1908"/>
                  <a:pt x="843" y="1911"/>
                  <a:pt x="859" y="1911"/>
                </a:cubicBezTo>
                <a:cubicBezTo>
                  <a:pt x="865" y="1911"/>
                  <a:pt x="877" y="1910"/>
                  <a:pt x="888" y="1912"/>
                </a:cubicBezTo>
                <a:cubicBezTo>
                  <a:pt x="890" y="1912"/>
                  <a:pt x="891" y="1912"/>
                  <a:pt x="893" y="1913"/>
                </a:cubicBezTo>
                <a:cubicBezTo>
                  <a:pt x="894" y="1913"/>
                  <a:pt x="894" y="1913"/>
                  <a:pt x="894" y="1913"/>
                </a:cubicBezTo>
                <a:cubicBezTo>
                  <a:pt x="899" y="1914"/>
                  <a:pt x="903" y="1916"/>
                  <a:pt x="905" y="1920"/>
                </a:cubicBezTo>
                <a:cubicBezTo>
                  <a:pt x="906" y="1920"/>
                  <a:pt x="906" y="1920"/>
                  <a:pt x="906" y="1920"/>
                </a:cubicBezTo>
                <a:cubicBezTo>
                  <a:pt x="906" y="1921"/>
                  <a:pt x="906" y="1921"/>
                  <a:pt x="906" y="1921"/>
                </a:cubicBezTo>
                <a:cubicBezTo>
                  <a:pt x="906" y="1921"/>
                  <a:pt x="906" y="1921"/>
                  <a:pt x="906" y="1921"/>
                </a:cubicBezTo>
                <a:cubicBezTo>
                  <a:pt x="907" y="1923"/>
                  <a:pt x="907" y="1924"/>
                  <a:pt x="907" y="1926"/>
                </a:cubicBezTo>
                <a:cubicBezTo>
                  <a:pt x="907" y="1928"/>
                  <a:pt x="907" y="1928"/>
                  <a:pt x="907" y="1928"/>
                </a:cubicBezTo>
                <a:cubicBezTo>
                  <a:pt x="907" y="1928"/>
                  <a:pt x="907" y="1928"/>
                  <a:pt x="907" y="1928"/>
                </a:cubicBezTo>
                <a:cubicBezTo>
                  <a:pt x="906" y="1932"/>
                  <a:pt x="905" y="1936"/>
                  <a:pt x="904" y="1941"/>
                </a:cubicBezTo>
                <a:cubicBezTo>
                  <a:pt x="902" y="1955"/>
                  <a:pt x="902" y="1955"/>
                  <a:pt x="902" y="1955"/>
                </a:cubicBezTo>
                <a:cubicBezTo>
                  <a:pt x="901" y="1958"/>
                  <a:pt x="900" y="1960"/>
                  <a:pt x="899" y="1962"/>
                </a:cubicBezTo>
                <a:cubicBezTo>
                  <a:pt x="898" y="1962"/>
                  <a:pt x="898" y="1962"/>
                  <a:pt x="898" y="1962"/>
                </a:cubicBezTo>
                <a:cubicBezTo>
                  <a:pt x="898" y="1963"/>
                  <a:pt x="897" y="1963"/>
                  <a:pt x="897" y="1963"/>
                </a:cubicBezTo>
                <a:cubicBezTo>
                  <a:pt x="897" y="1964"/>
                  <a:pt x="896" y="1964"/>
                  <a:pt x="895" y="1965"/>
                </a:cubicBezTo>
                <a:cubicBezTo>
                  <a:pt x="891" y="1968"/>
                  <a:pt x="887" y="1969"/>
                  <a:pt x="882" y="1971"/>
                </a:cubicBezTo>
                <a:cubicBezTo>
                  <a:pt x="882" y="1971"/>
                  <a:pt x="882" y="1971"/>
                  <a:pt x="882" y="1971"/>
                </a:cubicBezTo>
                <a:cubicBezTo>
                  <a:pt x="882" y="1971"/>
                  <a:pt x="882" y="1971"/>
                  <a:pt x="882" y="1971"/>
                </a:cubicBezTo>
                <a:cubicBezTo>
                  <a:pt x="880" y="1971"/>
                  <a:pt x="879" y="1971"/>
                  <a:pt x="877" y="1971"/>
                </a:cubicBezTo>
                <a:cubicBezTo>
                  <a:pt x="877" y="1972"/>
                  <a:pt x="876" y="1972"/>
                  <a:pt x="876" y="1972"/>
                </a:cubicBezTo>
                <a:cubicBezTo>
                  <a:pt x="874" y="1972"/>
                  <a:pt x="872" y="1972"/>
                  <a:pt x="871" y="1972"/>
                </a:cubicBezTo>
                <a:cubicBezTo>
                  <a:pt x="871" y="1972"/>
                  <a:pt x="871" y="1972"/>
                  <a:pt x="871" y="1972"/>
                </a:cubicBezTo>
                <a:cubicBezTo>
                  <a:pt x="818" y="1972"/>
                  <a:pt x="818" y="1972"/>
                  <a:pt x="818" y="1972"/>
                </a:cubicBezTo>
                <a:cubicBezTo>
                  <a:pt x="812" y="1972"/>
                  <a:pt x="805" y="1971"/>
                  <a:pt x="799" y="1967"/>
                </a:cubicBezTo>
                <a:cubicBezTo>
                  <a:pt x="799" y="1967"/>
                  <a:pt x="799" y="1967"/>
                  <a:pt x="799" y="1967"/>
                </a:cubicBezTo>
                <a:cubicBezTo>
                  <a:pt x="799" y="1967"/>
                  <a:pt x="799" y="1967"/>
                  <a:pt x="799" y="1967"/>
                </a:cubicBezTo>
                <a:cubicBezTo>
                  <a:pt x="798" y="1967"/>
                  <a:pt x="797" y="1966"/>
                  <a:pt x="797" y="1965"/>
                </a:cubicBezTo>
                <a:cubicBezTo>
                  <a:pt x="796" y="1964"/>
                  <a:pt x="796" y="1963"/>
                  <a:pt x="795" y="1963"/>
                </a:cubicBezTo>
                <a:cubicBezTo>
                  <a:pt x="795" y="1962"/>
                  <a:pt x="795" y="1962"/>
                  <a:pt x="795" y="1962"/>
                </a:cubicBezTo>
                <a:cubicBezTo>
                  <a:pt x="794" y="1960"/>
                  <a:pt x="794" y="1958"/>
                  <a:pt x="795" y="1956"/>
                </a:cubicBezTo>
                <a:close/>
                <a:moveTo>
                  <a:pt x="674" y="1875"/>
                </a:moveTo>
                <a:cubicBezTo>
                  <a:pt x="674" y="1872"/>
                  <a:pt x="676" y="1869"/>
                  <a:pt x="677" y="1867"/>
                </a:cubicBezTo>
                <a:cubicBezTo>
                  <a:pt x="680" y="1861"/>
                  <a:pt x="683" y="1852"/>
                  <a:pt x="687" y="1847"/>
                </a:cubicBezTo>
                <a:cubicBezTo>
                  <a:pt x="688" y="1846"/>
                  <a:pt x="688" y="1846"/>
                  <a:pt x="688" y="1846"/>
                </a:cubicBezTo>
                <a:cubicBezTo>
                  <a:pt x="688" y="1846"/>
                  <a:pt x="689" y="1845"/>
                  <a:pt x="689" y="1845"/>
                </a:cubicBezTo>
                <a:cubicBezTo>
                  <a:pt x="689" y="1845"/>
                  <a:pt x="689" y="1845"/>
                  <a:pt x="690" y="1844"/>
                </a:cubicBezTo>
                <a:cubicBezTo>
                  <a:pt x="690" y="1844"/>
                  <a:pt x="690" y="1844"/>
                  <a:pt x="690" y="1844"/>
                </a:cubicBezTo>
                <a:cubicBezTo>
                  <a:pt x="690" y="1844"/>
                  <a:pt x="691" y="1844"/>
                  <a:pt x="691" y="1843"/>
                </a:cubicBezTo>
                <a:cubicBezTo>
                  <a:pt x="695" y="1840"/>
                  <a:pt x="700" y="1838"/>
                  <a:pt x="706" y="1838"/>
                </a:cubicBezTo>
                <a:cubicBezTo>
                  <a:pt x="706" y="1837"/>
                  <a:pt x="706" y="1837"/>
                  <a:pt x="706" y="1837"/>
                </a:cubicBezTo>
                <a:cubicBezTo>
                  <a:pt x="709" y="1837"/>
                  <a:pt x="713" y="1836"/>
                  <a:pt x="716" y="1836"/>
                </a:cubicBezTo>
                <a:cubicBezTo>
                  <a:pt x="734" y="1836"/>
                  <a:pt x="734" y="1836"/>
                  <a:pt x="734" y="1836"/>
                </a:cubicBezTo>
                <a:cubicBezTo>
                  <a:pt x="740" y="1836"/>
                  <a:pt x="746" y="1836"/>
                  <a:pt x="751" y="1836"/>
                </a:cubicBezTo>
                <a:cubicBezTo>
                  <a:pt x="759" y="1836"/>
                  <a:pt x="771" y="1835"/>
                  <a:pt x="777" y="1841"/>
                </a:cubicBezTo>
                <a:cubicBezTo>
                  <a:pt x="778" y="1841"/>
                  <a:pt x="778" y="1842"/>
                  <a:pt x="778" y="1842"/>
                </a:cubicBezTo>
                <a:cubicBezTo>
                  <a:pt x="778" y="1842"/>
                  <a:pt x="779" y="1842"/>
                  <a:pt x="779" y="1842"/>
                </a:cubicBezTo>
                <a:cubicBezTo>
                  <a:pt x="779" y="1842"/>
                  <a:pt x="779" y="1843"/>
                  <a:pt x="779" y="1843"/>
                </a:cubicBezTo>
                <a:cubicBezTo>
                  <a:pt x="779" y="1843"/>
                  <a:pt x="779" y="1843"/>
                  <a:pt x="780" y="1844"/>
                </a:cubicBezTo>
                <a:cubicBezTo>
                  <a:pt x="780" y="1845"/>
                  <a:pt x="780" y="1846"/>
                  <a:pt x="780" y="1847"/>
                </a:cubicBezTo>
                <a:cubicBezTo>
                  <a:pt x="779" y="1854"/>
                  <a:pt x="774" y="1863"/>
                  <a:pt x="773" y="1867"/>
                </a:cubicBezTo>
                <a:cubicBezTo>
                  <a:pt x="773" y="1867"/>
                  <a:pt x="773" y="1867"/>
                  <a:pt x="773" y="1867"/>
                </a:cubicBezTo>
                <a:cubicBezTo>
                  <a:pt x="772" y="1869"/>
                  <a:pt x="772" y="1870"/>
                  <a:pt x="771" y="1871"/>
                </a:cubicBezTo>
                <a:cubicBezTo>
                  <a:pt x="771" y="1872"/>
                  <a:pt x="771" y="1872"/>
                  <a:pt x="771" y="1872"/>
                </a:cubicBezTo>
                <a:cubicBezTo>
                  <a:pt x="771" y="1873"/>
                  <a:pt x="771" y="1873"/>
                  <a:pt x="770" y="1873"/>
                </a:cubicBezTo>
                <a:cubicBezTo>
                  <a:pt x="770" y="1874"/>
                  <a:pt x="770" y="1874"/>
                  <a:pt x="770" y="1874"/>
                </a:cubicBezTo>
                <a:cubicBezTo>
                  <a:pt x="770" y="1875"/>
                  <a:pt x="769" y="1875"/>
                  <a:pt x="769" y="1876"/>
                </a:cubicBezTo>
                <a:cubicBezTo>
                  <a:pt x="769" y="1876"/>
                  <a:pt x="769" y="1876"/>
                  <a:pt x="768" y="1876"/>
                </a:cubicBezTo>
                <a:cubicBezTo>
                  <a:pt x="768" y="1876"/>
                  <a:pt x="768" y="1877"/>
                  <a:pt x="768" y="1877"/>
                </a:cubicBezTo>
                <a:cubicBezTo>
                  <a:pt x="768" y="1877"/>
                  <a:pt x="767" y="1877"/>
                  <a:pt x="767" y="1877"/>
                </a:cubicBezTo>
                <a:cubicBezTo>
                  <a:pt x="766" y="1878"/>
                  <a:pt x="765" y="1879"/>
                  <a:pt x="764" y="1880"/>
                </a:cubicBezTo>
                <a:cubicBezTo>
                  <a:pt x="763" y="1880"/>
                  <a:pt x="762" y="1881"/>
                  <a:pt x="761" y="1881"/>
                </a:cubicBezTo>
                <a:cubicBezTo>
                  <a:pt x="760" y="1882"/>
                  <a:pt x="760" y="1882"/>
                  <a:pt x="760" y="1882"/>
                </a:cubicBezTo>
                <a:cubicBezTo>
                  <a:pt x="760" y="1882"/>
                  <a:pt x="760" y="1882"/>
                  <a:pt x="760" y="1882"/>
                </a:cubicBezTo>
                <a:cubicBezTo>
                  <a:pt x="756" y="1883"/>
                  <a:pt x="752" y="1885"/>
                  <a:pt x="749" y="1885"/>
                </a:cubicBezTo>
                <a:cubicBezTo>
                  <a:pt x="748" y="1885"/>
                  <a:pt x="746" y="1885"/>
                  <a:pt x="745" y="1886"/>
                </a:cubicBezTo>
                <a:cubicBezTo>
                  <a:pt x="745" y="1886"/>
                  <a:pt x="745" y="1886"/>
                  <a:pt x="745" y="1886"/>
                </a:cubicBezTo>
                <a:cubicBezTo>
                  <a:pt x="738" y="1886"/>
                  <a:pt x="730" y="1886"/>
                  <a:pt x="723" y="1886"/>
                </a:cubicBezTo>
                <a:cubicBezTo>
                  <a:pt x="693" y="1886"/>
                  <a:pt x="693" y="1886"/>
                  <a:pt x="693" y="1886"/>
                </a:cubicBezTo>
                <a:cubicBezTo>
                  <a:pt x="687" y="1886"/>
                  <a:pt x="676" y="1885"/>
                  <a:pt x="674" y="1878"/>
                </a:cubicBezTo>
                <a:cubicBezTo>
                  <a:pt x="673" y="1877"/>
                  <a:pt x="673" y="1876"/>
                  <a:pt x="673" y="1876"/>
                </a:cubicBezTo>
                <a:cubicBezTo>
                  <a:pt x="673" y="1875"/>
                  <a:pt x="674" y="1875"/>
                  <a:pt x="674" y="1875"/>
                </a:cubicBezTo>
                <a:close/>
                <a:moveTo>
                  <a:pt x="647" y="1928"/>
                </a:moveTo>
                <a:cubicBezTo>
                  <a:pt x="648" y="1927"/>
                  <a:pt x="648" y="1927"/>
                  <a:pt x="648" y="1927"/>
                </a:cubicBezTo>
                <a:cubicBezTo>
                  <a:pt x="648" y="1926"/>
                  <a:pt x="648" y="1926"/>
                  <a:pt x="648" y="1926"/>
                </a:cubicBezTo>
                <a:cubicBezTo>
                  <a:pt x="649" y="1925"/>
                  <a:pt x="649" y="1924"/>
                  <a:pt x="650" y="1924"/>
                </a:cubicBezTo>
                <a:cubicBezTo>
                  <a:pt x="650" y="1924"/>
                  <a:pt x="650" y="1924"/>
                  <a:pt x="650" y="1924"/>
                </a:cubicBezTo>
                <a:cubicBezTo>
                  <a:pt x="661" y="1909"/>
                  <a:pt x="687" y="1912"/>
                  <a:pt x="703" y="1912"/>
                </a:cubicBezTo>
                <a:cubicBezTo>
                  <a:pt x="703" y="1912"/>
                  <a:pt x="703" y="1912"/>
                  <a:pt x="703" y="1912"/>
                </a:cubicBezTo>
                <a:cubicBezTo>
                  <a:pt x="708" y="1912"/>
                  <a:pt x="720" y="1911"/>
                  <a:pt x="730" y="1912"/>
                </a:cubicBezTo>
                <a:cubicBezTo>
                  <a:pt x="734" y="1912"/>
                  <a:pt x="737" y="1912"/>
                  <a:pt x="740" y="1913"/>
                </a:cubicBezTo>
                <a:cubicBezTo>
                  <a:pt x="742" y="1913"/>
                  <a:pt x="744" y="1914"/>
                  <a:pt x="745" y="1915"/>
                </a:cubicBezTo>
                <a:cubicBezTo>
                  <a:pt x="749" y="1917"/>
                  <a:pt x="752" y="1919"/>
                  <a:pt x="752" y="1923"/>
                </a:cubicBezTo>
                <a:cubicBezTo>
                  <a:pt x="752" y="1923"/>
                  <a:pt x="752" y="1924"/>
                  <a:pt x="752" y="1924"/>
                </a:cubicBezTo>
                <a:cubicBezTo>
                  <a:pt x="752" y="1924"/>
                  <a:pt x="752" y="1924"/>
                  <a:pt x="752" y="1924"/>
                </a:cubicBezTo>
                <a:cubicBezTo>
                  <a:pt x="752" y="1925"/>
                  <a:pt x="751" y="1926"/>
                  <a:pt x="751" y="1927"/>
                </a:cubicBezTo>
                <a:cubicBezTo>
                  <a:pt x="741" y="1956"/>
                  <a:pt x="741" y="1956"/>
                  <a:pt x="741" y="1956"/>
                </a:cubicBezTo>
                <a:cubicBezTo>
                  <a:pt x="740" y="1958"/>
                  <a:pt x="738" y="1960"/>
                  <a:pt x="736" y="1962"/>
                </a:cubicBezTo>
                <a:cubicBezTo>
                  <a:pt x="734" y="1964"/>
                  <a:pt x="731" y="1966"/>
                  <a:pt x="728" y="1967"/>
                </a:cubicBezTo>
                <a:cubicBezTo>
                  <a:pt x="728" y="1968"/>
                  <a:pt x="727" y="1968"/>
                  <a:pt x="727" y="1968"/>
                </a:cubicBezTo>
                <a:cubicBezTo>
                  <a:pt x="723" y="1970"/>
                  <a:pt x="718" y="1971"/>
                  <a:pt x="713" y="1972"/>
                </a:cubicBezTo>
                <a:cubicBezTo>
                  <a:pt x="713" y="1972"/>
                  <a:pt x="713" y="1972"/>
                  <a:pt x="713" y="1972"/>
                </a:cubicBezTo>
                <a:cubicBezTo>
                  <a:pt x="712" y="1972"/>
                  <a:pt x="711" y="1972"/>
                  <a:pt x="710" y="1972"/>
                </a:cubicBezTo>
                <a:cubicBezTo>
                  <a:pt x="701" y="1973"/>
                  <a:pt x="692" y="1972"/>
                  <a:pt x="682" y="1972"/>
                </a:cubicBezTo>
                <a:cubicBezTo>
                  <a:pt x="673" y="1973"/>
                  <a:pt x="663" y="1973"/>
                  <a:pt x="654" y="1973"/>
                </a:cubicBezTo>
                <a:cubicBezTo>
                  <a:pt x="647" y="1973"/>
                  <a:pt x="638" y="1971"/>
                  <a:pt x="634" y="1966"/>
                </a:cubicBezTo>
                <a:cubicBezTo>
                  <a:pt x="634" y="1965"/>
                  <a:pt x="634" y="1965"/>
                  <a:pt x="633" y="1965"/>
                </a:cubicBezTo>
                <a:cubicBezTo>
                  <a:pt x="633" y="1964"/>
                  <a:pt x="633" y="1964"/>
                  <a:pt x="633" y="1964"/>
                </a:cubicBezTo>
                <a:cubicBezTo>
                  <a:pt x="633" y="1963"/>
                  <a:pt x="633" y="1963"/>
                  <a:pt x="632" y="1963"/>
                </a:cubicBezTo>
                <a:cubicBezTo>
                  <a:pt x="632" y="1963"/>
                  <a:pt x="632" y="1962"/>
                  <a:pt x="632" y="1962"/>
                </a:cubicBezTo>
                <a:cubicBezTo>
                  <a:pt x="632" y="1962"/>
                  <a:pt x="632" y="1962"/>
                  <a:pt x="632" y="1962"/>
                </a:cubicBezTo>
                <a:cubicBezTo>
                  <a:pt x="632" y="1962"/>
                  <a:pt x="632" y="1961"/>
                  <a:pt x="632" y="1960"/>
                </a:cubicBezTo>
                <a:cubicBezTo>
                  <a:pt x="632" y="1959"/>
                  <a:pt x="632" y="1959"/>
                  <a:pt x="633" y="1959"/>
                </a:cubicBezTo>
                <a:cubicBezTo>
                  <a:pt x="633" y="1958"/>
                  <a:pt x="633" y="1957"/>
                  <a:pt x="633" y="1956"/>
                </a:cubicBezTo>
                <a:cubicBezTo>
                  <a:pt x="633" y="1956"/>
                  <a:pt x="633" y="1956"/>
                  <a:pt x="633" y="1956"/>
                </a:cubicBezTo>
                <a:cubicBezTo>
                  <a:pt x="634" y="1955"/>
                  <a:pt x="634" y="1955"/>
                  <a:pt x="634" y="1955"/>
                </a:cubicBezTo>
                <a:cubicBezTo>
                  <a:pt x="634" y="1954"/>
                  <a:pt x="635" y="1953"/>
                  <a:pt x="635" y="1952"/>
                </a:cubicBezTo>
                <a:cubicBezTo>
                  <a:pt x="639" y="1944"/>
                  <a:pt x="643" y="1936"/>
                  <a:pt x="647" y="1928"/>
                </a:cubicBezTo>
                <a:cubicBezTo>
                  <a:pt x="647" y="1928"/>
                  <a:pt x="647" y="1928"/>
                  <a:pt x="647" y="1928"/>
                </a:cubicBezTo>
                <a:close/>
                <a:moveTo>
                  <a:pt x="527" y="1875"/>
                </a:moveTo>
                <a:cubicBezTo>
                  <a:pt x="528" y="1873"/>
                  <a:pt x="531" y="1870"/>
                  <a:pt x="532" y="1868"/>
                </a:cubicBezTo>
                <a:cubicBezTo>
                  <a:pt x="536" y="1861"/>
                  <a:pt x="541" y="1854"/>
                  <a:pt x="546" y="1848"/>
                </a:cubicBezTo>
                <a:cubicBezTo>
                  <a:pt x="546" y="1847"/>
                  <a:pt x="546" y="1847"/>
                  <a:pt x="547" y="1847"/>
                </a:cubicBezTo>
                <a:cubicBezTo>
                  <a:pt x="547" y="1847"/>
                  <a:pt x="547" y="1847"/>
                  <a:pt x="547" y="1846"/>
                </a:cubicBezTo>
                <a:cubicBezTo>
                  <a:pt x="561" y="1833"/>
                  <a:pt x="590" y="1837"/>
                  <a:pt x="608" y="1837"/>
                </a:cubicBezTo>
                <a:cubicBezTo>
                  <a:pt x="616" y="1837"/>
                  <a:pt x="626" y="1835"/>
                  <a:pt x="634" y="1839"/>
                </a:cubicBezTo>
                <a:cubicBezTo>
                  <a:pt x="634" y="1839"/>
                  <a:pt x="634" y="1839"/>
                  <a:pt x="634" y="1839"/>
                </a:cubicBezTo>
                <a:cubicBezTo>
                  <a:pt x="634" y="1839"/>
                  <a:pt x="635" y="1839"/>
                  <a:pt x="636" y="1840"/>
                </a:cubicBezTo>
                <a:cubicBezTo>
                  <a:pt x="636" y="1840"/>
                  <a:pt x="636" y="1840"/>
                  <a:pt x="636" y="1840"/>
                </a:cubicBezTo>
                <a:cubicBezTo>
                  <a:pt x="638" y="1841"/>
                  <a:pt x="639" y="1843"/>
                  <a:pt x="639" y="1844"/>
                </a:cubicBezTo>
                <a:cubicBezTo>
                  <a:pt x="640" y="1845"/>
                  <a:pt x="640" y="1847"/>
                  <a:pt x="639" y="1849"/>
                </a:cubicBezTo>
                <a:cubicBezTo>
                  <a:pt x="638" y="1850"/>
                  <a:pt x="638" y="1850"/>
                  <a:pt x="638" y="1850"/>
                </a:cubicBezTo>
                <a:cubicBezTo>
                  <a:pt x="637" y="1854"/>
                  <a:pt x="633" y="1858"/>
                  <a:pt x="631" y="1862"/>
                </a:cubicBezTo>
                <a:cubicBezTo>
                  <a:pt x="631" y="1862"/>
                  <a:pt x="631" y="1862"/>
                  <a:pt x="631" y="1862"/>
                </a:cubicBezTo>
                <a:cubicBezTo>
                  <a:pt x="625" y="1873"/>
                  <a:pt x="625" y="1873"/>
                  <a:pt x="625" y="1873"/>
                </a:cubicBezTo>
                <a:cubicBezTo>
                  <a:pt x="624" y="1874"/>
                  <a:pt x="623" y="1876"/>
                  <a:pt x="621" y="1878"/>
                </a:cubicBezTo>
                <a:cubicBezTo>
                  <a:pt x="618" y="1879"/>
                  <a:pt x="616" y="1881"/>
                  <a:pt x="613" y="1882"/>
                </a:cubicBezTo>
                <a:cubicBezTo>
                  <a:pt x="612" y="1882"/>
                  <a:pt x="611" y="1883"/>
                  <a:pt x="610" y="1883"/>
                </a:cubicBezTo>
                <a:cubicBezTo>
                  <a:pt x="610" y="1883"/>
                  <a:pt x="609" y="1883"/>
                  <a:pt x="609" y="1884"/>
                </a:cubicBezTo>
                <a:cubicBezTo>
                  <a:pt x="609" y="1884"/>
                  <a:pt x="609" y="1884"/>
                  <a:pt x="609" y="1884"/>
                </a:cubicBezTo>
                <a:cubicBezTo>
                  <a:pt x="607" y="1884"/>
                  <a:pt x="605" y="1885"/>
                  <a:pt x="603" y="1885"/>
                </a:cubicBezTo>
                <a:cubicBezTo>
                  <a:pt x="599" y="1886"/>
                  <a:pt x="596" y="1886"/>
                  <a:pt x="592" y="1886"/>
                </a:cubicBezTo>
                <a:cubicBezTo>
                  <a:pt x="582" y="1886"/>
                  <a:pt x="582" y="1886"/>
                  <a:pt x="582" y="1886"/>
                </a:cubicBezTo>
                <a:cubicBezTo>
                  <a:pt x="582" y="1886"/>
                  <a:pt x="582" y="1886"/>
                  <a:pt x="582" y="1886"/>
                </a:cubicBezTo>
                <a:cubicBezTo>
                  <a:pt x="570" y="1886"/>
                  <a:pt x="557" y="1886"/>
                  <a:pt x="545" y="1886"/>
                </a:cubicBezTo>
                <a:cubicBezTo>
                  <a:pt x="540" y="1886"/>
                  <a:pt x="528" y="1885"/>
                  <a:pt x="527" y="1878"/>
                </a:cubicBezTo>
                <a:cubicBezTo>
                  <a:pt x="527" y="1877"/>
                  <a:pt x="527" y="1876"/>
                  <a:pt x="527" y="1875"/>
                </a:cubicBezTo>
                <a:close/>
                <a:moveTo>
                  <a:pt x="545" y="2017"/>
                </a:moveTo>
                <a:cubicBezTo>
                  <a:pt x="545" y="2017"/>
                  <a:pt x="545" y="2017"/>
                  <a:pt x="545" y="2017"/>
                </a:cubicBezTo>
                <a:cubicBezTo>
                  <a:pt x="543" y="2024"/>
                  <a:pt x="538" y="2031"/>
                  <a:pt x="534" y="2038"/>
                </a:cubicBezTo>
                <a:cubicBezTo>
                  <a:pt x="534" y="2038"/>
                  <a:pt x="534" y="2038"/>
                  <a:pt x="534" y="2038"/>
                </a:cubicBezTo>
                <a:cubicBezTo>
                  <a:pt x="530" y="2045"/>
                  <a:pt x="527" y="2053"/>
                  <a:pt x="521" y="2060"/>
                </a:cubicBezTo>
                <a:cubicBezTo>
                  <a:pt x="521" y="2061"/>
                  <a:pt x="520" y="2061"/>
                  <a:pt x="520" y="2062"/>
                </a:cubicBezTo>
                <a:cubicBezTo>
                  <a:pt x="520" y="2062"/>
                  <a:pt x="520" y="2062"/>
                  <a:pt x="520" y="2062"/>
                </a:cubicBezTo>
                <a:cubicBezTo>
                  <a:pt x="519" y="2063"/>
                  <a:pt x="518" y="2064"/>
                  <a:pt x="517" y="2064"/>
                </a:cubicBezTo>
                <a:cubicBezTo>
                  <a:pt x="517" y="2065"/>
                  <a:pt x="517" y="2065"/>
                  <a:pt x="516" y="2065"/>
                </a:cubicBezTo>
                <a:cubicBezTo>
                  <a:pt x="516" y="2065"/>
                  <a:pt x="516" y="2066"/>
                  <a:pt x="516" y="2066"/>
                </a:cubicBezTo>
                <a:cubicBezTo>
                  <a:pt x="510" y="2071"/>
                  <a:pt x="503" y="2074"/>
                  <a:pt x="496" y="2076"/>
                </a:cubicBezTo>
                <a:cubicBezTo>
                  <a:pt x="495" y="2076"/>
                  <a:pt x="494" y="2076"/>
                  <a:pt x="493" y="2077"/>
                </a:cubicBezTo>
                <a:cubicBezTo>
                  <a:pt x="489" y="2078"/>
                  <a:pt x="484" y="2078"/>
                  <a:pt x="480" y="2078"/>
                </a:cubicBezTo>
                <a:cubicBezTo>
                  <a:pt x="476" y="2078"/>
                  <a:pt x="476" y="2078"/>
                  <a:pt x="476" y="2078"/>
                </a:cubicBezTo>
                <a:cubicBezTo>
                  <a:pt x="476" y="2078"/>
                  <a:pt x="476" y="2078"/>
                  <a:pt x="476" y="2078"/>
                </a:cubicBezTo>
                <a:cubicBezTo>
                  <a:pt x="458" y="2078"/>
                  <a:pt x="439" y="2078"/>
                  <a:pt x="421" y="2079"/>
                </a:cubicBezTo>
                <a:cubicBezTo>
                  <a:pt x="419" y="2079"/>
                  <a:pt x="418" y="2078"/>
                  <a:pt x="416" y="2078"/>
                </a:cubicBezTo>
                <a:cubicBezTo>
                  <a:pt x="414" y="2078"/>
                  <a:pt x="412" y="2078"/>
                  <a:pt x="410" y="2077"/>
                </a:cubicBezTo>
                <a:cubicBezTo>
                  <a:pt x="406" y="2076"/>
                  <a:pt x="404" y="2074"/>
                  <a:pt x="402" y="2072"/>
                </a:cubicBezTo>
                <a:cubicBezTo>
                  <a:pt x="401" y="2070"/>
                  <a:pt x="400" y="2068"/>
                  <a:pt x="400" y="2066"/>
                </a:cubicBezTo>
                <a:cubicBezTo>
                  <a:pt x="400" y="2064"/>
                  <a:pt x="401" y="2062"/>
                  <a:pt x="402" y="2060"/>
                </a:cubicBezTo>
                <a:cubicBezTo>
                  <a:pt x="402" y="2059"/>
                  <a:pt x="402" y="2059"/>
                  <a:pt x="403" y="2059"/>
                </a:cubicBezTo>
                <a:cubicBezTo>
                  <a:pt x="403" y="2058"/>
                  <a:pt x="403" y="2058"/>
                  <a:pt x="403" y="2058"/>
                </a:cubicBezTo>
                <a:cubicBezTo>
                  <a:pt x="404" y="2057"/>
                  <a:pt x="404" y="2057"/>
                  <a:pt x="404" y="2057"/>
                </a:cubicBezTo>
                <a:cubicBezTo>
                  <a:pt x="404" y="2057"/>
                  <a:pt x="404" y="2057"/>
                  <a:pt x="404" y="2057"/>
                </a:cubicBezTo>
                <a:cubicBezTo>
                  <a:pt x="409" y="2050"/>
                  <a:pt x="413" y="2043"/>
                  <a:pt x="418" y="2035"/>
                </a:cubicBezTo>
                <a:cubicBezTo>
                  <a:pt x="422" y="2030"/>
                  <a:pt x="425" y="2024"/>
                  <a:pt x="430" y="2019"/>
                </a:cubicBezTo>
                <a:cubicBezTo>
                  <a:pt x="430" y="2018"/>
                  <a:pt x="431" y="2018"/>
                  <a:pt x="431" y="2017"/>
                </a:cubicBezTo>
                <a:cubicBezTo>
                  <a:pt x="431" y="2017"/>
                  <a:pt x="432" y="2017"/>
                  <a:pt x="432" y="2017"/>
                </a:cubicBezTo>
                <a:cubicBezTo>
                  <a:pt x="433" y="2016"/>
                  <a:pt x="434" y="2015"/>
                  <a:pt x="435" y="2014"/>
                </a:cubicBezTo>
                <a:cubicBezTo>
                  <a:pt x="435" y="2014"/>
                  <a:pt x="435" y="2014"/>
                  <a:pt x="435" y="2014"/>
                </a:cubicBezTo>
                <a:cubicBezTo>
                  <a:pt x="435" y="2014"/>
                  <a:pt x="435" y="2014"/>
                  <a:pt x="435" y="2014"/>
                </a:cubicBezTo>
                <a:cubicBezTo>
                  <a:pt x="441" y="2009"/>
                  <a:pt x="449" y="2006"/>
                  <a:pt x="457" y="2004"/>
                </a:cubicBezTo>
                <a:cubicBezTo>
                  <a:pt x="457" y="2004"/>
                  <a:pt x="457" y="2004"/>
                  <a:pt x="457" y="2004"/>
                </a:cubicBezTo>
                <a:cubicBezTo>
                  <a:pt x="457" y="2004"/>
                  <a:pt x="458" y="2004"/>
                  <a:pt x="458" y="2004"/>
                </a:cubicBezTo>
                <a:cubicBezTo>
                  <a:pt x="459" y="2004"/>
                  <a:pt x="461" y="2004"/>
                  <a:pt x="462" y="2004"/>
                </a:cubicBezTo>
                <a:cubicBezTo>
                  <a:pt x="463" y="2003"/>
                  <a:pt x="464" y="2003"/>
                  <a:pt x="465" y="2003"/>
                </a:cubicBezTo>
                <a:cubicBezTo>
                  <a:pt x="466" y="2003"/>
                  <a:pt x="467" y="2003"/>
                  <a:pt x="468" y="2003"/>
                </a:cubicBezTo>
                <a:cubicBezTo>
                  <a:pt x="468" y="2003"/>
                  <a:pt x="469" y="2003"/>
                  <a:pt x="470" y="2003"/>
                </a:cubicBezTo>
                <a:cubicBezTo>
                  <a:pt x="471" y="2003"/>
                  <a:pt x="471" y="2003"/>
                  <a:pt x="471" y="2003"/>
                </a:cubicBezTo>
                <a:cubicBezTo>
                  <a:pt x="471" y="2003"/>
                  <a:pt x="471" y="2003"/>
                  <a:pt x="471" y="2003"/>
                </a:cubicBezTo>
                <a:cubicBezTo>
                  <a:pt x="488" y="2003"/>
                  <a:pt x="504" y="2003"/>
                  <a:pt x="521" y="2003"/>
                </a:cubicBezTo>
                <a:cubicBezTo>
                  <a:pt x="521" y="2003"/>
                  <a:pt x="521" y="2003"/>
                  <a:pt x="521" y="2003"/>
                </a:cubicBezTo>
                <a:cubicBezTo>
                  <a:pt x="524" y="2003"/>
                  <a:pt x="524" y="2003"/>
                  <a:pt x="524" y="2003"/>
                </a:cubicBezTo>
                <a:cubicBezTo>
                  <a:pt x="528" y="2003"/>
                  <a:pt x="532" y="2003"/>
                  <a:pt x="535" y="2004"/>
                </a:cubicBezTo>
                <a:cubicBezTo>
                  <a:pt x="536" y="2004"/>
                  <a:pt x="536" y="2005"/>
                  <a:pt x="537" y="2005"/>
                </a:cubicBezTo>
                <a:cubicBezTo>
                  <a:pt x="537" y="2005"/>
                  <a:pt x="538" y="2005"/>
                  <a:pt x="538" y="2006"/>
                </a:cubicBezTo>
                <a:cubicBezTo>
                  <a:pt x="538" y="2006"/>
                  <a:pt x="539" y="2006"/>
                  <a:pt x="539" y="2006"/>
                </a:cubicBezTo>
                <a:cubicBezTo>
                  <a:pt x="543" y="2008"/>
                  <a:pt x="546" y="2012"/>
                  <a:pt x="545" y="2017"/>
                </a:cubicBezTo>
                <a:close/>
                <a:moveTo>
                  <a:pt x="579" y="1956"/>
                </a:moveTo>
                <a:cubicBezTo>
                  <a:pt x="579" y="1956"/>
                  <a:pt x="579" y="1956"/>
                  <a:pt x="579" y="1956"/>
                </a:cubicBezTo>
                <a:cubicBezTo>
                  <a:pt x="579" y="1956"/>
                  <a:pt x="579" y="1956"/>
                  <a:pt x="579" y="1956"/>
                </a:cubicBezTo>
                <a:cubicBezTo>
                  <a:pt x="578" y="1957"/>
                  <a:pt x="578" y="1958"/>
                  <a:pt x="577" y="1959"/>
                </a:cubicBezTo>
                <a:cubicBezTo>
                  <a:pt x="577" y="1959"/>
                  <a:pt x="577" y="1960"/>
                  <a:pt x="577" y="1960"/>
                </a:cubicBezTo>
                <a:cubicBezTo>
                  <a:pt x="572" y="1964"/>
                  <a:pt x="566" y="1968"/>
                  <a:pt x="560" y="1970"/>
                </a:cubicBezTo>
                <a:cubicBezTo>
                  <a:pt x="560" y="1970"/>
                  <a:pt x="560" y="1970"/>
                  <a:pt x="560" y="1970"/>
                </a:cubicBezTo>
                <a:cubicBezTo>
                  <a:pt x="559" y="1970"/>
                  <a:pt x="558" y="1970"/>
                  <a:pt x="557" y="1971"/>
                </a:cubicBezTo>
                <a:cubicBezTo>
                  <a:pt x="556" y="1971"/>
                  <a:pt x="556" y="1971"/>
                  <a:pt x="555" y="1971"/>
                </a:cubicBezTo>
                <a:cubicBezTo>
                  <a:pt x="554" y="1971"/>
                  <a:pt x="554" y="1971"/>
                  <a:pt x="553" y="1971"/>
                </a:cubicBezTo>
                <a:cubicBezTo>
                  <a:pt x="550" y="1972"/>
                  <a:pt x="546" y="1973"/>
                  <a:pt x="542" y="1973"/>
                </a:cubicBezTo>
                <a:cubicBezTo>
                  <a:pt x="541" y="1973"/>
                  <a:pt x="541" y="1973"/>
                  <a:pt x="541" y="1973"/>
                </a:cubicBezTo>
                <a:cubicBezTo>
                  <a:pt x="534" y="1973"/>
                  <a:pt x="527" y="1973"/>
                  <a:pt x="520" y="1973"/>
                </a:cubicBezTo>
                <a:cubicBezTo>
                  <a:pt x="510" y="1973"/>
                  <a:pt x="499" y="1973"/>
                  <a:pt x="489" y="1973"/>
                </a:cubicBezTo>
                <a:cubicBezTo>
                  <a:pt x="488" y="1973"/>
                  <a:pt x="486" y="1973"/>
                  <a:pt x="484" y="1973"/>
                </a:cubicBezTo>
                <a:cubicBezTo>
                  <a:pt x="484" y="1973"/>
                  <a:pt x="484" y="1973"/>
                  <a:pt x="483" y="1973"/>
                </a:cubicBezTo>
                <a:cubicBezTo>
                  <a:pt x="482" y="1972"/>
                  <a:pt x="480" y="1972"/>
                  <a:pt x="479" y="1972"/>
                </a:cubicBezTo>
                <a:cubicBezTo>
                  <a:pt x="479" y="1972"/>
                  <a:pt x="479" y="1972"/>
                  <a:pt x="479" y="1972"/>
                </a:cubicBezTo>
                <a:cubicBezTo>
                  <a:pt x="479" y="1972"/>
                  <a:pt x="479" y="1972"/>
                  <a:pt x="479" y="1972"/>
                </a:cubicBezTo>
                <a:cubicBezTo>
                  <a:pt x="474" y="1970"/>
                  <a:pt x="470" y="1968"/>
                  <a:pt x="470" y="1963"/>
                </a:cubicBezTo>
                <a:cubicBezTo>
                  <a:pt x="470" y="1962"/>
                  <a:pt x="470" y="1961"/>
                  <a:pt x="470" y="1960"/>
                </a:cubicBezTo>
                <a:cubicBezTo>
                  <a:pt x="470" y="1960"/>
                  <a:pt x="470" y="1959"/>
                  <a:pt x="471" y="1959"/>
                </a:cubicBezTo>
                <a:cubicBezTo>
                  <a:pt x="471" y="1958"/>
                  <a:pt x="471" y="1957"/>
                  <a:pt x="472" y="1957"/>
                </a:cubicBezTo>
                <a:cubicBezTo>
                  <a:pt x="472" y="1957"/>
                  <a:pt x="472" y="1956"/>
                  <a:pt x="472" y="1956"/>
                </a:cubicBezTo>
                <a:cubicBezTo>
                  <a:pt x="472" y="1956"/>
                  <a:pt x="472" y="1956"/>
                  <a:pt x="472" y="1956"/>
                </a:cubicBezTo>
                <a:cubicBezTo>
                  <a:pt x="473" y="1955"/>
                  <a:pt x="474" y="1954"/>
                  <a:pt x="474" y="1953"/>
                </a:cubicBezTo>
                <a:cubicBezTo>
                  <a:pt x="479" y="1945"/>
                  <a:pt x="485" y="1938"/>
                  <a:pt x="490" y="1930"/>
                </a:cubicBezTo>
                <a:cubicBezTo>
                  <a:pt x="490" y="1930"/>
                  <a:pt x="490" y="1930"/>
                  <a:pt x="490" y="1930"/>
                </a:cubicBezTo>
                <a:cubicBezTo>
                  <a:pt x="492" y="1927"/>
                  <a:pt x="492" y="1927"/>
                  <a:pt x="492" y="1927"/>
                </a:cubicBezTo>
                <a:cubicBezTo>
                  <a:pt x="493" y="1925"/>
                  <a:pt x="495" y="1923"/>
                  <a:pt x="498" y="1921"/>
                </a:cubicBezTo>
                <a:cubicBezTo>
                  <a:pt x="499" y="1920"/>
                  <a:pt x="501" y="1919"/>
                  <a:pt x="503" y="1918"/>
                </a:cubicBezTo>
                <a:cubicBezTo>
                  <a:pt x="504" y="1918"/>
                  <a:pt x="505" y="1917"/>
                  <a:pt x="506" y="1917"/>
                </a:cubicBezTo>
                <a:cubicBezTo>
                  <a:pt x="506" y="1917"/>
                  <a:pt x="506" y="1917"/>
                  <a:pt x="507" y="1917"/>
                </a:cubicBezTo>
                <a:cubicBezTo>
                  <a:pt x="507" y="1917"/>
                  <a:pt x="507" y="1916"/>
                  <a:pt x="507" y="1916"/>
                </a:cubicBezTo>
                <a:cubicBezTo>
                  <a:pt x="508" y="1916"/>
                  <a:pt x="508" y="1916"/>
                  <a:pt x="508" y="1916"/>
                </a:cubicBezTo>
                <a:cubicBezTo>
                  <a:pt x="511" y="1915"/>
                  <a:pt x="514" y="1914"/>
                  <a:pt x="517" y="1913"/>
                </a:cubicBezTo>
                <a:cubicBezTo>
                  <a:pt x="521" y="1913"/>
                  <a:pt x="525" y="1912"/>
                  <a:pt x="528" y="1912"/>
                </a:cubicBezTo>
                <a:cubicBezTo>
                  <a:pt x="538" y="1912"/>
                  <a:pt x="538" y="1912"/>
                  <a:pt x="538" y="1912"/>
                </a:cubicBezTo>
                <a:cubicBezTo>
                  <a:pt x="541" y="1912"/>
                  <a:pt x="543" y="1912"/>
                  <a:pt x="545" y="1912"/>
                </a:cubicBezTo>
                <a:cubicBezTo>
                  <a:pt x="555" y="1912"/>
                  <a:pt x="564" y="1912"/>
                  <a:pt x="573" y="1912"/>
                </a:cubicBezTo>
                <a:cubicBezTo>
                  <a:pt x="573" y="1912"/>
                  <a:pt x="573" y="1912"/>
                  <a:pt x="573" y="1912"/>
                </a:cubicBezTo>
                <a:cubicBezTo>
                  <a:pt x="577" y="1912"/>
                  <a:pt x="577" y="1912"/>
                  <a:pt x="577" y="1912"/>
                </a:cubicBezTo>
                <a:cubicBezTo>
                  <a:pt x="581" y="1912"/>
                  <a:pt x="584" y="1913"/>
                  <a:pt x="587" y="1913"/>
                </a:cubicBezTo>
                <a:cubicBezTo>
                  <a:pt x="589" y="1914"/>
                  <a:pt x="590" y="1915"/>
                  <a:pt x="592" y="1915"/>
                </a:cubicBezTo>
                <a:cubicBezTo>
                  <a:pt x="596" y="1918"/>
                  <a:pt x="599" y="1921"/>
                  <a:pt x="595" y="1927"/>
                </a:cubicBezTo>
                <a:cubicBezTo>
                  <a:pt x="592" y="1934"/>
                  <a:pt x="588" y="1941"/>
                  <a:pt x="584" y="1948"/>
                </a:cubicBezTo>
                <a:cubicBezTo>
                  <a:pt x="579" y="1956"/>
                  <a:pt x="579" y="1956"/>
                  <a:pt x="579" y="1956"/>
                </a:cubicBezTo>
                <a:cubicBezTo>
                  <a:pt x="579" y="1956"/>
                  <a:pt x="579" y="1956"/>
                  <a:pt x="579" y="1956"/>
                </a:cubicBezTo>
                <a:close/>
                <a:moveTo>
                  <a:pt x="1064" y="2056"/>
                </a:moveTo>
                <a:cubicBezTo>
                  <a:pt x="1064" y="2057"/>
                  <a:pt x="1064" y="2059"/>
                  <a:pt x="1064" y="2060"/>
                </a:cubicBezTo>
                <a:cubicBezTo>
                  <a:pt x="1064" y="2060"/>
                  <a:pt x="1064" y="2060"/>
                  <a:pt x="1064" y="2061"/>
                </a:cubicBezTo>
                <a:cubicBezTo>
                  <a:pt x="1063" y="2062"/>
                  <a:pt x="1063" y="2063"/>
                  <a:pt x="1062" y="2064"/>
                </a:cubicBezTo>
                <a:cubicBezTo>
                  <a:pt x="1062" y="2064"/>
                  <a:pt x="1062" y="2064"/>
                  <a:pt x="1062" y="2064"/>
                </a:cubicBezTo>
                <a:cubicBezTo>
                  <a:pt x="1062" y="2064"/>
                  <a:pt x="1062" y="2064"/>
                  <a:pt x="1062" y="2064"/>
                </a:cubicBezTo>
                <a:cubicBezTo>
                  <a:pt x="1061" y="2065"/>
                  <a:pt x="1060" y="2066"/>
                  <a:pt x="1059" y="2067"/>
                </a:cubicBezTo>
                <a:cubicBezTo>
                  <a:pt x="1059" y="2067"/>
                  <a:pt x="1059" y="2067"/>
                  <a:pt x="1059" y="2068"/>
                </a:cubicBezTo>
                <a:cubicBezTo>
                  <a:pt x="1058" y="2069"/>
                  <a:pt x="1057" y="2069"/>
                  <a:pt x="1056" y="2070"/>
                </a:cubicBezTo>
                <a:cubicBezTo>
                  <a:pt x="1056" y="2070"/>
                  <a:pt x="1055" y="2071"/>
                  <a:pt x="1055" y="2071"/>
                </a:cubicBezTo>
                <a:cubicBezTo>
                  <a:pt x="1055" y="2071"/>
                  <a:pt x="1055" y="2071"/>
                  <a:pt x="1055" y="2071"/>
                </a:cubicBezTo>
                <a:cubicBezTo>
                  <a:pt x="1053" y="2072"/>
                  <a:pt x="1052" y="2072"/>
                  <a:pt x="1051" y="2073"/>
                </a:cubicBezTo>
                <a:cubicBezTo>
                  <a:pt x="1051" y="2073"/>
                  <a:pt x="1051" y="2073"/>
                  <a:pt x="1050" y="2073"/>
                </a:cubicBezTo>
                <a:cubicBezTo>
                  <a:pt x="1049" y="2074"/>
                  <a:pt x="1048" y="2074"/>
                  <a:pt x="1047" y="2074"/>
                </a:cubicBezTo>
                <a:cubicBezTo>
                  <a:pt x="1047" y="2075"/>
                  <a:pt x="1046" y="2075"/>
                  <a:pt x="1046" y="2075"/>
                </a:cubicBezTo>
                <a:cubicBezTo>
                  <a:pt x="1046" y="2075"/>
                  <a:pt x="1045" y="2075"/>
                  <a:pt x="1045" y="2075"/>
                </a:cubicBezTo>
                <a:cubicBezTo>
                  <a:pt x="1045" y="2075"/>
                  <a:pt x="1045" y="2075"/>
                  <a:pt x="1044" y="2075"/>
                </a:cubicBezTo>
                <a:cubicBezTo>
                  <a:pt x="1043" y="2076"/>
                  <a:pt x="1042" y="2076"/>
                  <a:pt x="1041" y="2076"/>
                </a:cubicBezTo>
                <a:cubicBezTo>
                  <a:pt x="1039" y="2076"/>
                  <a:pt x="1038" y="2076"/>
                  <a:pt x="1037" y="2077"/>
                </a:cubicBezTo>
                <a:cubicBezTo>
                  <a:pt x="1036" y="2077"/>
                  <a:pt x="1035" y="2077"/>
                  <a:pt x="1034" y="2077"/>
                </a:cubicBezTo>
                <a:cubicBezTo>
                  <a:pt x="1033" y="2077"/>
                  <a:pt x="1033" y="2077"/>
                  <a:pt x="1033" y="2077"/>
                </a:cubicBezTo>
                <a:cubicBezTo>
                  <a:pt x="1031" y="2077"/>
                  <a:pt x="1031" y="2077"/>
                  <a:pt x="1031" y="2077"/>
                </a:cubicBezTo>
                <a:cubicBezTo>
                  <a:pt x="1031" y="2077"/>
                  <a:pt x="1031" y="2077"/>
                  <a:pt x="1031" y="2077"/>
                </a:cubicBezTo>
                <a:cubicBezTo>
                  <a:pt x="1025" y="2077"/>
                  <a:pt x="1018" y="2077"/>
                  <a:pt x="1011" y="2077"/>
                </a:cubicBezTo>
                <a:cubicBezTo>
                  <a:pt x="981" y="2077"/>
                  <a:pt x="630" y="2078"/>
                  <a:pt x="605" y="2078"/>
                </a:cubicBezTo>
                <a:cubicBezTo>
                  <a:pt x="604" y="2078"/>
                  <a:pt x="602" y="2078"/>
                  <a:pt x="600" y="2078"/>
                </a:cubicBezTo>
                <a:cubicBezTo>
                  <a:pt x="598" y="2077"/>
                  <a:pt x="596" y="2077"/>
                  <a:pt x="594" y="2076"/>
                </a:cubicBezTo>
                <a:cubicBezTo>
                  <a:pt x="590" y="2075"/>
                  <a:pt x="588" y="2074"/>
                  <a:pt x="586" y="2072"/>
                </a:cubicBezTo>
                <a:cubicBezTo>
                  <a:pt x="584" y="2070"/>
                  <a:pt x="583" y="2068"/>
                  <a:pt x="582" y="2065"/>
                </a:cubicBezTo>
                <a:cubicBezTo>
                  <a:pt x="582" y="2063"/>
                  <a:pt x="582" y="2060"/>
                  <a:pt x="584" y="2057"/>
                </a:cubicBezTo>
                <a:cubicBezTo>
                  <a:pt x="584" y="2056"/>
                  <a:pt x="584" y="2056"/>
                  <a:pt x="584" y="2056"/>
                </a:cubicBezTo>
                <a:cubicBezTo>
                  <a:pt x="584" y="2056"/>
                  <a:pt x="584" y="2056"/>
                  <a:pt x="584" y="2056"/>
                </a:cubicBezTo>
                <a:cubicBezTo>
                  <a:pt x="588" y="2048"/>
                  <a:pt x="592" y="2040"/>
                  <a:pt x="596" y="2031"/>
                </a:cubicBezTo>
                <a:cubicBezTo>
                  <a:pt x="597" y="2030"/>
                  <a:pt x="598" y="2029"/>
                  <a:pt x="598" y="2027"/>
                </a:cubicBezTo>
                <a:cubicBezTo>
                  <a:pt x="601" y="2021"/>
                  <a:pt x="601" y="2021"/>
                  <a:pt x="601" y="2021"/>
                </a:cubicBezTo>
                <a:cubicBezTo>
                  <a:pt x="603" y="2018"/>
                  <a:pt x="605" y="2016"/>
                  <a:pt x="607" y="2014"/>
                </a:cubicBezTo>
                <a:cubicBezTo>
                  <a:pt x="608" y="2013"/>
                  <a:pt x="609" y="2013"/>
                  <a:pt x="609" y="2012"/>
                </a:cubicBezTo>
                <a:cubicBezTo>
                  <a:pt x="610" y="2012"/>
                  <a:pt x="610" y="2012"/>
                  <a:pt x="610" y="2011"/>
                </a:cubicBezTo>
                <a:cubicBezTo>
                  <a:pt x="611" y="2011"/>
                  <a:pt x="612" y="2011"/>
                  <a:pt x="612" y="2010"/>
                </a:cubicBezTo>
                <a:cubicBezTo>
                  <a:pt x="612" y="2010"/>
                  <a:pt x="612" y="2010"/>
                  <a:pt x="613" y="2010"/>
                </a:cubicBezTo>
                <a:cubicBezTo>
                  <a:pt x="613" y="2010"/>
                  <a:pt x="613" y="2010"/>
                  <a:pt x="614" y="2009"/>
                </a:cubicBezTo>
                <a:cubicBezTo>
                  <a:pt x="615" y="2009"/>
                  <a:pt x="616" y="2008"/>
                  <a:pt x="617" y="2008"/>
                </a:cubicBezTo>
                <a:cubicBezTo>
                  <a:pt x="617" y="2008"/>
                  <a:pt x="618" y="2007"/>
                  <a:pt x="618" y="2007"/>
                </a:cubicBezTo>
                <a:cubicBezTo>
                  <a:pt x="619" y="2007"/>
                  <a:pt x="620" y="2007"/>
                  <a:pt x="621" y="2006"/>
                </a:cubicBezTo>
                <a:cubicBezTo>
                  <a:pt x="622" y="2006"/>
                  <a:pt x="623" y="2005"/>
                  <a:pt x="625" y="2005"/>
                </a:cubicBezTo>
                <a:cubicBezTo>
                  <a:pt x="625" y="2005"/>
                  <a:pt x="626" y="2004"/>
                  <a:pt x="627" y="2004"/>
                </a:cubicBezTo>
                <a:cubicBezTo>
                  <a:pt x="627" y="2004"/>
                  <a:pt x="628" y="2004"/>
                  <a:pt x="628" y="2004"/>
                </a:cubicBezTo>
                <a:cubicBezTo>
                  <a:pt x="632" y="2003"/>
                  <a:pt x="636" y="2002"/>
                  <a:pt x="640" y="2002"/>
                </a:cubicBezTo>
                <a:cubicBezTo>
                  <a:pt x="640" y="2002"/>
                  <a:pt x="1008" y="2001"/>
                  <a:pt x="1021" y="2001"/>
                </a:cubicBezTo>
                <a:cubicBezTo>
                  <a:pt x="1026" y="2001"/>
                  <a:pt x="1030" y="2001"/>
                  <a:pt x="1034" y="2001"/>
                </a:cubicBezTo>
                <a:cubicBezTo>
                  <a:pt x="1036" y="2001"/>
                  <a:pt x="1038" y="2002"/>
                  <a:pt x="1040" y="2002"/>
                </a:cubicBezTo>
                <a:cubicBezTo>
                  <a:pt x="1040" y="2002"/>
                  <a:pt x="1040" y="2002"/>
                  <a:pt x="1041" y="2002"/>
                </a:cubicBezTo>
                <a:cubicBezTo>
                  <a:pt x="1042" y="2002"/>
                  <a:pt x="1044" y="2002"/>
                  <a:pt x="1045" y="2003"/>
                </a:cubicBezTo>
                <a:cubicBezTo>
                  <a:pt x="1045" y="2003"/>
                  <a:pt x="1046" y="2003"/>
                  <a:pt x="1046" y="2003"/>
                </a:cubicBezTo>
                <a:cubicBezTo>
                  <a:pt x="1046" y="2003"/>
                  <a:pt x="1046" y="2003"/>
                  <a:pt x="1046" y="2003"/>
                </a:cubicBezTo>
                <a:cubicBezTo>
                  <a:pt x="1048" y="2003"/>
                  <a:pt x="1049" y="2004"/>
                  <a:pt x="1050" y="2004"/>
                </a:cubicBezTo>
                <a:cubicBezTo>
                  <a:pt x="1050" y="2004"/>
                  <a:pt x="1051" y="2005"/>
                  <a:pt x="1051" y="2005"/>
                </a:cubicBezTo>
                <a:cubicBezTo>
                  <a:pt x="1052" y="2005"/>
                  <a:pt x="1053" y="2006"/>
                  <a:pt x="1054" y="2006"/>
                </a:cubicBezTo>
                <a:cubicBezTo>
                  <a:pt x="1055" y="2006"/>
                  <a:pt x="1055" y="2007"/>
                  <a:pt x="1055" y="2007"/>
                </a:cubicBezTo>
                <a:cubicBezTo>
                  <a:pt x="1055" y="2007"/>
                  <a:pt x="1055" y="2007"/>
                  <a:pt x="1056" y="2007"/>
                </a:cubicBezTo>
                <a:cubicBezTo>
                  <a:pt x="1056" y="2008"/>
                  <a:pt x="1057" y="2008"/>
                  <a:pt x="1058" y="2009"/>
                </a:cubicBezTo>
                <a:cubicBezTo>
                  <a:pt x="1059" y="2010"/>
                  <a:pt x="1061" y="2011"/>
                  <a:pt x="1061" y="2013"/>
                </a:cubicBezTo>
                <a:cubicBezTo>
                  <a:pt x="1063" y="2015"/>
                  <a:pt x="1064" y="2017"/>
                  <a:pt x="1064" y="2020"/>
                </a:cubicBezTo>
                <a:cubicBezTo>
                  <a:pt x="1064" y="2022"/>
                  <a:pt x="1064" y="2022"/>
                  <a:pt x="1064" y="2022"/>
                </a:cubicBezTo>
                <a:cubicBezTo>
                  <a:pt x="1064" y="2022"/>
                  <a:pt x="1064" y="2022"/>
                  <a:pt x="1064" y="2022"/>
                </a:cubicBezTo>
                <a:cubicBezTo>
                  <a:pt x="1064" y="2031"/>
                  <a:pt x="1064" y="2040"/>
                  <a:pt x="1064" y="2049"/>
                </a:cubicBezTo>
                <a:cubicBezTo>
                  <a:pt x="1064" y="2051"/>
                  <a:pt x="1064" y="2054"/>
                  <a:pt x="1064" y="2056"/>
                </a:cubicBezTo>
                <a:close/>
                <a:moveTo>
                  <a:pt x="1114" y="1878"/>
                </a:moveTo>
                <a:cubicBezTo>
                  <a:pt x="1114" y="1878"/>
                  <a:pt x="1114" y="1877"/>
                  <a:pt x="1113" y="1877"/>
                </a:cubicBezTo>
                <a:cubicBezTo>
                  <a:pt x="1113" y="1877"/>
                  <a:pt x="1113" y="1877"/>
                  <a:pt x="1113" y="1877"/>
                </a:cubicBezTo>
                <a:cubicBezTo>
                  <a:pt x="1112" y="1875"/>
                  <a:pt x="1111" y="1873"/>
                  <a:pt x="1111" y="1871"/>
                </a:cubicBezTo>
                <a:cubicBezTo>
                  <a:pt x="1111" y="1870"/>
                  <a:pt x="1111" y="1870"/>
                  <a:pt x="1111" y="1870"/>
                </a:cubicBezTo>
                <a:cubicBezTo>
                  <a:pt x="1110" y="1868"/>
                  <a:pt x="1110" y="1867"/>
                  <a:pt x="1110" y="1866"/>
                </a:cubicBezTo>
                <a:cubicBezTo>
                  <a:pt x="1110" y="1866"/>
                  <a:pt x="1110" y="1866"/>
                  <a:pt x="1110" y="1866"/>
                </a:cubicBezTo>
                <a:cubicBezTo>
                  <a:pt x="1110" y="1861"/>
                  <a:pt x="1109" y="1855"/>
                  <a:pt x="1109" y="1849"/>
                </a:cubicBezTo>
                <a:cubicBezTo>
                  <a:pt x="1109" y="1848"/>
                  <a:pt x="1109" y="1848"/>
                  <a:pt x="1109" y="1848"/>
                </a:cubicBezTo>
                <a:cubicBezTo>
                  <a:pt x="1109" y="1846"/>
                  <a:pt x="1109" y="1844"/>
                  <a:pt x="1110" y="1843"/>
                </a:cubicBezTo>
                <a:cubicBezTo>
                  <a:pt x="1112" y="1841"/>
                  <a:pt x="1113" y="1840"/>
                  <a:pt x="1115" y="1839"/>
                </a:cubicBezTo>
                <a:cubicBezTo>
                  <a:pt x="1118" y="1838"/>
                  <a:pt x="1120" y="1837"/>
                  <a:pt x="1123" y="1836"/>
                </a:cubicBezTo>
                <a:cubicBezTo>
                  <a:pt x="1123" y="1836"/>
                  <a:pt x="1123" y="1836"/>
                  <a:pt x="1123" y="1836"/>
                </a:cubicBezTo>
                <a:cubicBezTo>
                  <a:pt x="1123" y="1836"/>
                  <a:pt x="1123" y="1836"/>
                  <a:pt x="1123" y="1836"/>
                </a:cubicBezTo>
                <a:cubicBezTo>
                  <a:pt x="1124" y="1836"/>
                  <a:pt x="1125" y="1836"/>
                  <a:pt x="1126" y="1836"/>
                </a:cubicBezTo>
                <a:cubicBezTo>
                  <a:pt x="1127" y="1836"/>
                  <a:pt x="1127" y="1836"/>
                  <a:pt x="1128" y="1836"/>
                </a:cubicBezTo>
                <a:cubicBezTo>
                  <a:pt x="1133" y="1835"/>
                  <a:pt x="1138" y="1835"/>
                  <a:pt x="1143" y="1835"/>
                </a:cubicBezTo>
                <a:cubicBezTo>
                  <a:pt x="1176" y="1835"/>
                  <a:pt x="1176" y="1835"/>
                  <a:pt x="1176" y="1835"/>
                </a:cubicBezTo>
                <a:cubicBezTo>
                  <a:pt x="1178" y="1835"/>
                  <a:pt x="1180" y="1835"/>
                  <a:pt x="1182" y="1836"/>
                </a:cubicBezTo>
                <a:cubicBezTo>
                  <a:pt x="1191" y="1837"/>
                  <a:pt x="1201" y="1839"/>
                  <a:pt x="1203" y="1848"/>
                </a:cubicBezTo>
                <a:cubicBezTo>
                  <a:pt x="1205" y="1855"/>
                  <a:pt x="1206" y="1863"/>
                  <a:pt x="1207" y="1870"/>
                </a:cubicBezTo>
                <a:cubicBezTo>
                  <a:pt x="1207" y="1871"/>
                  <a:pt x="1207" y="1871"/>
                  <a:pt x="1207" y="1871"/>
                </a:cubicBezTo>
                <a:cubicBezTo>
                  <a:pt x="1208" y="1873"/>
                  <a:pt x="1207" y="1874"/>
                  <a:pt x="1207" y="1876"/>
                </a:cubicBezTo>
                <a:cubicBezTo>
                  <a:pt x="1207" y="1876"/>
                  <a:pt x="1207" y="1876"/>
                  <a:pt x="1206" y="1876"/>
                </a:cubicBezTo>
                <a:cubicBezTo>
                  <a:pt x="1206" y="1876"/>
                  <a:pt x="1206" y="1876"/>
                  <a:pt x="1206" y="1876"/>
                </a:cubicBezTo>
                <a:cubicBezTo>
                  <a:pt x="1206" y="1877"/>
                  <a:pt x="1206" y="1877"/>
                  <a:pt x="1206" y="1877"/>
                </a:cubicBezTo>
                <a:cubicBezTo>
                  <a:pt x="1204" y="1880"/>
                  <a:pt x="1200" y="1882"/>
                  <a:pt x="1195" y="1883"/>
                </a:cubicBezTo>
                <a:cubicBezTo>
                  <a:pt x="1195" y="1883"/>
                  <a:pt x="1195" y="1884"/>
                  <a:pt x="1194" y="1884"/>
                </a:cubicBezTo>
                <a:cubicBezTo>
                  <a:pt x="1194" y="1884"/>
                  <a:pt x="1193" y="1884"/>
                  <a:pt x="1193" y="1884"/>
                </a:cubicBezTo>
                <a:cubicBezTo>
                  <a:pt x="1192" y="1884"/>
                  <a:pt x="1192" y="1884"/>
                  <a:pt x="1192" y="1884"/>
                </a:cubicBezTo>
                <a:cubicBezTo>
                  <a:pt x="1191" y="1884"/>
                  <a:pt x="1190" y="1884"/>
                  <a:pt x="1189" y="1885"/>
                </a:cubicBezTo>
                <a:cubicBezTo>
                  <a:pt x="1178" y="1886"/>
                  <a:pt x="1164" y="1885"/>
                  <a:pt x="1158" y="1885"/>
                </a:cubicBezTo>
                <a:cubicBezTo>
                  <a:pt x="1137" y="1885"/>
                  <a:pt x="1137" y="1885"/>
                  <a:pt x="1137" y="1885"/>
                </a:cubicBezTo>
                <a:cubicBezTo>
                  <a:pt x="1135" y="1885"/>
                  <a:pt x="1134" y="1885"/>
                  <a:pt x="1132" y="1885"/>
                </a:cubicBezTo>
                <a:cubicBezTo>
                  <a:pt x="1131" y="1884"/>
                  <a:pt x="1130" y="1884"/>
                  <a:pt x="1128" y="1884"/>
                </a:cubicBezTo>
                <a:cubicBezTo>
                  <a:pt x="1128" y="1884"/>
                  <a:pt x="1128" y="1884"/>
                  <a:pt x="1127" y="1884"/>
                </a:cubicBezTo>
                <a:cubicBezTo>
                  <a:pt x="1127" y="1884"/>
                  <a:pt x="1127" y="1884"/>
                  <a:pt x="1127" y="1884"/>
                </a:cubicBezTo>
                <a:cubicBezTo>
                  <a:pt x="1126" y="1883"/>
                  <a:pt x="1125" y="1883"/>
                  <a:pt x="1123" y="1883"/>
                </a:cubicBezTo>
                <a:cubicBezTo>
                  <a:pt x="1123" y="1883"/>
                  <a:pt x="1122" y="1882"/>
                  <a:pt x="1122" y="1882"/>
                </a:cubicBezTo>
                <a:cubicBezTo>
                  <a:pt x="1121" y="1882"/>
                  <a:pt x="1120" y="1881"/>
                  <a:pt x="1119" y="1881"/>
                </a:cubicBezTo>
                <a:cubicBezTo>
                  <a:pt x="1117" y="1880"/>
                  <a:pt x="1116" y="1879"/>
                  <a:pt x="1115" y="1878"/>
                </a:cubicBezTo>
                <a:cubicBezTo>
                  <a:pt x="1115" y="1878"/>
                  <a:pt x="1114" y="1878"/>
                  <a:pt x="1114" y="1878"/>
                </a:cubicBezTo>
                <a:close/>
                <a:moveTo>
                  <a:pt x="1120" y="1961"/>
                </a:moveTo>
                <a:cubicBezTo>
                  <a:pt x="1118" y="1959"/>
                  <a:pt x="1117" y="1957"/>
                  <a:pt x="1117" y="1955"/>
                </a:cubicBezTo>
                <a:cubicBezTo>
                  <a:pt x="1117" y="1952"/>
                  <a:pt x="1117" y="1952"/>
                  <a:pt x="1117" y="1952"/>
                </a:cubicBezTo>
                <a:cubicBezTo>
                  <a:pt x="1117" y="1952"/>
                  <a:pt x="1117" y="1952"/>
                  <a:pt x="1117" y="1952"/>
                </a:cubicBezTo>
                <a:cubicBezTo>
                  <a:pt x="1116" y="1943"/>
                  <a:pt x="1116" y="1935"/>
                  <a:pt x="1115" y="1926"/>
                </a:cubicBezTo>
                <a:cubicBezTo>
                  <a:pt x="1115" y="1926"/>
                  <a:pt x="1115" y="1926"/>
                  <a:pt x="1115" y="1926"/>
                </a:cubicBezTo>
                <a:cubicBezTo>
                  <a:pt x="1115" y="1926"/>
                  <a:pt x="1115" y="1926"/>
                  <a:pt x="1115" y="1926"/>
                </a:cubicBezTo>
                <a:cubicBezTo>
                  <a:pt x="1115" y="1925"/>
                  <a:pt x="1115" y="1925"/>
                  <a:pt x="1115" y="1924"/>
                </a:cubicBezTo>
                <a:cubicBezTo>
                  <a:pt x="1117" y="1906"/>
                  <a:pt x="1155" y="1911"/>
                  <a:pt x="1167" y="1911"/>
                </a:cubicBezTo>
                <a:cubicBezTo>
                  <a:pt x="1181" y="1911"/>
                  <a:pt x="1208" y="1907"/>
                  <a:pt x="1216" y="1921"/>
                </a:cubicBezTo>
                <a:cubicBezTo>
                  <a:pt x="1217" y="1923"/>
                  <a:pt x="1218" y="1924"/>
                  <a:pt x="1218" y="1925"/>
                </a:cubicBezTo>
                <a:cubicBezTo>
                  <a:pt x="1219" y="1927"/>
                  <a:pt x="1219" y="1927"/>
                  <a:pt x="1219" y="1927"/>
                </a:cubicBezTo>
                <a:cubicBezTo>
                  <a:pt x="1219" y="1927"/>
                  <a:pt x="1219" y="1927"/>
                  <a:pt x="1219" y="1927"/>
                </a:cubicBezTo>
                <a:cubicBezTo>
                  <a:pt x="1219" y="1931"/>
                  <a:pt x="1220" y="1936"/>
                  <a:pt x="1221" y="1940"/>
                </a:cubicBezTo>
                <a:cubicBezTo>
                  <a:pt x="1224" y="1955"/>
                  <a:pt x="1224" y="1955"/>
                  <a:pt x="1224" y="1955"/>
                </a:cubicBezTo>
                <a:cubicBezTo>
                  <a:pt x="1225" y="1957"/>
                  <a:pt x="1224" y="1959"/>
                  <a:pt x="1223" y="1961"/>
                </a:cubicBezTo>
                <a:cubicBezTo>
                  <a:pt x="1223" y="1962"/>
                  <a:pt x="1222" y="1963"/>
                  <a:pt x="1220" y="1964"/>
                </a:cubicBezTo>
                <a:cubicBezTo>
                  <a:pt x="1220" y="1965"/>
                  <a:pt x="1219" y="1965"/>
                  <a:pt x="1219" y="1966"/>
                </a:cubicBezTo>
                <a:cubicBezTo>
                  <a:pt x="1219" y="1966"/>
                  <a:pt x="1218" y="1966"/>
                  <a:pt x="1218" y="1966"/>
                </a:cubicBezTo>
                <a:cubicBezTo>
                  <a:pt x="1218" y="1966"/>
                  <a:pt x="1218" y="1966"/>
                  <a:pt x="1218" y="1967"/>
                </a:cubicBezTo>
                <a:cubicBezTo>
                  <a:pt x="1217" y="1967"/>
                  <a:pt x="1216" y="1967"/>
                  <a:pt x="1215" y="1968"/>
                </a:cubicBezTo>
                <a:cubicBezTo>
                  <a:pt x="1215" y="1968"/>
                  <a:pt x="1214" y="1968"/>
                  <a:pt x="1213" y="1969"/>
                </a:cubicBezTo>
                <a:cubicBezTo>
                  <a:pt x="1213" y="1969"/>
                  <a:pt x="1212" y="1969"/>
                  <a:pt x="1212" y="1969"/>
                </a:cubicBezTo>
                <a:cubicBezTo>
                  <a:pt x="1211" y="1969"/>
                  <a:pt x="1211" y="1970"/>
                  <a:pt x="1210" y="1970"/>
                </a:cubicBezTo>
                <a:cubicBezTo>
                  <a:pt x="1209" y="1970"/>
                  <a:pt x="1209" y="1970"/>
                  <a:pt x="1208" y="1970"/>
                </a:cubicBezTo>
                <a:cubicBezTo>
                  <a:pt x="1208" y="1970"/>
                  <a:pt x="1207" y="1970"/>
                  <a:pt x="1207" y="1970"/>
                </a:cubicBezTo>
                <a:cubicBezTo>
                  <a:pt x="1206" y="1971"/>
                  <a:pt x="1205" y="1971"/>
                  <a:pt x="1204" y="1971"/>
                </a:cubicBezTo>
                <a:cubicBezTo>
                  <a:pt x="1202" y="1971"/>
                  <a:pt x="1201" y="1971"/>
                  <a:pt x="1199" y="1971"/>
                </a:cubicBezTo>
                <a:cubicBezTo>
                  <a:pt x="1199" y="1971"/>
                  <a:pt x="1199" y="1971"/>
                  <a:pt x="1199" y="1971"/>
                </a:cubicBezTo>
                <a:cubicBezTo>
                  <a:pt x="1199" y="1971"/>
                  <a:pt x="1199" y="1971"/>
                  <a:pt x="1199" y="1971"/>
                </a:cubicBezTo>
                <a:cubicBezTo>
                  <a:pt x="1181" y="1971"/>
                  <a:pt x="1164" y="1971"/>
                  <a:pt x="1147" y="1971"/>
                </a:cubicBezTo>
                <a:cubicBezTo>
                  <a:pt x="1145" y="1971"/>
                  <a:pt x="1143" y="1971"/>
                  <a:pt x="1141" y="1971"/>
                </a:cubicBezTo>
                <a:cubicBezTo>
                  <a:pt x="1141" y="1971"/>
                  <a:pt x="1140" y="1971"/>
                  <a:pt x="1140" y="1971"/>
                </a:cubicBezTo>
                <a:cubicBezTo>
                  <a:pt x="1139" y="1971"/>
                  <a:pt x="1137" y="1970"/>
                  <a:pt x="1136" y="1970"/>
                </a:cubicBezTo>
                <a:cubicBezTo>
                  <a:pt x="1136" y="1970"/>
                  <a:pt x="1136" y="1970"/>
                  <a:pt x="1136" y="1970"/>
                </a:cubicBezTo>
                <a:cubicBezTo>
                  <a:pt x="1135" y="1970"/>
                  <a:pt x="1135" y="1970"/>
                  <a:pt x="1135" y="1970"/>
                </a:cubicBezTo>
                <a:cubicBezTo>
                  <a:pt x="1134" y="1969"/>
                  <a:pt x="1132" y="1969"/>
                  <a:pt x="1131" y="1969"/>
                </a:cubicBezTo>
                <a:cubicBezTo>
                  <a:pt x="1130" y="1968"/>
                  <a:pt x="1130" y="1968"/>
                  <a:pt x="1129" y="1968"/>
                </a:cubicBezTo>
                <a:cubicBezTo>
                  <a:pt x="1128" y="1967"/>
                  <a:pt x="1128" y="1967"/>
                  <a:pt x="1127" y="1967"/>
                </a:cubicBezTo>
                <a:cubicBezTo>
                  <a:pt x="1127" y="1967"/>
                  <a:pt x="1126" y="1967"/>
                  <a:pt x="1126" y="1966"/>
                </a:cubicBezTo>
                <a:cubicBezTo>
                  <a:pt x="1124" y="1965"/>
                  <a:pt x="1121" y="1963"/>
                  <a:pt x="1120" y="1961"/>
                </a:cubicBezTo>
                <a:close/>
                <a:moveTo>
                  <a:pt x="1244" y="2063"/>
                </a:moveTo>
                <a:cubicBezTo>
                  <a:pt x="1243" y="2066"/>
                  <a:pt x="1241" y="2068"/>
                  <a:pt x="1238" y="2070"/>
                </a:cubicBezTo>
                <a:cubicBezTo>
                  <a:pt x="1236" y="2072"/>
                  <a:pt x="1233" y="2074"/>
                  <a:pt x="1229" y="2075"/>
                </a:cubicBezTo>
                <a:cubicBezTo>
                  <a:pt x="1225" y="2076"/>
                  <a:pt x="1221" y="2076"/>
                  <a:pt x="1217" y="2076"/>
                </a:cubicBezTo>
                <a:cubicBezTo>
                  <a:pt x="1205" y="2076"/>
                  <a:pt x="1205" y="2076"/>
                  <a:pt x="1205" y="2076"/>
                </a:cubicBezTo>
                <a:cubicBezTo>
                  <a:pt x="1205" y="2076"/>
                  <a:pt x="1205" y="2076"/>
                  <a:pt x="1205" y="2076"/>
                </a:cubicBezTo>
                <a:cubicBezTo>
                  <a:pt x="1189" y="2076"/>
                  <a:pt x="1174" y="2076"/>
                  <a:pt x="1158" y="2077"/>
                </a:cubicBezTo>
                <a:cubicBezTo>
                  <a:pt x="1156" y="2077"/>
                  <a:pt x="1154" y="2076"/>
                  <a:pt x="1152" y="2076"/>
                </a:cubicBezTo>
                <a:cubicBezTo>
                  <a:pt x="1152" y="2076"/>
                  <a:pt x="1151" y="2076"/>
                  <a:pt x="1151" y="2076"/>
                </a:cubicBezTo>
                <a:cubicBezTo>
                  <a:pt x="1149" y="2076"/>
                  <a:pt x="1148" y="2075"/>
                  <a:pt x="1146" y="2075"/>
                </a:cubicBezTo>
                <a:cubicBezTo>
                  <a:pt x="1146" y="2075"/>
                  <a:pt x="1146" y="2075"/>
                  <a:pt x="1146" y="2075"/>
                </a:cubicBezTo>
                <a:cubicBezTo>
                  <a:pt x="1145" y="2075"/>
                  <a:pt x="1145" y="2075"/>
                  <a:pt x="1145" y="2075"/>
                </a:cubicBezTo>
                <a:cubicBezTo>
                  <a:pt x="1138" y="2073"/>
                  <a:pt x="1132" y="2069"/>
                  <a:pt x="1128" y="2064"/>
                </a:cubicBezTo>
                <a:cubicBezTo>
                  <a:pt x="1128" y="2064"/>
                  <a:pt x="1128" y="2064"/>
                  <a:pt x="1128" y="2064"/>
                </a:cubicBezTo>
                <a:cubicBezTo>
                  <a:pt x="1128" y="2064"/>
                  <a:pt x="1128" y="2064"/>
                  <a:pt x="1128" y="2064"/>
                </a:cubicBezTo>
                <a:cubicBezTo>
                  <a:pt x="1127" y="2063"/>
                  <a:pt x="1126" y="2062"/>
                  <a:pt x="1126" y="2060"/>
                </a:cubicBezTo>
                <a:cubicBezTo>
                  <a:pt x="1126" y="2060"/>
                  <a:pt x="1126" y="2059"/>
                  <a:pt x="1125" y="2059"/>
                </a:cubicBezTo>
                <a:cubicBezTo>
                  <a:pt x="1125" y="2058"/>
                  <a:pt x="1125" y="2057"/>
                  <a:pt x="1125" y="2057"/>
                </a:cubicBezTo>
                <a:cubicBezTo>
                  <a:pt x="1125" y="2056"/>
                  <a:pt x="1125" y="2056"/>
                  <a:pt x="1125" y="2056"/>
                </a:cubicBezTo>
                <a:cubicBezTo>
                  <a:pt x="1125" y="2055"/>
                  <a:pt x="1125" y="2055"/>
                  <a:pt x="1125" y="2055"/>
                </a:cubicBezTo>
                <a:cubicBezTo>
                  <a:pt x="1125" y="2055"/>
                  <a:pt x="1125" y="2055"/>
                  <a:pt x="1125" y="2055"/>
                </a:cubicBezTo>
                <a:cubicBezTo>
                  <a:pt x="1124" y="2046"/>
                  <a:pt x="1123" y="2037"/>
                  <a:pt x="1123" y="2029"/>
                </a:cubicBezTo>
                <a:cubicBezTo>
                  <a:pt x="1123" y="2027"/>
                  <a:pt x="1122" y="2026"/>
                  <a:pt x="1122" y="2024"/>
                </a:cubicBezTo>
                <a:cubicBezTo>
                  <a:pt x="1122" y="2020"/>
                  <a:pt x="1122" y="2020"/>
                  <a:pt x="1122" y="2020"/>
                </a:cubicBezTo>
                <a:cubicBezTo>
                  <a:pt x="1122" y="2019"/>
                  <a:pt x="1122" y="2019"/>
                  <a:pt x="1122" y="2019"/>
                </a:cubicBezTo>
                <a:cubicBezTo>
                  <a:pt x="1122" y="2018"/>
                  <a:pt x="1122" y="2017"/>
                  <a:pt x="1122" y="2016"/>
                </a:cubicBezTo>
                <a:cubicBezTo>
                  <a:pt x="1122" y="2016"/>
                  <a:pt x="1123" y="2016"/>
                  <a:pt x="1123" y="2015"/>
                </a:cubicBezTo>
                <a:cubicBezTo>
                  <a:pt x="1123" y="2014"/>
                  <a:pt x="1123" y="2014"/>
                  <a:pt x="1123" y="2013"/>
                </a:cubicBezTo>
                <a:cubicBezTo>
                  <a:pt x="1124" y="2013"/>
                  <a:pt x="1124" y="2013"/>
                  <a:pt x="1124" y="2012"/>
                </a:cubicBezTo>
                <a:cubicBezTo>
                  <a:pt x="1124" y="2012"/>
                  <a:pt x="1124" y="2012"/>
                  <a:pt x="1124" y="2012"/>
                </a:cubicBezTo>
                <a:cubicBezTo>
                  <a:pt x="1125" y="2011"/>
                  <a:pt x="1125" y="2010"/>
                  <a:pt x="1126" y="2010"/>
                </a:cubicBezTo>
                <a:cubicBezTo>
                  <a:pt x="1126" y="2009"/>
                  <a:pt x="1127" y="2009"/>
                  <a:pt x="1127" y="2009"/>
                </a:cubicBezTo>
                <a:cubicBezTo>
                  <a:pt x="1128" y="2008"/>
                  <a:pt x="1128" y="2008"/>
                  <a:pt x="1129" y="2007"/>
                </a:cubicBezTo>
                <a:cubicBezTo>
                  <a:pt x="1129" y="2007"/>
                  <a:pt x="1129" y="2007"/>
                  <a:pt x="1130" y="2006"/>
                </a:cubicBezTo>
                <a:cubicBezTo>
                  <a:pt x="1130" y="2006"/>
                  <a:pt x="1130" y="2006"/>
                  <a:pt x="1130" y="2006"/>
                </a:cubicBezTo>
                <a:cubicBezTo>
                  <a:pt x="1131" y="2006"/>
                  <a:pt x="1132" y="2005"/>
                  <a:pt x="1133" y="2004"/>
                </a:cubicBezTo>
                <a:cubicBezTo>
                  <a:pt x="1134" y="2004"/>
                  <a:pt x="1134" y="2004"/>
                  <a:pt x="1134" y="2004"/>
                </a:cubicBezTo>
                <a:cubicBezTo>
                  <a:pt x="1134" y="2004"/>
                  <a:pt x="1135" y="2004"/>
                  <a:pt x="1135" y="2004"/>
                </a:cubicBezTo>
                <a:cubicBezTo>
                  <a:pt x="1135" y="2004"/>
                  <a:pt x="1135" y="2004"/>
                  <a:pt x="1136" y="2004"/>
                </a:cubicBezTo>
                <a:cubicBezTo>
                  <a:pt x="1137" y="2003"/>
                  <a:pt x="1138" y="2003"/>
                  <a:pt x="1139" y="2003"/>
                </a:cubicBezTo>
                <a:cubicBezTo>
                  <a:pt x="1139" y="2002"/>
                  <a:pt x="1140" y="2002"/>
                  <a:pt x="1140" y="2002"/>
                </a:cubicBezTo>
                <a:cubicBezTo>
                  <a:pt x="1141" y="2002"/>
                  <a:pt x="1141" y="2002"/>
                  <a:pt x="1142" y="2002"/>
                </a:cubicBezTo>
                <a:cubicBezTo>
                  <a:pt x="1143" y="2002"/>
                  <a:pt x="1145" y="2001"/>
                  <a:pt x="1147" y="2001"/>
                </a:cubicBezTo>
                <a:cubicBezTo>
                  <a:pt x="1147" y="2001"/>
                  <a:pt x="1148" y="2001"/>
                  <a:pt x="1148" y="2001"/>
                </a:cubicBezTo>
                <a:cubicBezTo>
                  <a:pt x="1149" y="2001"/>
                  <a:pt x="1149" y="2001"/>
                  <a:pt x="1150" y="2001"/>
                </a:cubicBezTo>
                <a:cubicBezTo>
                  <a:pt x="1153" y="2001"/>
                  <a:pt x="1153" y="2001"/>
                  <a:pt x="1153" y="2001"/>
                </a:cubicBezTo>
                <a:cubicBezTo>
                  <a:pt x="1155" y="2001"/>
                  <a:pt x="1158" y="2001"/>
                  <a:pt x="1160" y="2001"/>
                </a:cubicBezTo>
                <a:cubicBezTo>
                  <a:pt x="1163" y="2001"/>
                  <a:pt x="1165" y="2001"/>
                  <a:pt x="1168" y="2001"/>
                </a:cubicBezTo>
                <a:cubicBezTo>
                  <a:pt x="1191" y="2001"/>
                  <a:pt x="1191" y="2001"/>
                  <a:pt x="1191" y="2001"/>
                </a:cubicBezTo>
                <a:cubicBezTo>
                  <a:pt x="1197" y="2001"/>
                  <a:pt x="1203" y="2001"/>
                  <a:pt x="1209" y="2001"/>
                </a:cubicBezTo>
                <a:cubicBezTo>
                  <a:pt x="1210" y="2001"/>
                  <a:pt x="1211" y="2001"/>
                  <a:pt x="1212" y="2002"/>
                </a:cubicBezTo>
                <a:cubicBezTo>
                  <a:pt x="1212" y="2002"/>
                  <a:pt x="1213" y="2002"/>
                  <a:pt x="1214" y="2002"/>
                </a:cubicBezTo>
                <a:cubicBezTo>
                  <a:pt x="1214" y="2002"/>
                  <a:pt x="1214" y="2002"/>
                  <a:pt x="1215" y="2002"/>
                </a:cubicBezTo>
                <a:cubicBezTo>
                  <a:pt x="1215" y="2002"/>
                  <a:pt x="1216" y="2002"/>
                  <a:pt x="1216" y="2002"/>
                </a:cubicBezTo>
                <a:cubicBezTo>
                  <a:pt x="1216" y="2002"/>
                  <a:pt x="1216" y="2003"/>
                  <a:pt x="1217" y="2003"/>
                </a:cubicBezTo>
                <a:cubicBezTo>
                  <a:pt x="1218" y="2003"/>
                  <a:pt x="1219" y="2003"/>
                  <a:pt x="1220" y="2004"/>
                </a:cubicBezTo>
                <a:cubicBezTo>
                  <a:pt x="1221" y="2004"/>
                  <a:pt x="1221" y="2004"/>
                  <a:pt x="1222" y="2004"/>
                </a:cubicBezTo>
                <a:cubicBezTo>
                  <a:pt x="1222" y="2005"/>
                  <a:pt x="1223" y="2005"/>
                  <a:pt x="1223" y="2005"/>
                </a:cubicBezTo>
                <a:cubicBezTo>
                  <a:pt x="1224" y="2005"/>
                  <a:pt x="1225" y="2006"/>
                  <a:pt x="1226" y="2006"/>
                </a:cubicBezTo>
                <a:cubicBezTo>
                  <a:pt x="1229" y="2008"/>
                  <a:pt x="1231" y="2010"/>
                  <a:pt x="1233" y="2012"/>
                </a:cubicBezTo>
                <a:cubicBezTo>
                  <a:pt x="1235" y="2014"/>
                  <a:pt x="1237" y="2017"/>
                  <a:pt x="1237" y="2019"/>
                </a:cubicBezTo>
                <a:cubicBezTo>
                  <a:pt x="1240" y="2034"/>
                  <a:pt x="1240" y="2034"/>
                  <a:pt x="1240" y="2034"/>
                </a:cubicBezTo>
                <a:cubicBezTo>
                  <a:pt x="1241" y="2040"/>
                  <a:pt x="1243" y="2046"/>
                  <a:pt x="1244" y="2052"/>
                </a:cubicBezTo>
                <a:cubicBezTo>
                  <a:pt x="1244" y="2052"/>
                  <a:pt x="1244" y="2052"/>
                  <a:pt x="1244" y="2052"/>
                </a:cubicBezTo>
                <a:cubicBezTo>
                  <a:pt x="1244" y="2055"/>
                  <a:pt x="1244" y="2055"/>
                  <a:pt x="1244" y="2055"/>
                </a:cubicBezTo>
                <a:cubicBezTo>
                  <a:pt x="1245" y="2058"/>
                  <a:pt x="1245" y="2061"/>
                  <a:pt x="1244" y="2063"/>
                </a:cubicBezTo>
                <a:close/>
                <a:moveTo>
                  <a:pt x="1349" y="1880"/>
                </a:moveTo>
                <a:cubicBezTo>
                  <a:pt x="1346" y="1879"/>
                  <a:pt x="1344" y="1878"/>
                  <a:pt x="1342" y="1876"/>
                </a:cubicBezTo>
                <a:cubicBezTo>
                  <a:pt x="1340" y="1875"/>
                  <a:pt x="1338" y="1873"/>
                  <a:pt x="1338" y="1871"/>
                </a:cubicBezTo>
                <a:cubicBezTo>
                  <a:pt x="1337" y="1868"/>
                  <a:pt x="1337" y="1868"/>
                  <a:pt x="1337" y="1868"/>
                </a:cubicBezTo>
                <a:cubicBezTo>
                  <a:pt x="1335" y="1863"/>
                  <a:pt x="1333" y="1859"/>
                  <a:pt x="1332" y="1854"/>
                </a:cubicBezTo>
                <a:cubicBezTo>
                  <a:pt x="1331" y="1852"/>
                  <a:pt x="1329" y="1848"/>
                  <a:pt x="1329" y="1845"/>
                </a:cubicBezTo>
                <a:cubicBezTo>
                  <a:pt x="1329" y="1845"/>
                  <a:pt x="1329" y="1845"/>
                  <a:pt x="1329" y="1844"/>
                </a:cubicBezTo>
                <a:cubicBezTo>
                  <a:pt x="1329" y="1844"/>
                  <a:pt x="1329" y="1844"/>
                  <a:pt x="1329" y="1844"/>
                </a:cubicBezTo>
                <a:cubicBezTo>
                  <a:pt x="1329" y="1844"/>
                  <a:pt x="1329" y="1843"/>
                  <a:pt x="1329" y="1843"/>
                </a:cubicBezTo>
                <a:cubicBezTo>
                  <a:pt x="1329" y="1843"/>
                  <a:pt x="1329" y="1843"/>
                  <a:pt x="1329" y="1842"/>
                </a:cubicBezTo>
                <a:cubicBezTo>
                  <a:pt x="1329" y="1842"/>
                  <a:pt x="1329" y="1842"/>
                  <a:pt x="1329" y="1842"/>
                </a:cubicBezTo>
                <a:cubicBezTo>
                  <a:pt x="1333" y="1834"/>
                  <a:pt x="1348" y="1835"/>
                  <a:pt x="1355" y="1835"/>
                </a:cubicBezTo>
                <a:cubicBezTo>
                  <a:pt x="1392" y="1835"/>
                  <a:pt x="1392" y="1835"/>
                  <a:pt x="1392" y="1835"/>
                </a:cubicBezTo>
                <a:cubicBezTo>
                  <a:pt x="1396" y="1835"/>
                  <a:pt x="1399" y="1835"/>
                  <a:pt x="1402" y="1836"/>
                </a:cubicBezTo>
                <a:cubicBezTo>
                  <a:pt x="1403" y="1836"/>
                  <a:pt x="1404" y="1836"/>
                  <a:pt x="1405" y="1836"/>
                </a:cubicBezTo>
                <a:cubicBezTo>
                  <a:pt x="1405" y="1836"/>
                  <a:pt x="1405" y="1837"/>
                  <a:pt x="1406" y="1837"/>
                </a:cubicBezTo>
                <a:cubicBezTo>
                  <a:pt x="1406" y="1837"/>
                  <a:pt x="1407" y="1837"/>
                  <a:pt x="1408" y="1837"/>
                </a:cubicBezTo>
                <a:cubicBezTo>
                  <a:pt x="1409" y="1837"/>
                  <a:pt x="1410" y="1838"/>
                  <a:pt x="1411" y="1838"/>
                </a:cubicBezTo>
                <a:cubicBezTo>
                  <a:pt x="1411" y="1838"/>
                  <a:pt x="1411" y="1838"/>
                  <a:pt x="1411" y="1838"/>
                </a:cubicBezTo>
                <a:cubicBezTo>
                  <a:pt x="1411" y="1838"/>
                  <a:pt x="1411" y="1838"/>
                  <a:pt x="1411" y="1838"/>
                </a:cubicBezTo>
                <a:cubicBezTo>
                  <a:pt x="1412" y="1839"/>
                  <a:pt x="1413" y="1839"/>
                  <a:pt x="1414" y="1840"/>
                </a:cubicBezTo>
                <a:cubicBezTo>
                  <a:pt x="1415" y="1840"/>
                  <a:pt x="1415" y="1840"/>
                  <a:pt x="1416" y="1841"/>
                </a:cubicBezTo>
                <a:cubicBezTo>
                  <a:pt x="1416" y="1841"/>
                  <a:pt x="1416" y="1841"/>
                  <a:pt x="1417" y="1841"/>
                </a:cubicBezTo>
                <a:cubicBezTo>
                  <a:pt x="1417" y="1841"/>
                  <a:pt x="1417" y="1841"/>
                  <a:pt x="1417" y="1842"/>
                </a:cubicBezTo>
                <a:cubicBezTo>
                  <a:pt x="1418" y="1842"/>
                  <a:pt x="1418" y="1842"/>
                  <a:pt x="1418" y="1842"/>
                </a:cubicBezTo>
                <a:cubicBezTo>
                  <a:pt x="1420" y="1844"/>
                  <a:pt x="1422" y="1845"/>
                  <a:pt x="1423" y="1847"/>
                </a:cubicBezTo>
                <a:cubicBezTo>
                  <a:pt x="1423" y="1847"/>
                  <a:pt x="1423" y="1847"/>
                  <a:pt x="1423" y="1847"/>
                </a:cubicBezTo>
                <a:cubicBezTo>
                  <a:pt x="1426" y="1852"/>
                  <a:pt x="1428" y="1859"/>
                  <a:pt x="1431" y="1864"/>
                </a:cubicBezTo>
                <a:cubicBezTo>
                  <a:pt x="1431" y="1864"/>
                  <a:pt x="1431" y="1864"/>
                  <a:pt x="1431" y="1864"/>
                </a:cubicBezTo>
                <a:cubicBezTo>
                  <a:pt x="1432" y="1867"/>
                  <a:pt x="1434" y="1870"/>
                  <a:pt x="1435" y="1873"/>
                </a:cubicBezTo>
                <a:cubicBezTo>
                  <a:pt x="1435" y="1873"/>
                  <a:pt x="1435" y="1873"/>
                  <a:pt x="1435" y="1873"/>
                </a:cubicBezTo>
                <a:cubicBezTo>
                  <a:pt x="1435" y="1873"/>
                  <a:pt x="1435" y="1873"/>
                  <a:pt x="1435" y="1874"/>
                </a:cubicBezTo>
                <a:cubicBezTo>
                  <a:pt x="1436" y="1879"/>
                  <a:pt x="1431" y="1882"/>
                  <a:pt x="1425" y="1883"/>
                </a:cubicBezTo>
                <a:cubicBezTo>
                  <a:pt x="1425" y="1883"/>
                  <a:pt x="1425" y="1883"/>
                  <a:pt x="1425" y="1883"/>
                </a:cubicBezTo>
                <a:cubicBezTo>
                  <a:pt x="1425" y="1883"/>
                  <a:pt x="1424" y="1883"/>
                  <a:pt x="1424" y="1883"/>
                </a:cubicBezTo>
                <a:cubicBezTo>
                  <a:pt x="1423" y="1884"/>
                  <a:pt x="1422" y="1884"/>
                  <a:pt x="1421" y="1884"/>
                </a:cubicBezTo>
                <a:cubicBezTo>
                  <a:pt x="1421" y="1884"/>
                  <a:pt x="1420" y="1884"/>
                  <a:pt x="1420" y="1884"/>
                </a:cubicBezTo>
                <a:cubicBezTo>
                  <a:pt x="1419" y="1884"/>
                  <a:pt x="1418" y="1884"/>
                  <a:pt x="1417" y="1884"/>
                </a:cubicBezTo>
                <a:cubicBezTo>
                  <a:pt x="1417" y="1884"/>
                  <a:pt x="1416" y="1884"/>
                  <a:pt x="1416" y="1884"/>
                </a:cubicBezTo>
                <a:cubicBezTo>
                  <a:pt x="1416" y="1884"/>
                  <a:pt x="1416" y="1884"/>
                  <a:pt x="1415" y="1884"/>
                </a:cubicBezTo>
                <a:cubicBezTo>
                  <a:pt x="1414" y="1884"/>
                  <a:pt x="1414" y="1884"/>
                  <a:pt x="1414" y="1884"/>
                </a:cubicBezTo>
                <a:cubicBezTo>
                  <a:pt x="1408" y="1884"/>
                  <a:pt x="1403" y="1884"/>
                  <a:pt x="1397" y="1884"/>
                </a:cubicBezTo>
                <a:cubicBezTo>
                  <a:pt x="1387" y="1884"/>
                  <a:pt x="1378" y="1884"/>
                  <a:pt x="1368" y="1884"/>
                </a:cubicBezTo>
                <a:cubicBezTo>
                  <a:pt x="1362" y="1884"/>
                  <a:pt x="1355" y="1883"/>
                  <a:pt x="1349" y="1880"/>
                </a:cubicBezTo>
                <a:cubicBezTo>
                  <a:pt x="1349" y="1880"/>
                  <a:pt x="1349" y="1880"/>
                  <a:pt x="1349" y="1880"/>
                </a:cubicBezTo>
                <a:close/>
                <a:moveTo>
                  <a:pt x="1373" y="1961"/>
                </a:moveTo>
                <a:cubicBezTo>
                  <a:pt x="1371" y="1959"/>
                  <a:pt x="1369" y="1956"/>
                  <a:pt x="1369" y="1954"/>
                </a:cubicBezTo>
                <a:cubicBezTo>
                  <a:pt x="1363" y="1940"/>
                  <a:pt x="1363" y="1940"/>
                  <a:pt x="1363" y="1940"/>
                </a:cubicBezTo>
                <a:cubicBezTo>
                  <a:pt x="1362" y="1935"/>
                  <a:pt x="1360" y="1931"/>
                  <a:pt x="1359" y="1927"/>
                </a:cubicBezTo>
                <a:cubicBezTo>
                  <a:pt x="1359" y="1927"/>
                  <a:pt x="1359" y="1927"/>
                  <a:pt x="1359" y="1927"/>
                </a:cubicBezTo>
                <a:cubicBezTo>
                  <a:pt x="1358" y="1925"/>
                  <a:pt x="1358" y="1925"/>
                  <a:pt x="1358" y="1925"/>
                </a:cubicBezTo>
                <a:cubicBezTo>
                  <a:pt x="1357" y="1923"/>
                  <a:pt x="1357" y="1921"/>
                  <a:pt x="1358" y="1919"/>
                </a:cubicBezTo>
                <a:cubicBezTo>
                  <a:pt x="1358" y="1918"/>
                  <a:pt x="1359" y="1917"/>
                  <a:pt x="1360" y="1916"/>
                </a:cubicBezTo>
                <a:cubicBezTo>
                  <a:pt x="1360" y="1916"/>
                  <a:pt x="1361" y="1916"/>
                  <a:pt x="1361" y="1915"/>
                </a:cubicBezTo>
                <a:cubicBezTo>
                  <a:pt x="1361" y="1915"/>
                  <a:pt x="1361" y="1915"/>
                  <a:pt x="1362" y="1915"/>
                </a:cubicBezTo>
                <a:cubicBezTo>
                  <a:pt x="1364" y="1913"/>
                  <a:pt x="1366" y="1912"/>
                  <a:pt x="1369" y="1911"/>
                </a:cubicBezTo>
                <a:cubicBezTo>
                  <a:pt x="1371" y="1911"/>
                  <a:pt x="1374" y="1910"/>
                  <a:pt x="1376" y="1910"/>
                </a:cubicBezTo>
                <a:cubicBezTo>
                  <a:pt x="1386" y="1909"/>
                  <a:pt x="1397" y="1910"/>
                  <a:pt x="1402" y="1910"/>
                </a:cubicBezTo>
                <a:cubicBezTo>
                  <a:pt x="1420" y="1910"/>
                  <a:pt x="1451" y="1906"/>
                  <a:pt x="1461" y="1925"/>
                </a:cubicBezTo>
                <a:cubicBezTo>
                  <a:pt x="1461" y="1925"/>
                  <a:pt x="1461" y="1925"/>
                  <a:pt x="1461" y="1925"/>
                </a:cubicBezTo>
                <a:cubicBezTo>
                  <a:pt x="1461" y="1925"/>
                  <a:pt x="1461" y="1925"/>
                  <a:pt x="1461" y="1925"/>
                </a:cubicBezTo>
                <a:cubicBezTo>
                  <a:pt x="1461" y="1925"/>
                  <a:pt x="1461" y="1925"/>
                  <a:pt x="1461" y="1925"/>
                </a:cubicBezTo>
                <a:cubicBezTo>
                  <a:pt x="1465" y="1933"/>
                  <a:pt x="1469" y="1940"/>
                  <a:pt x="1473" y="1948"/>
                </a:cubicBezTo>
                <a:cubicBezTo>
                  <a:pt x="1474" y="1951"/>
                  <a:pt x="1476" y="1953"/>
                  <a:pt x="1476" y="1956"/>
                </a:cubicBezTo>
                <a:cubicBezTo>
                  <a:pt x="1476" y="1956"/>
                  <a:pt x="1476" y="1956"/>
                  <a:pt x="1476" y="1957"/>
                </a:cubicBezTo>
                <a:cubicBezTo>
                  <a:pt x="1477" y="1957"/>
                  <a:pt x="1477" y="1958"/>
                  <a:pt x="1477" y="1958"/>
                </a:cubicBezTo>
                <a:cubicBezTo>
                  <a:pt x="1477" y="1959"/>
                  <a:pt x="1477" y="1959"/>
                  <a:pt x="1477" y="1960"/>
                </a:cubicBezTo>
                <a:cubicBezTo>
                  <a:pt x="1477" y="1960"/>
                  <a:pt x="1477" y="1960"/>
                  <a:pt x="1477" y="1960"/>
                </a:cubicBezTo>
                <a:cubicBezTo>
                  <a:pt x="1477" y="1960"/>
                  <a:pt x="1476" y="1961"/>
                  <a:pt x="1476" y="1961"/>
                </a:cubicBezTo>
                <a:cubicBezTo>
                  <a:pt x="1476" y="1962"/>
                  <a:pt x="1476" y="1962"/>
                  <a:pt x="1475" y="1963"/>
                </a:cubicBezTo>
                <a:cubicBezTo>
                  <a:pt x="1475" y="1963"/>
                  <a:pt x="1475" y="1963"/>
                  <a:pt x="1475" y="1963"/>
                </a:cubicBezTo>
                <a:cubicBezTo>
                  <a:pt x="1475" y="1964"/>
                  <a:pt x="1474" y="1965"/>
                  <a:pt x="1474" y="1965"/>
                </a:cubicBezTo>
                <a:cubicBezTo>
                  <a:pt x="1473" y="1965"/>
                  <a:pt x="1473" y="1965"/>
                  <a:pt x="1473" y="1966"/>
                </a:cubicBezTo>
                <a:cubicBezTo>
                  <a:pt x="1473" y="1966"/>
                  <a:pt x="1473" y="1966"/>
                  <a:pt x="1472" y="1966"/>
                </a:cubicBezTo>
                <a:cubicBezTo>
                  <a:pt x="1472" y="1966"/>
                  <a:pt x="1472" y="1967"/>
                  <a:pt x="1471" y="1967"/>
                </a:cubicBezTo>
                <a:cubicBezTo>
                  <a:pt x="1470" y="1968"/>
                  <a:pt x="1468" y="1969"/>
                  <a:pt x="1466" y="1969"/>
                </a:cubicBezTo>
                <a:cubicBezTo>
                  <a:pt x="1465" y="1969"/>
                  <a:pt x="1465" y="1969"/>
                  <a:pt x="1464" y="1970"/>
                </a:cubicBezTo>
                <a:cubicBezTo>
                  <a:pt x="1463" y="1970"/>
                  <a:pt x="1462" y="1970"/>
                  <a:pt x="1462" y="1970"/>
                </a:cubicBezTo>
                <a:cubicBezTo>
                  <a:pt x="1461" y="1970"/>
                  <a:pt x="1461" y="1970"/>
                  <a:pt x="1461" y="1970"/>
                </a:cubicBezTo>
                <a:cubicBezTo>
                  <a:pt x="1460" y="1970"/>
                  <a:pt x="1460" y="1970"/>
                  <a:pt x="1460" y="1970"/>
                </a:cubicBezTo>
                <a:cubicBezTo>
                  <a:pt x="1441" y="1972"/>
                  <a:pt x="1422" y="1971"/>
                  <a:pt x="1403" y="1971"/>
                </a:cubicBezTo>
                <a:cubicBezTo>
                  <a:pt x="1401" y="1971"/>
                  <a:pt x="1399" y="1971"/>
                  <a:pt x="1397" y="1970"/>
                </a:cubicBezTo>
                <a:cubicBezTo>
                  <a:pt x="1397" y="1970"/>
                  <a:pt x="1397" y="1970"/>
                  <a:pt x="1397" y="1970"/>
                </a:cubicBezTo>
                <a:cubicBezTo>
                  <a:pt x="1390" y="1970"/>
                  <a:pt x="1383" y="1967"/>
                  <a:pt x="1377" y="1964"/>
                </a:cubicBezTo>
                <a:cubicBezTo>
                  <a:pt x="1376" y="1963"/>
                  <a:pt x="1374" y="1962"/>
                  <a:pt x="1373" y="1961"/>
                </a:cubicBezTo>
                <a:close/>
                <a:moveTo>
                  <a:pt x="1527" y="2063"/>
                </a:moveTo>
                <a:cubicBezTo>
                  <a:pt x="1527" y="2063"/>
                  <a:pt x="1527" y="2064"/>
                  <a:pt x="1527" y="2064"/>
                </a:cubicBezTo>
                <a:cubicBezTo>
                  <a:pt x="1527" y="2065"/>
                  <a:pt x="1526" y="2065"/>
                  <a:pt x="1526" y="2065"/>
                </a:cubicBezTo>
                <a:cubicBezTo>
                  <a:pt x="1526" y="2066"/>
                  <a:pt x="1526" y="2066"/>
                  <a:pt x="1525" y="2067"/>
                </a:cubicBezTo>
                <a:cubicBezTo>
                  <a:pt x="1525" y="2067"/>
                  <a:pt x="1525" y="2068"/>
                  <a:pt x="1525" y="2068"/>
                </a:cubicBezTo>
                <a:cubicBezTo>
                  <a:pt x="1525" y="2068"/>
                  <a:pt x="1524" y="2068"/>
                  <a:pt x="1524" y="2069"/>
                </a:cubicBezTo>
                <a:cubicBezTo>
                  <a:pt x="1524" y="2069"/>
                  <a:pt x="1524" y="2069"/>
                  <a:pt x="1524" y="2069"/>
                </a:cubicBezTo>
                <a:cubicBezTo>
                  <a:pt x="1524" y="2069"/>
                  <a:pt x="1523" y="2070"/>
                  <a:pt x="1523" y="2070"/>
                </a:cubicBezTo>
                <a:cubicBezTo>
                  <a:pt x="1520" y="2073"/>
                  <a:pt x="1515" y="2074"/>
                  <a:pt x="1511" y="2075"/>
                </a:cubicBezTo>
                <a:cubicBezTo>
                  <a:pt x="1510" y="2075"/>
                  <a:pt x="1510" y="2075"/>
                  <a:pt x="1510" y="2075"/>
                </a:cubicBezTo>
                <a:cubicBezTo>
                  <a:pt x="1508" y="2075"/>
                  <a:pt x="1506" y="2076"/>
                  <a:pt x="1504" y="2076"/>
                </a:cubicBezTo>
                <a:cubicBezTo>
                  <a:pt x="1504" y="2076"/>
                  <a:pt x="1504" y="2076"/>
                  <a:pt x="1504" y="2076"/>
                </a:cubicBezTo>
                <a:cubicBezTo>
                  <a:pt x="1503" y="2076"/>
                  <a:pt x="1503" y="2076"/>
                  <a:pt x="1503" y="2076"/>
                </a:cubicBezTo>
                <a:cubicBezTo>
                  <a:pt x="1501" y="2076"/>
                  <a:pt x="1499" y="2076"/>
                  <a:pt x="1497" y="2076"/>
                </a:cubicBezTo>
                <a:cubicBezTo>
                  <a:pt x="1446" y="2076"/>
                  <a:pt x="1446" y="2076"/>
                  <a:pt x="1446" y="2076"/>
                </a:cubicBezTo>
                <a:cubicBezTo>
                  <a:pt x="1444" y="2076"/>
                  <a:pt x="1441" y="2076"/>
                  <a:pt x="1439" y="2075"/>
                </a:cubicBezTo>
                <a:cubicBezTo>
                  <a:pt x="1439" y="2075"/>
                  <a:pt x="1438" y="2075"/>
                  <a:pt x="1438" y="2075"/>
                </a:cubicBezTo>
                <a:cubicBezTo>
                  <a:pt x="1427" y="2074"/>
                  <a:pt x="1414" y="2069"/>
                  <a:pt x="1408" y="2059"/>
                </a:cubicBezTo>
                <a:cubicBezTo>
                  <a:pt x="1407" y="2058"/>
                  <a:pt x="1407" y="2056"/>
                  <a:pt x="1406" y="2055"/>
                </a:cubicBezTo>
                <a:cubicBezTo>
                  <a:pt x="1406" y="2055"/>
                  <a:pt x="1406" y="2055"/>
                  <a:pt x="1406" y="2055"/>
                </a:cubicBezTo>
                <a:cubicBezTo>
                  <a:pt x="1406" y="2055"/>
                  <a:pt x="1406" y="2055"/>
                  <a:pt x="1406" y="2055"/>
                </a:cubicBezTo>
                <a:cubicBezTo>
                  <a:pt x="1403" y="2047"/>
                  <a:pt x="1400" y="2040"/>
                  <a:pt x="1398" y="2032"/>
                </a:cubicBezTo>
                <a:cubicBezTo>
                  <a:pt x="1396" y="2029"/>
                  <a:pt x="1394" y="2024"/>
                  <a:pt x="1393" y="2019"/>
                </a:cubicBezTo>
                <a:cubicBezTo>
                  <a:pt x="1393" y="2019"/>
                  <a:pt x="1393" y="2019"/>
                  <a:pt x="1393" y="2019"/>
                </a:cubicBezTo>
                <a:cubicBezTo>
                  <a:pt x="1393" y="2019"/>
                  <a:pt x="1393" y="2019"/>
                  <a:pt x="1393" y="2019"/>
                </a:cubicBezTo>
                <a:cubicBezTo>
                  <a:pt x="1392" y="2018"/>
                  <a:pt x="1392" y="2018"/>
                  <a:pt x="1392" y="2017"/>
                </a:cubicBezTo>
                <a:cubicBezTo>
                  <a:pt x="1392" y="2015"/>
                  <a:pt x="1392" y="2013"/>
                  <a:pt x="1392" y="2012"/>
                </a:cubicBezTo>
                <a:cubicBezTo>
                  <a:pt x="1393" y="2011"/>
                  <a:pt x="1393" y="2010"/>
                  <a:pt x="1394" y="2009"/>
                </a:cubicBezTo>
                <a:cubicBezTo>
                  <a:pt x="1394" y="2009"/>
                  <a:pt x="1394" y="2009"/>
                  <a:pt x="1394" y="2009"/>
                </a:cubicBezTo>
                <a:cubicBezTo>
                  <a:pt x="1397" y="2004"/>
                  <a:pt x="1403" y="2002"/>
                  <a:pt x="1409" y="2001"/>
                </a:cubicBezTo>
                <a:cubicBezTo>
                  <a:pt x="1409" y="2001"/>
                  <a:pt x="1409" y="2001"/>
                  <a:pt x="1410" y="2001"/>
                </a:cubicBezTo>
                <a:cubicBezTo>
                  <a:pt x="1411" y="2001"/>
                  <a:pt x="1413" y="2001"/>
                  <a:pt x="1414" y="2000"/>
                </a:cubicBezTo>
                <a:cubicBezTo>
                  <a:pt x="1414" y="2000"/>
                  <a:pt x="1415" y="2000"/>
                  <a:pt x="1415" y="2000"/>
                </a:cubicBezTo>
                <a:cubicBezTo>
                  <a:pt x="1418" y="2000"/>
                  <a:pt x="1418" y="2000"/>
                  <a:pt x="1418" y="2000"/>
                </a:cubicBezTo>
                <a:cubicBezTo>
                  <a:pt x="1419" y="2000"/>
                  <a:pt x="1420" y="2000"/>
                  <a:pt x="1421" y="2000"/>
                </a:cubicBezTo>
                <a:cubicBezTo>
                  <a:pt x="1437" y="2000"/>
                  <a:pt x="1453" y="2000"/>
                  <a:pt x="1469" y="2000"/>
                </a:cubicBezTo>
                <a:cubicBezTo>
                  <a:pt x="1469" y="2000"/>
                  <a:pt x="1469" y="2000"/>
                  <a:pt x="1469" y="2000"/>
                </a:cubicBezTo>
                <a:cubicBezTo>
                  <a:pt x="1469" y="2000"/>
                  <a:pt x="1469" y="2000"/>
                  <a:pt x="1469" y="2000"/>
                </a:cubicBezTo>
                <a:cubicBezTo>
                  <a:pt x="1471" y="2000"/>
                  <a:pt x="1473" y="2000"/>
                  <a:pt x="1475" y="2001"/>
                </a:cubicBezTo>
                <a:cubicBezTo>
                  <a:pt x="1475" y="2001"/>
                  <a:pt x="1476" y="2001"/>
                  <a:pt x="1476" y="2001"/>
                </a:cubicBezTo>
                <a:cubicBezTo>
                  <a:pt x="1487" y="2002"/>
                  <a:pt x="1499" y="2006"/>
                  <a:pt x="1505" y="2015"/>
                </a:cubicBezTo>
                <a:cubicBezTo>
                  <a:pt x="1506" y="2016"/>
                  <a:pt x="1507" y="2017"/>
                  <a:pt x="1508" y="2019"/>
                </a:cubicBezTo>
                <a:cubicBezTo>
                  <a:pt x="1509" y="2022"/>
                  <a:pt x="1509" y="2022"/>
                  <a:pt x="1509" y="2022"/>
                </a:cubicBezTo>
                <a:cubicBezTo>
                  <a:pt x="1512" y="2028"/>
                  <a:pt x="1516" y="2035"/>
                  <a:pt x="1519" y="2041"/>
                </a:cubicBezTo>
                <a:cubicBezTo>
                  <a:pt x="1521" y="2045"/>
                  <a:pt x="1524" y="2051"/>
                  <a:pt x="1526" y="2056"/>
                </a:cubicBezTo>
                <a:cubicBezTo>
                  <a:pt x="1527" y="2058"/>
                  <a:pt x="1527" y="2061"/>
                  <a:pt x="1527" y="2063"/>
                </a:cubicBezTo>
                <a:close/>
                <a:moveTo>
                  <a:pt x="1640" y="2000"/>
                </a:moveTo>
                <a:cubicBezTo>
                  <a:pt x="1642" y="2000"/>
                  <a:pt x="1643" y="2000"/>
                  <a:pt x="1645" y="2000"/>
                </a:cubicBezTo>
                <a:cubicBezTo>
                  <a:pt x="1645" y="2000"/>
                  <a:pt x="1645" y="2000"/>
                  <a:pt x="1646" y="2000"/>
                </a:cubicBezTo>
                <a:cubicBezTo>
                  <a:pt x="1657" y="2002"/>
                  <a:pt x="1669" y="2006"/>
                  <a:pt x="1677" y="2014"/>
                </a:cubicBezTo>
                <a:cubicBezTo>
                  <a:pt x="1678" y="2014"/>
                  <a:pt x="1678" y="2015"/>
                  <a:pt x="1678" y="2015"/>
                </a:cubicBezTo>
                <a:cubicBezTo>
                  <a:pt x="1679" y="2016"/>
                  <a:pt x="1679" y="2016"/>
                  <a:pt x="1680" y="2017"/>
                </a:cubicBezTo>
                <a:cubicBezTo>
                  <a:pt x="1680" y="2017"/>
                  <a:pt x="1680" y="2017"/>
                  <a:pt x="1680" y="2018"/>
                </a:cubicBezTo>
                <a:cubicBezTo>
                  <a:pt x="1681" y="2018"/>
                  <a:pt x="1681" y="2018"/>
                  <a:pt x="1681" y="2018"/>
                </a:cubicBezTo>
                <a:cubicBezTo>
                  <a:pt x="1682" y="2019"/>
                  <a:pt x="1682" y="2019"/>
                  <a:pt x="1682" y="2019"/>
                </a:cubicBezTo>
                <a:cubicBezTo>
                  <a:pt x="1685" y="2024"/>
                  <a:pt x="1688" y="2029"/>
                  <a:pt x="1692" y="2034"/>
                </a:cubicBezTo>
                <a:cubicBezTo>
                  <a:pt x="1692" y="2034"/>
                  <a:pt x="1692" y="2034"/>
                  <a:pt x="1692" y="2034"/>
                </a:cubicBezTo>
                <a:cubicBezTo>
                  <a:pt x="1697" y="2041"/>
                  <a:pt x="1703" y="2049"/>
                  <a:pt x="1707" y="2056"/>
                </a:cubicBezTo>
                <a:cubicBezTo>
                  <a:pt x="1707" y="2057"/>
                  <a:pt x="1707" y="2057"/>
                  <a:pt x="1708" y="2058"/>
                </a:cubicBezTo>
                <a:cubicBezTo>
                  <a:pt x="1708" y="2058"/>
                  <a:pt x="1708" y="2058"/>
                  <a:pt x="1708" y="2058"/>
                </a:cubicBezTo>
                <a:cubicBezTo>
                  <a:pt x="1709" y="2063"/>
                  <a:pt x="1709" y="2066"/>
                  <a:pt x="1707" y="2068"/>
                </a:cubicBezTo>
                <a:cubicBezTo>
                  <a:pt x="1706" y="2069"/>
                  <a:pt x="1706" y="2069"/>
                  <a:pt x="1706" y="2069"/>
                </a:cubicBezTo>
                <a:cubicBezTo>
                  <a:pt x="1705" y="2071"/>
                  <a:pt x="1702" y="2072"/>
                  <a:pt x="1699" y="2073"/>
                </a:cubicBezTo>
                <a:cubicBezTo>
                  <a:pt x="1696" y="2074"/>
                  <a:pt x="1692" y="2075"/>
                  <a:pt x="1688" y="2075"/>
                </a:cubicBezTo>
                <a:cubicBezTo>
                  <a:pt x="1684" y="2075"/>
                  <a:pt x="1684" y="2075"/>
                  <a:pt x="1684" y="2075"/>
                </a:cubicBezTo>
                <a:cubicBezTo>
                  <a:pt x="1684" y="2075"/>
                  <a:pt x="1684" y="2075"/>
                  <a:pt x="1684" y="2075"/>
                </a:cubicBezTo>
                <a:cubicBezTo>
                  <a:pt x="1666" y="2075"/>
                  <a:pt x="1648" y="2075"/>
                  <a:pt x="1629" y="2075"/>
                </a:cubicBezTo>
                <a:cubicBezTo>
                  <a:pt x="1627" y="2075"/>
                  <a:pt x="1625" y="2075"/>
                  <a:pt x="1623" y="2075"/>
                </a:cubicBezTo>
                <a:cubicBezTo>
                  <a:pt x="1623" y="2075"/>
                  <a:pt x="1623" y="2075"/>
                  <a:pt x="1623" y="2075"/>
                </a:cubicBezTo>
                <a:cubicBezTo>
                  <a:pt x="1610" y="2073"/>
                  <a:pt x="1597" y="2068"/>
                  <a:pt x="1589" y="2059"/>
                </a:cubicBezTo>
                <a:cubicBezTo>
                  <a:pt x="1588" y="2057"/>
                  <a:pt x="1587" y="2056"/>
                  <a:pt x="1586" y="2055"/>
                </a:cubicBezTo>
                <a:cubicBezTo>
                  <a:pt x="1586" y="2054"/>
                  <a:pt x="1586" y="2054"/>
                  <a:pt x="1586" y="2054"/>
                </a:cubicBezTo>
                <a:cubicBezTo>
                  <a:pt x="1586" y="2054"/>
                  <a:pt x="1586" y="2054"/>
                  <a:pt x="1586" y="2054"/>
                </a:cubicBezTo>
                <a:cubicBezTo>
                  <a:pt x="1582" y="2047"/>
                  <a:pt x="1578" y="2041"/>
                  <a:pt x="1574" y="2034"/>
                </a:cubicBezTo>
                <a:cubicBezTo>
                  <a:pt x="1571" y="2029"/>
                  <a:pt x="1566" y="2021"/>
                  <a:pt x="1564" y="2015"/>
                </a:cubicBezTo>
                <a:cubicBezTo>
                  <a:pt x="1564" y="2015"/>
                  <a:pt x="1564" y="2015"/>
                  <a:pt x="1564" y="2014"/>
                </a:cubicBezTo>
                <a:cubicBezTo>
                  <a:pt x="1564" y="2014"/>
                  <a:pt x="1564" y="2013"/>
                  <a:pt x="1564" y="2013"/>
                </a:cubicBezTo>
                <a:cubicBezTo>
                  <a:pt x="1564" y="2006"/>
                  <a:pt x="1568" y="2003"/>
                  <a:pt x="1574" y="2002"/>
                </a:cubicBezTo>
                <a:cubicBezTo>
                  <a:pt x="1574" y="2001"/>
                  <a:pt x="1574" y="2001"/>
                  <a:pt x="1574" y="2001"/>
                </a:cubicBezTo>
                <a:cubicBezTo>
                  <a:pt x="1574" y="2001"/>
                  <a:pt x="1575" y="2001"/>
                  <a:pt x="1575" y="2001"/>
                </a:cubicBezTo>
                <a:cubicBezTo>
                  <a:pt x="1575" y="2001"/>
                  <a:pt x="1576" y="2001"/>
                  <a:pt x="1576" y="2001"/>
                </a:cubicBezTo>
                <a:cubicBezTo>
                  <a:pt x="1579" y="2000"/>
                  <a:pt x="1581" y="2000"/>
                  <a:pt x="1585" y="2000"/>
                </a:cubicBezTo>
                <a:cubicBezTo>
                  <a:pt x="1621" y="2000"/>
                  <a:pt x="1621" y="2000"/>
                  <a:pt x="1621" y="2000"/>
                </a:cubicBezTo>
                <a:cubicBezTo>
                  <a:pt x="1627" y="2000"/>
                  <a:pt x="1633" y="2000"/>
                  <a:pt x="1639" y="2000"/>
                </a:cubicBezTo>
                <a:cubicBezTo>
                  <a:pt x="1639" y="2000"/>
                  <a:pt x="1639" y="2000"/>
                  <a:pt x="1639" y="2000"/>
                </a:cubicBezTo>
                <a:cubicBezTo>
                  <a:pt x="1639" y="2000"/>
                  <a:pt x="1640" y="2000"/>
                  <a:pt x="1640" y="2000"/>
                </a:cubicBezTo>
                <a:close/>
                <a:moveTo>
                  <a:pt x="1617" y="1924"/>
                </a:moveTo>
                <a:cubicBezTo>
                  <a:pt x="1621" y="1930"/>
                  <a:pt x="1625" y="1937"/>
                  <a:pt x="1629" y="1943"/>
                </a:cubicBezTo>
                <a:cubicBezTo>
                  <a:pt x="1631" y="1946"/>
                  <a:pt x="1635" y="1950"/>
                  <a:pt x="1637" y="1955"/>
                </a:cubicBezTo>
                <a:cubicBezTo>
                  <a:pt x="1638" y="1956"/>
                  <a:pt x="1639" y="1958"/>
                  <a:pt x="1639" y="1960"/>
                </a:cubicBezTo>
                <a:cubicBezTo>
                  <a:pt x="1639" y="1961"/>
                  <a:pt x="1638" y="1962"/>
                  <a:pt x="1638" y="1963"/>
                </a:cubicBezTo>
                <a:cubicBezTo>
                  <a:pt x="1637" y="1964"/>
                  <a:pt x="1637" y="1964"/>
                  <a:pt x="1636" y="1965"/>
                </a:cubicBezTo>
                <a:cubicBezTo>
                  <a:pt x="1636" y="1965"/>
                  <a:pt x="1636" y="1965"/>
                  <a:pt x="1636" y="1965"/>
                </a:cubicBezTo>
                <a:cubicBezTo>
                  <a:pt x="1636" y="1965"/>
                  <a:pt x="1636" y="1965"/>
                  <a:pt x="1636" y="1965"/>
                </a:cubicBezTo>
                <a:cubicBezTo>
                  <a:pt x="1636" y="1966"/>
                  <a:pt x="1635" y="1966"/>
                  <a:pt x="1635" y="1966"/>
                </a:cubicBezTo>
                <a:cubicBezTo>
                  <a:pt x="1635" y="1966"/>
                  <a:pt x="1634" y="1967"/>
                  <a:pt x="1634" y="1967"/>
                </a:cubicBezTo>
                <a:cubicBezTo>
                  <a:pt x="1634" y="1967"/>
                  <a:pt x="1633" y="1967"/>
                  <a:pt x="1632" y="1968"/>
                </a:cubicBezTo>
                <a:cubicBezTo>
                  <a:pt x="1632" y="1968"/>
                  <a:pt x="1631" y="1968"/>
                  <a:pt x="1630" y="1969"/>
                </a:cubicBezTo>
                <a:cubicBezTo>
                  <a:pt x="1630" y="1969"/>
                  <a:pt x="1630" y="1969"/>
                  <a:pt x="1630" y="1969"/>
                </a:cubicBezTo>
                <a:cubicBezTo>
                  <a:pt x="1630" y="1969"/>
                  <a:pt x="1630" y="1969"/>
                  <a:pt x="1629" y="1969"/>
                </a:cubicBezTo>
                <a:cubicBezTo>
                  <a:pt x="1620" y="1972"/>
                  <a:pt x="1607" y="1970"/>
                  <a:pt x="1598" y="1970"/>
                </a:cubicBezTo>
                <a:cubicBezTo>
                  <a:pt x="1588" y="1970"/>
                  <a:pt x="1578" y="1970"/>
                  <a:pt x="1567" y="1970"/>
                </a:cubicBezTo>
                <a:cubicBezTo>
                  <a:pt x="1558" y="1970"/>
                  <a:pt x="1547" y="1968"/>
                  <a:pt x="1539" y="1962"/>
                </a:cubicBezTo>
                <a:cubicBezTo>
                  <a:pt x="1538" y="1962"/>
                  <a:pt x="1536" y="1961"/>
                  <a:pt x="1535" y="1960"/>
                </a:cubicBezTo>
                <a:cubicBezTo>
                  <a:pt x="1533" y="1958"/>
                  <a:pt x="1531" y="1956"/>
                  <a:pt x="1530" y="1954"/>
                </a:cubicBezTo>
                <a:cubicBezTo>
                  <a:pt x="1529" y="1952"/>
                  <a:pt x="1529" y="1952"/>
                  <a:pt x="1529" y="1952"/>
                </a:cubicBezTo>
                <a:cubicBezTo>
                  <a:pt x="1529" y="1952"/>
                  <a:pt x="1529" y="1952"/>
                  <a:pt x="1529" y="1952"/>
                </a:cubicBezTo>
                <a:cubicBezTo>
                  <a:pt x="1524" y="1944"/>
                  <a:pt x="1520" y="1936"/>
                  <a:pt x="1515" y="1928"/>
                </a:cubicBezTo>
                <a:cubicBezTo>
                  <a:pt x="1513" y="1925"/>
                  <a:pt x="1513" y="1925"/>
                  <a:pt x="1513" y="1925"/>
                </a:cubicBezTo>
                <a:cubicBezTo>
                  <a:pt x="1512" y="1923"/>
                  <a:pt x="1512" y="1921"/>
                  <a:pt x="1512" y="1919"/>
                </a:cubicBezTo>
                <a:cubicBezTo>
                  <a:pt x="1512" y="1917"/>
                  <a:pt x="1513" y="1915"/>
                  <a:pt x="1515" y="1914"/>
                </a:cubicBezTo>
                <a:cubicBezTo>
                  <a:pt x="1517" y="1913"/>
                  <a:pt x="1519" y="1912"/>
                  <a:pt x="1522" y="1911"/>
                </a:cubicBezTo>
                <a:cubicBezTo>
                  <a:pt x="1524" y="1910"/>
                  <a:pt x="1528" y="1910"/>
                  <a:pt x="1531" y="1910"/>
                </a:cubicBezTo>
                <a:cubicBezTo>
                  <a:pt x="1532" y="1910"/>
                  <a:pt x="1532" y="1910"/>
                  <a:pt x="1532" y="1910"/>
                </a:cubicBezTo>
                <a:cubicBezTo>
                  <a:pt x="1540" y="1909"/>
                  <a:pt x="1548" y="1910"/>
                  <a:pt x="1553" y="1910"/>
                </a:cubicBezTo>
                <a:cubicBezTo>
                  <a:pt x="1573" y="1910"/>
                  <a:pt x="1604" y="1906"/>
                  <a:pt x="1617" y="1924"/>
                </a:cubicBezTo>
                <a:close/>
                <a:moveTo>
                  <a:pt x="366" y="1441"/>
                </a:moveTo>
                <a:cubicBezTo>
                  <a:pt x="372" y="1443"/>
                  <a:pt x="377" y="1446"/>
                  <a:pt x="382" y="1448"/>
                </a:cubicBezTo>
                <a:cubicBezTo>
                  <a:pt x="392" y="1453"/>
                  <a:pt x="403" y="1458"/>
                  <a:pt x="413" y="1462"/>
                </a:cubicBezTo>
                <a:cubicBezTo>
                  <a:pt x="418" y="1464"/>
                  <a:pt x="422" y="1466"/>
                  <a:pt x="426" y="1468"/>
                </a:cubicBezTo>
                <a:cubicBezTo>
                  <a:pt x="430" y="1469"/>
                  <a:pt x="433" y="1470"/>
                  <a:pt x="437" y="1472"/>
                </a:cubicBezTo>
                <a:cubicBezTo>
                  <a:pt x="458" y="1479"/>
                  <a:pt x="479" y="1486"/>
                  <a:pt x="502" y="1492"/>
                </a:cubicBezTo>
                <a:cubicBezTo>
                  <a:pt x="527" y="1499"/>
                  <a:pt x="552" y="1505"/>
                  <a:pt x="578" y="1510"/>
                </a:cubicBezTo>
                <a:cubicBezTo>
                  <a:pt x="683" y="1532"/>
                  <a:pt x="786" y="1541"/>
                  <a:pt x="819" y="1542"/>
                </a:cubicBezTo>
                <a:cubicBezTo>
                  <a:pt x="819" y="1610"/>
                  <a:pt x="819" y="1610"/>
                  <a:pt x="819" y="1610"/>
                </a:cubicBezTo>
                <a:cubicBezTo>
                  <a:pt x="857" y="1570"/>
                  <a:pt x="857" y="1570"/>
                  <a:pt x="857" y="1570"/>
                </a:cubicBezTo>
                <a:cubicBezTo>
                  <a:pt x="906" y="1518"/>
                  <a:pt x="906" y="1518"/>
                  <a:pt x="906" y="1518"/>
                </a:cubicBezTo>
                <a:cubicBezTo>
                  <a:pt x="1019" y="1399"/>
                  <a:pt x="1019" y="1399"/>
                  <a:pt x="1019" y="1399"/>
                </a:cubicBezTo>
                <a:cubicBezTo>
                  <a:pt x="933" y="1308"/>
                  <a:pt x="933" y="1308"/>
                  <a:pt x="933" y="1308"/>
                </a:cubicBezTo>
                <a:cubicBezTo>
                  <a:pt x="819" y="1188"/>
                  <a:pt x="819" y="1188"/>
                  <a:pt x="819" y="1188"/>
                </a:cubicBezTo>
                <a:cubicBezTo>
                  <a:pt x="819" y="1271"/>
                  <a:pt x="819" y="1271"/>
                  <a:pt x="819" y="1271"/>
                </a:cubicBezTo>
                <a:cubicBezTo>
                  <a:pt x="740" y="1279"/>
                  <a:pt x="653" y="1266"/>
                  <a:pt x="578" y="1249"/>
                </a:cubicBezTo>
                <a:cubicBezTo>
                  <a:pt x="550" y="1242"/>
                  <a:pt x="525" y="1235"/>
                  <a:pt x="502" y="1229"/>
                </a:cubicBezTo>
                <a:cubicBezTo>
                  <a:pt x="471" y="1219"/>
                  <a:pt x="445" y="1211"/>
                  <a:pt x="426" y="1204"/>
                </a:cubicBezTo>
                <a:cubicBezTo>
                  <a:pt x="422" y="1202"/>
                  <a:pt x="418" y="1201"/>
                  <a:pt x="415" y="1199"/>
                </a:cubicBezTo>
                <a:cubicBezTo>
                  <a:pt x="414" y="1199"/>
                  <a:pt x="414" y="1199"/>
                  <a:pt x="413" y="1199"/>
                </a:cubicBezTo>
                <a:cubicBezTo>
                  <a:pt x="413" y="1199"/>
                  <a:pt x="413" y="1199"/>
                  <a:pt x="413" y="1199"/>
                </a:cubicBezTo>
                <a:cubicBezTo>
                  <a:pt x="354" y="1175"/>
                  <a:pt x="300" y="1147"/>
                  <a:pt x="253" y="1115"/>
                </a:cubicBezTo>
                <a:cubicBezTo>
                  <a:pt x="189" y="1073"/>
                  <a:pt x="142" y="1028"/>
                  <a:pt x="110" y="981"/>
                </a:cubicBezTo>
                <a:cubicBezTo>
                  <a:pt x="94" y="963"/>
                  <a:pt x="80" y="944"/>
                  <a:pt x="68" y="925"/>
                </a:cubicBezTo>
                <a:cubicBezTo>
                  <a:pt x="33" y="870"/>
                  <a:pt x="13" y="811"/>
                  <a:pt x="11" y="751"/>
                </a:cubicBezTo>
                <a:cubicBezTo>
                  <a:pt x="7" y="768"/>
                  <a:pt x="4" y="785"/>
                  <a:pt x="3" y="802"/>
                </a:cubicBezTo>
                <a:cubicBezTo>
                  <a:pt x="0" y="834"/>
                  <a:pt x="4" y="864"/>
                  <a:pt x="7" y="893"/>
                </a:cubicBezTo>
                <a:cubicBezTo>
                  <a:pt x="8" y="898"/>
                  <a:pt x="9" y="904"/>
                  <a:pt x="9" y="909"/>
                </a:cubicBezTo>
                <a:cubicBezTo>
                  <a:pt x="22" y="1021"/>
                  <a:pt x="22" y="1021"/>
                  <a:pt x="22" y="1021"/>
                </a:cubicBezTo>
                <a:cubicBezTo>
                  <a:pt x="23" y="1025"/>
                  <a:pt x="23" y="1029"/>
                  <a:pt x="24" y="1033"/>
                </a:cubicBezTo>
                <a:cubicBezTo>
                  <a:pt x="25" y="1048"/>
                  <a:pt x="27" y="1064"/>
                  <a:pt x="30" y="1080"/>
                </a:cubicBezTo>
                <a:cubicBezTo>
                  <a:pt x="34" y="1101"/>
                  <a:pt x="40" y="1121"/>
                  <a:pt x="47" y="1140"/>
                </a:cubicBezTo>
                <a:cubicBezTo>
                  <a:pt x="61" y="1175"/>
                  <a:pt x="80" y="1208"/>
                  <a:pt x="103" y="1239"/>
                </a:cubicBezTo>
                <a:cubicBezTo>
                  <a:pt x="146" y="1295"/>
                  <a:pt x="202" y="1344"/>
                  <a:pt x="275" y="1390"/>
                </a:cubicBezTo>
                <a:cubicBezTo>
                  <a:pt x="304" y="1409"/>
                  <a:pt x="335" y="1426"/>
                  <a:pt x="366" y="1441"/>
                </a:cubicBezTo>
                <a:close/>
                <a:moveTo>
                  <a:pt x="64" y="773"/>
                </a:moveTo>
                <a:cubicBezTo>
                  <a:pt x="67" y="798"/>
                  <a:pt x="74" y="823"/>
                  <a:pt x="84" y="848"/>
                </a:cubicBezTo>
                <a:cubicBezTo>
                  <a:pt x="107" y="785"/>
                  <a:pt x="165" y="713"/>
                  <a:pt x="209" y="677"/>
                </a:cubicBezTo>
                <a:cubicBezTo>
                  <a:pt x="272" y="628"/>
                  <a:pt x="353" y="583"/>
                  <a:pt x="451" y="545"/>
                </a:cubicBezTo>
                <a:cubicBezTo>
                  <a:pt x="515" y="521"/>
                  <a:pt x="582" y="501"/>
                  <a:pt x="652" y="486"/>
                </a:cubicBezTo>
                <a:cubicBezTo>
                  <a:pt x="652" y="314"/>
                  <a:pt x="652" y="314"/>
                  <a:pt x="652" y="314"/>
                </a:cubicBezTo>
                <a:cubicBezTo>
                  <a:pt x="640" y="317"/>
                  <a:pt x="627" y="320"/>
                  <a:pt x="615" y="323"/>
                </a:cubicBezTo>
                <a:cubicBezTo>
                  <a:pt x="544" y="340"/>
                  <a:pt x="476" y="361"/>
                  <a:pt x="413" y="386"/>
                </a:cubicBezTo>
                <a:cubicBezTo>
                  <a:pt x="345" y="413"/>
                  <a:pt x="288" y="442"/>
                  <a:pt x="238" y="474"/>
                </a:cubicBezTo>
                <a:cubicBezTo>
                  <a:pt x="204" y="496"/>
                  <a:pt x="178" y="516"/>
                  <a:pt x="153" y="537"/>
                </a:cubicBezTo>
                <a:cubicBezTo>
                  <a:pt x="142" y="547"/>
                  <a:pt x="131" y="556"/>
                  <a:pt x="122" y="566"/>
                </a:cubicBezTo>
                <a:cubicBezTo>
                  <a:pt x="81" y="622"/>
                  <a:pt x="60" y="684"/>
                  <a:pt x="62" y="747"/>
                </a:cubicBezTo>
                <a:cubicBezTo>
                  <a:pt x="62" y="756"/>
                  <a:pt x="63" y="764"/>
                  <a:pt x="64" y="773"/>
                </a:cubicBezTo>
                <a:close/>
                <a:moveTo>
                  <a:pt x="1928" y="693"/>
                </a:moveTo>
                <a:cubicBezTo>
                  <a:pt x="1966" y="727"/>
                  <a:pt x="2007" y="795"/>
                  <a:pt x="2021" y="856"/>
                </a:cubicBezTo>
                <a:cubicBezTo>
                  <a:pt x="2034" y="828"/>
                  <a:pt x="2042" y="798"/>
                  <a:pt x="2045" y="768"/>
                </a:cubicBezTo>
                <a:cubicBezTo>
                  <a:pt x="2046" y="761"/>
                  <a:pt x="2047" y="754"/>
                  <a:pt x="2047" y="747"/>
                </a:cubicBezTo>
                <a:cubicBezTo>
                  <a:pt x="2049" y="670"/>
                  <a:pt x="2018" y="595"/>
                  <a:pt x="1958" y="530"/>
                </a:cubicBezTo>
                <a:cubicBezTo>
                  <a:pt x="1924" y="501"/>
                  <a:pt x="1884" y="473"/>
                  <a:pt x="1839" y="447"/>
                </a:cubicBezTo>
                <a:cubicBezTo>
                  <a:pt x="1782" y="415"/>
                  <a:pt x="1718" y="387"/>
                  <a:pt x="1639" y="359"/>
                </a:cubicBezTo>
                <a:cubicBezTo>
                  <a:pt x="1584" y="340"/>
                  <a:pt x="1524" y="324"/>
                  <a:pt x="1457" y="310"/>
                </a:cubicBezTo>
                <a:cubicBezTo>
                  <a:pt x="1457" y="482"/>
                  <a:pt x="1457" y="482"/>
                  <a:pt x="1457" y="482"/>
                </a:cubicBezTo>
                <a:cubicBezTo>
                  <a:pt x="1542" y="500"/>
                  <a:pt x="1625" y="525"/>
                  <a:pt x="1700" y="556"/>
                </a:cubicBezTo>
                <a:cubicBezTo>
                  <a:pt x="1795" y="595"/>
                  <a:pt x="1871" y="642"/>
                  <a:pt x="1928" y="693"/>
                </a:cubicBezTo>
                <a:close/>
                <a:moveTo>
                  <a:pt x="1054" y="814"/>
                </a:moveTo>
                <a:cubicBezTo>
                  <a:pt x="1186" y="814"/>
                  <a:pt x="1408" y="789"/>
                  <a:pt x="1408" y="696"/>
                </a:cubicBezTo>
                <a:cubicBezTo>
                  <a:pt x="1408" y="118"/>
                  <a:pt x="1408" y="118"/>
                  <a:pt x="1408" y="118"/>
                </a:cubicBezTo>
                <a:cubicBezTo>
                  <a:pt x="1408" y="25"/>
                  <a:pt x="1186" y="0"/>
                  <a:pt x="1054" y="0"/>
                </a:cubicBezTo>
                <a:cubicBezTo>
                  <a:pt x="923" y="0"/>
                  <a:pt x="701" y="25"/>
                  <a:pt x="701" y="118"/>
                </a:cubicBezTo>
                <a:cubicBezTo>
                  <a:pt x="701" y="696"/>
                  <a:pt x="701" y="696"/>
                  <a:pt x="701" y="696"/>
                </a:cubicBezTo>
                <a:cubicBezTo>
                  <a:pt x="701" y="789"/>
                  <a:pt x="923" y="814"/>
                  <a:pt x="1054" y="814"/>
                </a:cubicBezTo>
                <a:close/>
                <a:moveTo>
                  <a:pt x="1054" y="35"/>
                </a:moveTo>
                <a:cubicBezTo>
                  <a:pt x="1219" y="35"/>
                  <a:pt x="1352" y="71"/>
                  <a:pt x="1352" y="116"/>
                </a:cubicBezTo>
                <a:cubicBezTo>
                  <a:pt x="1352" y="161"/>
                  <a:pt x="1219" y="197"/>
                  <a:pt x="1054" y="197"/>
                </a:cubicBezTo>
                <a:cubicBezTo>
                  <a:pt x="890" y="197"/>
                  <a:pt x="757" y="161"/>
                  <a:pt x="757" y="116"/>
                </a:cubicBezTo>
                <a:cubicBezTo>
                  <a:pt x="757" y="71"/>
                  <a:pt x="890" y="35"/>
                  <a:pt x="1054" y="35"/>
                </a:cubicBezTo>
                <a:close/>
              </a:path>
            </a:pathLst>
          </a:custGeom>
          <a:solidFill>
            <a:srgbClr val="595959"/>
          </a:solidFill>
          <a:ln>
            <a:noFill/>
          </a:ln>
        </p:spPr>
        <p:txBody>
          <a:bodyPr vert="horz" wrap="square" lIns="82305" tIns="41153" rIns="82305" bIns="41153" numCol="1" anchor="t" anchorCtr="0" compatLnSpc="1">
            <a:prstTxWarp prst="textNoShape">
              <a:avLst/>
            </a:prstTxWarp>
          </a:bodyPr>
          <a:lstStyle/>
          <a:p>
            <a:endParaRPr lang="en-US" sz="1600" dirty="0">
              <a:solidFill>
                <a:srgbClr val="292929"/>
              </a:solidFill>
            </a:endParaRPr>
          </a:p>
        </p:txBody>
      </p:sp>
    </p:spTree>
    <p:extLst>
      <p:ext uri="{BB962C8B-B14F-4D97-AF65-F5344CB8AC3E}">
        <p14:creationId xmlns:p14="http://schemas.microsoft.com/office/powerpoint/2010/main" val="435929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Building Block</a:t>
            </a:r>
            <a:r>
              <a:rPr lang="en-US" dirty="0" smtClean="0">
                <a:solidFill>
                  <a:schemeClr val="bg1"/>
                </a:solidFill>
              </a:rPr>
              <a:t> </a:t>
            </a:r>
            <a:r>
              <a:rPr lang="en-US" dirty="0" smtClean="0">
                <a:solidFill>
                  <a:schemeClr val="bg1">
                    <a:alpha val="99000"/>
                  </a:schemeClr>
                </a:solidFill>
              </a:rPr>
              <a:t>Services</a:t>
            </a:r>
            <a:endParaRPr lang="en-US" dirty="0">
              <a:solidFill>
                <a:schemeClr val="bg1">
                  <a:alpha val="99000"/>
                </a:schemeClr>
              </a:solidFill>
            </a:endParaRPr>
          </a:p>
        </p:txBody>
      </p:sp>
      <p:sp>
        <p:nvSpPr>
          <p:cNvPr id="19" name="Content Placeholder 2"/>
          <p:cNvSpPr txBox="1">
            <a:spLocks/>
          </p:cNvSpPr>
          <p:nvPr/>
        </p:nvSpPr>
        <p:spPr>
          <a:xfrm>
            <a:off x="3921315" y="3028951"/>
            <a:ext cx="7754112" cy="1526572"/>
          </a:xfrm>
          <a:prstGeom prst="rect">
            <a:avLst/>
          </a:prstGeom>
        </p:spPr>
        <p:txBody>
          <a:bodyPr vert="horz" lIns="121899" tIns="60949" rIns="121899" bIns="60949" rtlCol="0" anchor="ctr" anchorCtr="0">
            <a:noAutofit/>
          </a:bodyPr>
          <a:lstStyle>
            <a:lvl1pPr marL="342900" indent="-342900" algn="l" defTabSz="914400" rtl="0" eaLnBrk="1" latinLnBrk="0" hangingPunct="1">
              <a:spcBef>
                <a:spcPct val="20000"/>
              </a:spcBef>
              <a:buFont typeface="Arial" pitchFamily="34" charset="0"/>
              <a:buChar char="•"/>
              <a:defRPr sz="3200" b="0" i="0" kern="1200">
                <a:solidFill>
                  <a:schemeClr val="tx1">
                    <a:lumMod val="65000"/>
                    <a:lumOff val="35000"/>
                  </a:schemeClr>
                </a:solidFill>
                <a:latin typeface="Segoe"/>
                <a:ea typeface="+mn-ea"/>
                <a:cs typeface="Segoe"/>
              </a:defRPr>
            </a:lvl1pPr>
            <a:lvl2pPr marL="742950" indent="-285750" algn="l" defTabSz="914400" rtl="0" eaLnBrk="1" latinLnBrk="0" hangingPunct="1">
              <a:spcBef>
                <a:spcPct val="20000"/>
              </a:spcBef>
              <a:buFont typeface="Arial" pitchFamily="34" charset="0"/>
              <a:buChar char="–"/>
              <a:defRPr sz="2800" b="0" i="0" kern="1200">
                <a:solidFill>
                  <a:schemeClr val="tx1">
                    <a:lumMod val="65000"/>
                    <a:lumOff val="35000"/>
                  </a:schemeClr>
                </a:solidFill>
                <a:latin typeface="Segoe"/>
                <a:ea typeface="+mn-ea"/>
                <a:cs typeface="Segoe"/>
              </a:defRPr>
            </a:lvl2pPr>
            <a:lvl3pPr marL="1143000" indent="-228600" algn="l" defTabSz="914400" rtl="0" eaLnBrk="1" latinLnBrk="0" hangingPunct="1">
              <a:spcBef>
                <a:spcPct val="20000"/>
              </a:spcBef>
              <a:buFont typeface="Arial" pitchFamily="34" charset="0"/>
              <a:buChar char="•"/>
              <a:defRPr sz="2400" b="0" i="0" kern="1200">
                <a:solidFill>
                  <a:schemeClr val="tx1">
                    <a:lumMod val="65000"/>
                    <a:lumOff val="35000"/>
                  </a:schemeClr>
                </a:solidFill>
                <a:latin typeface="Segoe"/>
                <a:ea typeface="+mn-ea"/>
                <a:cs typeface="Segoe"/>
              </a:defRPr>
            </a:lvl3pPr>
            <a:lvl4pPr marL="1600200" indent="-228600" algn="l" defTabSz="914400" rtl="0" eaLnBrk="1" latinLnBrk="0" hangingPunct="1">
              <a:spcBef>
                <a:spcPct val="20000"/>
              </a:spcBef>
              <a:buFont typeface="Arial" pitchFamily="34" charset="0"/>
              <a:buChar char="–"/>
              <a:defRPr sz="2000" b="0" i="0" kern="1200">
                <a:solidFill>
                  <a:schemeClr val="tx1">
                    <a:lumMod val="65000"/>
                    <a:lumOff val="35000"/>
                  </a:schemeClr>
                </a:solidFill>
                <a:latin typeface="Segoe"/>
                <a:ea typeface="+mn-ea"/>
                <a:cs typeface="Segoe"/>
              </a:defRPr>
            </a:lvl4pPr>
            <a:lvl5pPr marL="2057400" indent="-228600" algn="l" defTabSz="914400" rtl="0" eaLnBrk="1" latinLnBrk="0" hangingPunct="1">
              <a:spcBef>
                <a:spcPct val="20000"/>
              </a:spcBef>
              <a:buFont typeface="Arial" pitchFamily="34" charset="0"/>
              <a:buChar char="»"/>
              <a:defRPr sz="2000" b="0" i="0" kern="1200">
                <a:solidFill>
                  <a:schemeClr val="tx1">
                    <a:lumMod val="65000"/>
                    <a:lumOff val="35000"/>
                  </a:schemeClr>
                </a:solidFill>
                <a:latin typeface="Segoe"/>
                <a:ea typeface="+mn-ea"/>
                <a:cs typeface="Segoe"/>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lvl="1" indent="0" defTabSz="914325">
              <a:lnSpc>
                <a:spcPct val="90000"/>
              </a:lnSpc>
              <a:spcBef>
                <a:spcPts val="0"/>
              </a:spcBef>
              <a:spcAft>
                <a:spcPts val="600"/>
              </a:spcAft>
              <a:buSzPct val="80000"/>
              <a:buNone/>
            </a:pPr>
            <a:r>
              <a:rPr lang="en-US" sz="1800" spc="-51" dirty="0">
                <a:solidFill>
                  <a:schemeClr val="bg1">
                    <a:alpha val="99000"/>
                  </a:schemeClr>
                </a:solidFill>
                <a:latin typeface="+mn-lt"/>
                <a:cs typeface="Segoe UI" pitchFamily="34" charset="0"/>
              </a:rPr>
              <a:t>Authn support using multiple identity providers</a:t>
            </a:r>
          </a:p>
          <a:p>
            <a:pPr marL="3175" lvl="1" indent="0" defTabSz="914325">
              <a:lnSpc>
                <a:spcPct val="90000"/>
              </a:lnSpc>
              <a:spcBef>
                <a:spcPts val="0"/>
              </a:spcBef>
              <a:spcAft>
                <a:spcPts val="600"/>
              </a:spcAft>
              <a:buSzPct val="80000"/>
              <a:buNone/>
            </a:pPr>
            <a:r>
              <a:rPr lang="en-US" sz="1800" spc="-51" dirty="0">
                <a:solidFill>
                  <a:schemeClr val="bg1">
                    <a:alpha val="99000"/>
                  </a:schemeClr>
                </a:solidFill>
                <a:latin typeface="+mn-lt"/>
                <a:cs typeface="Segoe UI" pitchFamily="34" charset="0"/>
              </a:rPr>
              <a:t>Easily integrate Live ID, Facebook, Yahoo, Google, &amp; AD</a:t>
            </a:r>
          </a:p>
          <a:p>
            <a:pPr marL="3175" lvl="1" indent="0" defTabSz="914325">
              <a:lnSpc>
                <a:spcPct val="90000"/>
              </a:lnSpc>
              <a:spcBef>
                <a:spcPts val="0"/>
              </a:spcBef>
              <a:spcAft>
                <a:spcPts val="600"/>
              </a:spcAft>
              <a:buSzPct val="80000"/>
              <a:buNone/>
            </a:pPr>
            <a:r>
              <a:rPr lang="en-US" sz="1800" spc="-51" dirty="0">
                <a:solidFill>
                  <a:schemeClr val="bg1">
                    <a:alpha val="99000"/>
                  </a:schemeClr>
                </a:solidFill>
                <a:latin typeface="+mn-lt"/>
                <a:cs typeface="Segoe UI" pitchFamily="34" charset="0"/>
              </a:rPr>
              <a:t>Support for industry standards and existing .NET APIs</a:t>
            </a:r>
          </a:p>
        </p:txBody>
      </p:sp>
      <p:sp>
        <p:nvSpPr>
          <p:cNvPr id="20" name="Content Placeholder 2"/>
          <p:cNvSpPr txBox="1">
            <a:spLocks/>
          </p:cNvSpPr>
          <p:nvPr/>
        </p:nvSpPr>
        <p:spPr>
          <a:xfrm>
            <a:off x="3919729" y="4749801"/>
            <a:ext cx="7754112" cy="1526572"/>
          </a:xfrm>
          <a:prstGeom prst="rect">
            <a:avLst/>
          </a:prstGeom>
        </p:spPr>
        <p:txBody>
          <a:bodyPr vert="horz" lIns="121899" tIns="60949" rIns="121899" bIns="60949" rtlCol="0" anchor="ctr" anchorCtr="0">
            <a:noAutofit/>
          </a:bodyPr>
          <a:lstStyle>
            <a:lvl1pPr marL="342900" indent="-342900" algn="l" defTabSz="914400" rtl="0" eaLnBrk="1" latinLnBrk="0" hangingPunct="1">
              <a:spcBef>
                <a:spcPct val="20000"/>
              </a:spcBef>
              <a:buFont typeface="Arial" pitchFamily="34" charset="0"/>
              <a:buChar char="•"/>
              <a:defRPr sz="3200" b="0" i="0" kern="1200">
                <a:solidFill>
                  <a:schemeClr val="tx1">
                    <a:lumMod val="65000"/>
                    <a:lumOff val="35000"/>
                  </a:schemeClr>
                </a:solidFill>
                <a:latin typeface="Segoe"/>
                <a:ea typeface="+mn-ea"/>
                <a:cs typeface="Segoe"/>
              </a:defRPr>
            </a:lvl1pPr>
            <a:lvl2pPr marL="742950" indent="-285750" algn="l" defTabSz="914400" rtl="0" eaLnBrk="1" latinLnBrk="0" hangingPunct="1">
              <a:spcBef>
                <a:spcPct val="20000"/>
              </a:spcBef>
              <a:buFont typeface="Arial" pitchFamily="34" charset="0"/>
              <a:buChar char="–"/>
              <a:defRPr sz="2800" b="0" i="0" kern="1200">
                <a:solidFill>
                  <a:schemeClr val="tx1">
                    <a:lumMod val="65000"/>
                    <a:lumOff val="35000"/>
                  </a:schemeClr>
                </a:solidFill>
                <a:latin typeface="Segoe"/>
                <a:ea typeface="+mn-ea"/>
                <a:cs typeface="Segoe"/>
              </a:defRPr>
            </a:lvl2pPr>
            <a:lvl3pPr marL="1143000" indent="-228600" algn="l" defTabSz="914400" rtl="0" eaLnBrk="1" latinLnBrk="0" hangingPunct="1">
              <a:spcBef>
                <a:spcPct val="20000"/>
              </a:spcBef>
              <a:buFont typeface="Arial" pitchFamily="34" charset="0"/>
              <a:buChar char="•"/>
              <a:defRPr sz="2400" b="0" i="0" kern="1200">
                <a:solidFill>
                  <a:schemeClr val="tx1">
                    <a:lumMod val="65000"/>
                    <a:lumOff val="35000"/>
                  </a:schemeClr>
                </a:solidFill>
                <a:latin typeface="Segoe"/>
                <a:ea typeface="+mn-ea"/>
                <a:cs typeface="Segoe"/>
              </a:defRPr>
            </a:lvl3pPr>
            <a:lvl4pPr marL="1600200" indent="-228600" algn="l" defTabSz="914400" rtl="0" eaLnBrk="1" latinLnBrk="0" hangingPunct="1">
              <a:spcBef>
                <a:spcPct val="20000"/>
              </a:spcBef>
              <a:buFont typeface="Arial" pitchFamily="34" charset="0"/>
              <a:buChar char="–"/>
              <a:defRPr sz="2000" b="0" i="0" kern="1200">
                <a:solidFill>
                  <a:schemeClr val="tx1">
                    <a:lumMod val="65000"/>
                    <a:lumOff val="35000"/>
                  </a:schemeClr>
                </a:solidFill>
                <a:latin typeface="Segoe"/>
                <a:ea typeface="+mn-ea"/>
                <a:cs typeface="Segoe"/>
              </a:defRPr>
            </a:lvl4pPr>
            <a:lvl5pPr marL="2057400" indent="-228600" algn="l" defTabSz="914400" rtl="0" eaLnBrk="1" latinLnBrk="0" hangingPunct="1">
              <a:spcBef>
                <a:spcPct val="20000"/>
              </a:spcBef>
              <a:buFont typeface="Arial" pitchFamily="34" charset="0"/>
              <a:buChar char="»"/>
              <a:defRPr sz="2000" b="0" i="0" kern="1200">
                <a:solidFill>
                  <a:schemeClr val="tx1">
                    <a:lumMod val="65000"/>
                    <a:lumOff val="35000"/>
                  </a:schemeClr>
                </a:solidFill>
                <a:latin typeface="Segoe"/>
                <a:ea typeface="+mn-ea"/>
                <a:cs typeface="Segoe"/>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lvl="1" indent="0" defTabSz="914325">
              <a:lnSpc>
                <a:spcPct val="90000"/>
              </a:lnSpc>
              <a:spcBef>
                <a:spcPts val="0"/>
              </a:spcBef>
              <a:spcAft>
                <a:spcPts val="600"/>
              </a:spcAft>
              <a:buSzPct val="80000"/>
              <a:buNone/>
            </a:pPr>
            <a:r>
              <a:rPr lang="en-US" sz="1800" spc="-51" dirty="0">
                <a:solidFill>
                  <a:schemeClr val="bg1">
                    <a:alpha val="99000"/>
                  </a:schemeClr>
                </a:solidFill>
                <a:latin typeface="+mn-lt"/>
                <a:cs typeface="Segoe UI" pitchFamily="34" charset="0"/>
              </a:rPr>
              <a:t>Messaging &amp; connectivity for building distributed </a:t>
            </a:r>
            <a:br>
              <a:rPr lang="en-US" sz="1800" spc="-51" dirty="0">
                <a:solidFill>
                  <a:schemeClr val="bg1">
                    <a:alpha val="99000"/>
                  </a:schemeClr>
                </a:solidFill>
                <a:latin typeface="+mn-lt"/>
                <a:cs typeface="Segoe UI" pitchFamily="34" charset="0"/>
              </a:rPr>
            </a:br>
            <a:r>
              <a:rPr lang="en-US" sz="1800" spc="-51" dirty="0">
                <a:solidFill>
                  <a:schemeClr val="bg1">
                    <a:alpha val="99000"/>
                  </a:schemeClr>
                </a:solidFill>
                <a:latin typeface="+mn-lt"/>
                <a:cs typeface="Segoe UI" pitchFamily="34" charset="0"/>
              </a:rPr>
              <a:t>and loosely-coupled apps in the cloud</a:t>
            </a:r>
          </a:p>
          <a:p>
            <a:pPr marL="3175" lvl="1" indent="0" defTabSz="914325">
              <a:lnSpc>
                <a:spcPct val="90000"/>
              </a:lnSpc>
              <a:spcBef>
                <a:spcPts val="0"/>
              </a:spcBef>
              <a:spcAft>
                <a:spcPts val="600"/>
              </a:spcAft>
              <a:buSzPct val="80000"/>
              <a:buNone/>
            </a:pPr>
            <a:r>
              <a:rPr lang="en-US" sz="1800" spc="-51" dirty="0">
                <a:solidFill>
                  <a:schemeClr val="bg1">
                    <a:alpha val="99000"/>
                  </a:schemeClr>
                </a:solidFill>
                <a:latin typeface="+mn-lt"/>
                <a:cs typeface="Segoe UI" pitchFamily="34" charset="0"/>
              </a:rPr>
              <a:t>Enables hybrid apps across both on-premises &amp; the cloud</a:t>
            </a:r>
          </a:p>
          <a:p>
            <a:pPr marL="3175" lvl="1" indent="0" defTabSz="914325">
              <a:lnSpc>
                <a:spcPct val="90000"/>
              </a:lnSpc>
              <a:spcBef>
                <a:spcPts val="0"/>
              </a:spcBef>
              <a:spcAft>
                <a:spcPts val="600"/>
              </a:spcAft>
              <a:buSzPct val="80000"/>
              <a:buNone/>
            </a:pPr>
            <a:r>
              <a:rPr lang="en-US" sz="1800" spc="-51" dirty="0">
                <a:solidFill>
                  <a:schemeClr val="bg1">
                    <a:alpha val="99000"/>
                  </a:schemeClr>
                </a:solidFill>
                <a:latin typeface="+mn-lt"/>
                <a:cs typeface="Segoe UI" pitchFamily="34" charset="0"/>
              </a:rPr>
              <a:t>Queues &amp; Topics for persistence &amp; pub/sub messaging</a:t>
            </a:r>
          </a:p>
        </p:txBody>
      </p:sp>
      <p:sp>
        <p:nvSpPr>
          <p:cNvPr id="21" name="Content Placeholder 2"/>
          <p:cNvSpPr txBox="1">
            <a:spLocks/>
          </p:cNvSpPr>
          <p:nvPr/>
        </p:nvSpPr>
        <p:spPr>
          <a:xfrm>
            <a:off x="3921951" y="1308101"/>
            <a:ext cx="7754112" cy="1526572"/>
          </a:xfrm>
          <a:prstGeom prst="rect">
            <a:avLst/>
          </a:prstGeom>
        </p:spPr>
        <p:txBody>
          <a:bodyPr vert="horz" lIns="121899" tIns="60949" rIns="121899" bIns="60949" rtlCol="0" anchor="ctr" anchorCtr="0">
            <a:noAutofit/>
          </a:bodyPr>
          <a:lstStyle>
            <a:lvl1pPr marL="342900" indent="-342900" algn="l" defTabSz="914400" rtl="0" eaLnBrk="1" latinLnBrk="0" hangingPunct="1">
              <a:spcBef>
                <a:spcPct val="20000"/>
              </a:spcBef>
              <a:buFont typeface="Arial" pitchFamily="34" charset="0"/>
              <a:buChar char="•"/>
              <a:defRPr sz="3200" b="0" i="0" kern="1200">
                <a:solidFill>
                  <a:schemeClr val="tx1">
                    <a:lumMod val="65000"/>
                    <a:lumOff val="35000"/>
                  </a:schemeClr>
                </a:solidFill>
                <a:latin typeface="Segoe"/>
                <a:ea typeface="+mn-ea"/>
                <a:cs typeface="Segoe"/>
              </a:defRPr>
            </a:lvl1pPr>
            <a:lvl2pPr marL="742950" indent="-285750" algn="l" defTabSz="914400" rtl="0" eaLnBrk="1" latinLnBrk="0" hangingPunct="1">
              <a:spcBef>
                <a:spcPct val="20000"/>
              </a:spcBef>
              <a:buFont typeface="Arial" pitchFamily="34" charset="0"/>
              <a:buChar char="–"/>
              <a:defRPr sz="2800" b="0" i="0" kern="1200">
                <a:solidFill>
                  <a:schemeClr val="tx1">
                    <a:lumMod val="65000"/>
                    <a:lumOff val="35000"/>
                  </a:schemeClr>
                </a:solidFill>
                <a:latin typeface="Segoe"/>
                <a:ea typeface="+mn-ea"/>
                <a:cs typeface="Segoe"/>
              </a:defRPr>
            </a:lvl2pPr>
            <a:lvl3pPr marL="1143000" indent="-228600" algn="l" defTabSz="914400" rtl="0" eaLnBrk="1" latinLnBrk="0" hangingPunct="1">
              <a:spcBef>
                <a:spcPct val="20000"/>
              </a:spcBef>
              <a:buFont typeface="Arial" pitchFamily="34" charset="0"/>
              <a:buChar char="•"/>
              <a:defRPr sz="2400" b="0" i="0" kern="1200">
                <a:solidFill>
                  <a:schemeClr val="tx1">
                    <a:lumMod val="65000"/>
                    <a:lumOff val="35000"/>
                  </a:schemeClr>
                </a:solidFill>
                <a:latin typeface="Segoe"/>
                <a:ea typeface="+mn-ea"/>
                <a:cs typeface="Segoe"/>
              </a:defRPr>
            </a:lvl3pPr>
            <a:lvl4pPr marL="1600200" indent="-228600" algn="l" defTabSz="914400" rtl="0" eaLnBrk="1" latinLnBrk="0" hangingPunct="1">
              <a:spcBef>
                <a:spcPct val="20000"/>
              </a:spcBef>
              <a:buFont typeface="Arial" pitchFamily="34" charset="0"/>
              <a:buChar char="–"/>
              <a:defRPr sz="2000" b="0" i="0" kern="1200">
                <a:solidFill>
                  <a:schemeClr val="tx1">
                    <a:lumMod val="65000"/>
                    <a:lumOff val="35000"/>
                  </a:schemeClr>
                </a:solidFill>
                <a:latin typeface="Segoe"/>
                <a:ea typeface="+mn-ea"/>
                <a:cs typeface="Segoe"/>
              </a:defRPr>
            </a:lvl4pPr>
            <a:lvl5pPr marL="2057400" indent="-228600" algn="l" defTabSz="914400" rtl="0" eaLnBrk="1" latinLnBrk="0" hangingPunct="1">
              <a:spcBef>
                <a:spcPct val="20000"/>
              </a:spcBef>
              <a:buFont typeface="Arial" pitchFamily="34" charset="0"/>
              <a:buChar char="»"/>
              <a:defRPr sz="2000" b="0" i="0" kern="1200">
                <a:solidFill>
                  <a:schemeClr val="tx1">
                    <a:lumMod val="65000"/>
                    <a:lumOff val="35000"/>
                  </a:schemeClr>
                </a:solidFill>
                <a:latin typeface="Segoe"/>
                <a:ea typeface="+mn-ea"/>
                <a:cs typeface="Segoe"/>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lvl="1" indent="0" defTabSz="914325">
              <a:lnSpc>
                <a:spcPct val="90000"/>
              </a:lnSpc>
              <a:spcBef>
                <a:spcPts val="0"/>
              </a:spcBef>
              <a:spcAft>
                <a:spcPts val="600"/>
              </a:spcAft>
              <a:buSzPct val="80000"/>
              <a:buNone/>
            </a:pPr>
            <a:r>
              <a:rPr lang="en-US" sz="1800" spc="-51" dirty="0">
                <a:solidFill>
                  <a:schemeClr val="bg1">
                    <a:alpha val="99000"/>
                  </a:schemeClr>
                </a:solidFill>
                <a:latin typeface="+mn-lt"/>
                <a:cs typeface="Segoe UI" pitchFamily="34" charset="0"/>
              </a:rPr>
              <a:t>Distributed, in-memory cache for Windows Azure apps</a:t>
            </a:r>
          </a:p>
          <a:p>
            <a:pPr marL="3175" lvl="1" indent="0" defTabSz="914325">
              <a:lnSpc>
                <a:spcPct val="90000"/>
              </a:lnSpc>
              <a:spcBef>
                <a:spcPts val="0"/>
              </a:spcBef>
              <a:spcAft>
                <a:spcPts val="600"/>
              </a:spcAft>
              <a:buSzPct val="80000"/>
              <a:buNone/>
            </a:pPr>
            <a:r>
              <a:rPr lang="en-US" sz="1800" spc="-51" dirty="0">
                <a:solidFill>
                  <a:schemeClr val="bg1">
                    <a:alpha val="99000"/>
                  </a:schemeClr>
                </a:solidFill>
                <a:latin typeface="+mn-lt"/>
                <a:cs typeface="Segoe UI" pitchFamily="34" charset="0"/>
              </a:rPr>
              <a:t>Session state provider for Windows Azure applications</a:t>
            </a:r>
          </a:p>
          <a:p>
            <a:pPr marL="3175" lvl="1" indent="0" defTabSz="914325">
              <a:lnSpc>
                <a:spcPct val="90000"/>
              </a:lnSpc>
              <a:spcBef>
                <a:spcPts val="0"/>
              </a:spcBef>
              <a:spcAft>
                <a:spcPts val="600"/>
              </a:spcAft>
              <a:buSzPct val="80000"/>
              <a:buNone/>
            </a:pPr>
            <a:r>
              <a:rPr lang="en-US" sz="1800" spc="-51" dirty="0">
                <a:solidFill>
                  <a:schemeClr val="bg1">
                    <a:alpha val="99000"/>
                  </a:schemeClr>
                </a:solidFill>
                <a:latin typeface="+mn-lt"/>
                <a:cs typeface="Segoe UI" pitchFamily="34" charset="0"/>
              </a:rPr>
              <a:t>.NET client library for caching data</a:t>
            </a:r>
          </a:p>
        </p:txBody>
      </p:sp>
      <p:grpSp>
        <p:nvGrpSpPr>
          <p:cNvPr id="18" name="Group 17"/>
          <p:cNvGrpSpPr/>
          <p:nvPr/>
        </p:nvGrpSpPr>
        <p:grpSpPr>
          <a:xfrm>
            <a:off x="638416" y="3236008"/>
            <a:ext cx="2657524" cy="910925"/>
            <a:chOff x="638416" y="3068828"/>
            <a:chExt cx="2657524" cy="910925"/>
          </a:xfrm>
        </p:grpSpPr>
        <p:sp>
          <p:nvSpPr>
            <p:cNvPr id="10" name="TextBox 9"/>
            <p:cNvSpPr txBox="1"/>
            <p:nvPr/>
          </p:nvSpPr>
          <p:spPr>
            <a:xfrm>
              <a:off x="1650020" y="3191845"/>
              <a:ext cx="1645920" cy="787908"/>
            </a:xfrm>
            <a:prstGeom prst="rect">
              <a:avLst/>
            </a:prstGeom>
            <a:noFill/>
          </p:spPr>
          <p:txBody>
            <a:bodyPr wrap="square" lIns="0" tIns="0" rIns="0" bIns="0" rtlCol="0">
              <a:spAutoFit/>
            </a:bodyPr>
            <a:lstStyle/>
            <a:p>
              <a:pPr>
                <a:lnSpc>
                  <a:spcPct val="80000"/>
                </a:lnSpc>
              </a:pPr>
              <a:r>
                <a:rPr lang="en-US" sz="3200" spc="-100" dirty="0">
                  <a:solidFill>
                    <a:schemeClr val="bg1">
                      <a:alpha val="99000"/>
                    </a:schemeClr>
                  </a:solidFill>
                  <a:latin typeface="Segoe UI" pitchFamily="34" charset="0"/>
                  <a:ea typeface="Segoe UI" pitchFamily="34" charset="0"/>
                  <a:cs typeface="Segoe UI" pitchFamily="34" charset="0"/>
                </a:rPr>
                <a:t>Access Control</a:t>
              </a:r>
            </a:p>
          </p:txBody>
        </p:sp>
        <p:pic>
          <p:nvPicPr>
            <p:cNvPr id="22" name="Picture 21" descr="access control.png"/>
            <p:cNvPicPr>
              <a:picLocks noChangeAspect="1"/>
            </p:cNvPicPr>
            <p:nvPr/>
          </p:nvPicPr>
          <p:blipFill>
            <a:blip r:embed="rId3">
              <a:grayscl/>
              <a:extLst>
                <a:ext uri="{BEBA8EAE-BF5A-486C-A8C5-ECC9F3942E4B}">
                  <a14:imgProps xmlns:a14="http://schemas.microsoft.com/office/drawing/2010/main">
                    <a14:imgLayer r:embed="rId4">
                      <a14:imgEffect>
                        <a14:brightnessContrast bright="100000"/>
                      </a14:imgEffect>
                    </a14:imgLayer>
                  </a14:imgProps>
                </a:ext>
              </a:extLst>
            </a:blip>
            <a:stretch>
              <a:fillRect/>
            </a:stretch>
          </p:blipFill>
          <p:spPr>
            <a:xfrm>
              <a:off x="638416" y="3068828"/>
              <a:ext cx="761905" cy="749206"/>
            </a:xfrm>
            <a:prstGeom prst="rect">
              <a:avLst/>
            </a:prstGeom>
          </p:spPr>
        </p:pic>
      </p:grpSp>
      <p:grpSp>
        <p:nvGrpSpPr>
          <p:cNvPr id="17" name="Group 16"/>
          <p:cNvGrpSpPr/>
          <p:nvPr/>
        </p:nvGrpSpPr>
        <p:grpSpPr>
          <a:xfrm>
            <a:off x="670567" y="1563228"/>
            <a:ext cx="2625373" cy="838094"/>
            <a:chOff x="670567" y="1693377"/>
            <a:chExt cx="2625373" cy="838094"/>
          </a:xfrm>
        </p:grpSpPr>
        <p:sp>
          <p:nvSpPr>
            <p:cNvPr id="4" name="TextBox 3"/>
            <p:cNvSpPr txBox="1"/>
            <p:nvPr/>
          </p:nvSpPr>
          <p:spPr>
            <a:xfrm>
              <a:off x="1650020" y="1814410"/>
              <a:ext cx="1645920" cy="492443"/>
            </a:xfrm>
            <a:prstGeom prst="rect">
              <a:avLst/>
            </a:prstGeom>
            <a:noFill/>
          </p:spPr>
          <p:txBody>
            <a:bodyPr wrap="square" lIns="0" tIns="0" rIns="0" bIns="0" rtlCol="0">
              <a:spAutoFit/>
            </a:bodyPr>
            <a:lstStyle/>
            <a:p>
              <a:r>
                <a:rPr lang="en-US" sz="3200" spc="-100" dirty="0">
                  <a:solidFill>
                    <a:schemeClr val="bg1">
                      <a:alpha val="99000"/>
                    </a:schemeClr>
                  </a:solidFill>
                  <a:latin typeface="Segoe UI" pitchFamily="34" charset="0"/>
                  <a:ea typeface="Segoe UI" pitchFamily="34" charset="0"/>
                  <a:cs typeface="Segoe UI" pitchFamily="34" charset="0"/>
                </a:rPr>
                <a:t>Caching</a:t>
              </a:r>
            </a:p>
          </p:txBody>
        </p:sp>
        <p:pic>
          <p:nvPicPr>
            <p:cNvPr id="23" name="Picture 22" descr="caching.png"/>
            <p:cNvPicPr>
              <a:picLocks noChangeAspect="1"/>
            </p:cNvPicPr>
            <p:nvPr/>
          </p:nvPicPr>
          <p:blipFill>
            <a:blip r:embed="rId5">
              <a:grayscl/>
              <a:extLst>
                <a:ext uri="{BEBA8EAE-BF5A-486C-A8C5-ECC9F3942E4B}">
                  <a14:imgProps xmlns:a14="http://schemas.microsoft.com/office/drawing/2010/main">
                    <a14:imgLayer r:embed="rId6">
                      <a14:imgEffect>
                        <a14:brightnessContrast bright="100000"/>
                      </a14:imgEffect>
                    </a14:imgLayer>
                  </a14:imgProps>
                </a:ext>
              </a:extLst>
            </a:blip>
            <a:stretch>
              <a:fillRect/>
            </a:stretch>
          </p:blipFill>
          <p:spPr>
            <a:xfrm>
              <a:off x="670567" y="1693377"/>
              <a:ext cx="660319" cy="838094"/>
            </a:xfrm>
            <a:prstGeom prst="rect">
              <a:avLst/>
            </a:prstGeom>
          </p:spPr>
        </p:pic>
      </p:grpSp>
      <p:grpSp>
        <p:nvGrpSpPr>
          <p:cNvPr id="27" name="Group 26"/>
          <p:cNvGrpSpPr/>
          <p:nvPr/>
        </p:nvGrpSpPr>
        <p:grpSpPr>
          <a:xfrm>
            <a:off x="590964" y="4888332"/>
            <a:ext cx="3328764" cy="787302"/>
            <a:chOff x="590964" y="4829102"/>
            <a:chExt cx="3328764" cy="787302"/>
          </a:xfrm>
        </p:grpSpPr>
        <p:sp>
          <p:nvSpPr>
            <p:cNvPr id="11" name="TextBox 10"/>
            <p:cNvSpPr txBox="1"/>
            <p:nvPr/>
          </p:nvSpPr>
          <p:spPr>
            <a:xfrm>
              <a:off x="1650019" y="5060837"/>
              <a:ext cx="2269709" cy="393954"/>
            </a:xfrm>
            <a:prstGeom prst="rect">
              <a:avLst/>
            </a:prstGeom>
            <a:noFill/>
          </p:spPr>
          <p:txBody>
            <a:bodyPr wrap="square" lIns="0" tIns="0" rIns="0" bIns="0" rtlCol="0">
              <a:spAutoFit/>
            </a:bodyPr>
            <a:lstStyle/>
            <a:p>
              <a:pPr>
                <a:lnSpc>
                  <a:spcPct val="80000"/>
                </a:lnSpc>
              </a:pPr>
              <a:r>
                <a:rPr lang="en-US" sz="3200" spc="-100" dirty="0">
                  <a:solidFill>
                    <a:schemeClr val="bg1">
                      <a:alpha val="99000"/>
                    </a:schemeClr>
                  </a:solidFill>
                  <a:latin typeface="Segoe UI" pitchFamily="34" charset="0"/>
                  <a:ea typeface="Segoe UI" pitchFamily="34" charset="0"/>
                  <a:cs typeface="Segoe UI" pitchFamily="34" charset="0"/>
                </a:rPr>
                <a:t>Service </a:t>
              </a:r>
              <a:r>
                <a:rPr lang="en-US" sz="3200" spc="-100" dirty="0" smtClean="0">
                  <a:solidFill>
                    <a:schemeClr val="bg1">
                      <a:alpha val="99000"/>
                    </a:schemeClr>
                  </a:solidFill>
                  <a:latin typeface="Segoe UI" pitchFamily="34" charset="0"/>
                  <a:ea typeface="Segoe UI" pitchFamily="34" charset="0"/>
                  <a:cs typeface="Segoe UI" pitchFamily="34" charset="0"/>
                </a:rPr>
                <a:t>Bus</a:t>
              </a:r>
              <a:endParaRPr lang="en-US" sz="3200" spc="-100" dirty="0">
                <a:solidFill>
                  <a:schemeClr val="bg1">
                    <a:alpha val="99000"/>
                  </a:schemeClr>
                </a:solidFill>
                <a:latin typeface="Segoe UI" pitchFamily="34" charset="0"/>
                <a:ea typeface="Segoe UI" pitchFamily="34" charset="0"/>
                <a:cs typeface="Segoe UI" pitchFamily="34" charset="0"/>
              </a:endParaRPr>
            </a:p>
          </p:txBody>
        </p:sp>
        <p:pic>
          <p:nvPicPr>
            <p:cNvPr id="24" name="Picture 23" descr="service bus.png"/>
            <p:cNvPicPr>
              <a:picLocks noChangeAspect="1"/>
            </p:cNvPicPr>
            <p:nvPr/>
          </p:nvPicPr>
          <p:blipFill>
            <a:blip r:embed="rId7">
              <a:grayscl/>
              <a:extLst>
                <a:ext uri="{BEBA8EAE-BF5A-486C-A8C5-ECC9F3942E4B}">
                  <a14:imgProps xmlns:a14="http://schemas.microsoft.com/office/drawing/2010/main">
                    <a14:imgLayer r:embed="rId8">
                      <a14:imgEffect>
                        <a14:brightnessContrast bright="100000"/>
                      </a14:imgEffect>
                    </a14:imgLayer>
                  </a14:imgProps>
                </a:ext>
              </a:extLst>
            </a:blip>
            <a:stretch>
              <a:fillRect/>
            </a:stretch>
          </p:blipFill>
          <p:spPr>
            <a:xfrm>
              <a:off x="590964" y="4829102"/>
              <a:ext cx="838095" cy="787302"/>
            </a:xfrm>
            <a:prstGeom prst="rect">
              <a:avLst/>
            </a:prstGeom>
          </p:spPr>
        </p:pic>
      </p:grpSp>
      <p:cxnSp>
        <p:nvCxnSpPr>
          <p:cNvPr id="28" name="Straight Connector 27"/>
          <p:cNvCxnSpPr/>
          <p:nvPr/>
        </p:nvCxnSpPr>
        <p:spPr>
          <a:xfrm>
            <a:off x="0" y="2924473"/>
            <a:ext cx="12188825" cy="0"/>
          </a:xfrm>
          <a:prstGeom prst="line">
            <a:avLst/>
          </a:prstGeom>
          <a:ln>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0" y="4602144"/>
            <a:ext cx="12188825" cy="0"/>
          </a:xfrm>
          <a:prstGeom prst="line">
            <a:avLst/>
          </a:prstGeom>
          <a:ln>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pic>
        <p:nvPicPr>
          <p:cNvPr id="30" name="Picture 29"/>
          <p:cNvPicPr>
            <a:picLocks noChangeAspect="1"/>
          </p:cNvPicPr>
          <p:nvPr/>
        </p:nvPicPr>
        <p:blipFill>
          <a:blip r:embed="rId9" cstate="print">
            <a:extLst>
              <a:ext uri="{BEBA8EAE-BF5A-486C-A8C5-ECC9F3942E4B}">
                <a14:imgProps xmlns:a14="http://schemas.microsoft.com/office/drawing/2010/main">
                  <a14:imgLayer r:embed="rId10">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3251996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fade">
                                      <p:cBhvr>
                                        <p:cTn id="11" dur="500"/>
                                        <p:tgtEl>
                                          <p:spTgt spid="21"/>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500"/>
                                        <p:tgtEl>
                                          <p:spTgt spid="18"/>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500"/>
                                        <p:tgtEl>
                                          <p:spTgt spid="19"/>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27"/>
                                        </p:tgtEl>
                                        <p:attrNameLst>
                                          <p:attrName>style.visibility</p:attrName>
                                        </p:attrNameLst>
                                      </p:cBhvr>
                                      <p:to>
                                        <p:strVal val="visible"/>
                                      </p:to>
                                    </p:set>
                                    <p:animEffect transition="in" filter="fade">
                                      <p:cBhvr>
                                        <p:cTn id="23" dur="500"/>
                                        <p:tgtEl>
                                          <p:spTgt spid="27"/>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fade">
                                      <p:cBhvr>
                                        <p:cTn id="2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1"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a:t>
            </a:r>
            <a:r>
              <a:rPr lang="en-US" dirty="0" smtClean="0">
                <a:solidFill>
                  <a:schemeClr val="bg1">
                    <a:alpha val="99000"/>
                  </a:schemeClr>
                </a:solidFill>
              </a:rPr>
              <a:t>Services</a:t>
            </a:r>
            <a:endParaRPr lang="en-US" dirty="0">
              <a:solidFill>
                <a:schemeClr val="bg1">
                  <a:alpha val="99000"/>
                </a:schemeClr>
              </a:solidFill>
            </a:endParaRPr>
          </a:p>
        </p:txBody>
      </p:sp>
      <p:sp>
        <p:nvSpPr>
          <p:cNvPr id="20" name="Content Placeholder 2"/>
          <p:cNvSpPr txBox="1">
            <a:spLocks/>
          </p:cNvSpPr>
          <p:nvPr/>
        </p:nvSpPr>
        <p:spPr>
          <a:xfrm>
            <a:off x="3935896" y="3920294"/>
            <a:ext cx="7740167" cy="1526572"/>
          </a:xfrm>
          <a:prstGeom prst="rect">
            <a:avLst/>
          </a:prstGeom>
        </p:spPr>
        <p:txBody>
          <a:bodyPr vert="horz" lIns="121899" tIns="60949" rIns="121899" bIns="60949" rtlCol="0" anchor="ctr" anchorCtr="0">
            <a:noAutofit/>
          </a:bodyPr>
          <a:lstStyle>
            <a:lvl1pPr marL="342900" indent="-342900" algn="l" defTabSz="914400" rtl="0" eaLnBrk="1" latinLnBrk="0" hangingPunct="1">
              <a:spcBef>
                <a:spcPct val="20000"/>
              </a:spcBef>
              <a:buFont typeface="Arial" pitchFamily="34" charset="0"/>
              <a:buChar char="•"/>
              <a:defRPr sz="3200" b="0" i="0" kern="1200">
                <a:solidFill>
                  <a:schemeClr val="tx1">
                    <a:lumMod val="65000"/>
                    <a:lumOff val="35000"/>
                  </a:schemeClr>
                </a:solidFill>
                <a:latin typeface="Segoe"/>
                <a:ea typeface="+mn-ea"/>
                <a:cs typeface="Segoe"/>
              </a:defRPr>
            </a:lvl1pPr>
            <a:lvl2pPr marL="742950" indent="-285750" algn="l" defTabSz="914400" rtl="0" eaLnBrk="1" latinLnBrk="0" hangingPunct="1">
              <a:spcBef>
                <a:spcPct val="20000"/>
              </a:spcBef>
              <a:buFont typeface="Arial" pitchFamily="34" charset="0"/>
              <a:buChar char="–"/>
              <a:defRPr sz="2800" b="0" i="0" kern="1200">
                <a:solidFill>
                  <a:schemeClr val="tx1">
                    <a:lumMod val="65000"/>
                    <a:lumOff val="35000"/>
                  </a:schemeClr>
                </a:solidFill>
                <a:latin typeface="Segoe"/>
                <a:ea typeface="+mn-ea"/>
                <a:cs typeface="Segoe"/>
              </a:defRPr>
            </a:lvl2pPr>
            <a:lvl3pPr marL="1143000" indent="-228600" algn="l" defTabSz="914400" rtl="0" eaLnBrk="1" latinLnBrk="0" hangingPunct="1">
              <a:spcBef>
                <a:spcPct val="20000"/>
              </a:spcBef>
              <a:buFont typeface="Arial" pitchFamily="34" charset="0"/>
              <a:buChar char="•"/>
              <a:defRPr sz="2400" b="0" i="0" kern="1200">
                <a:solidFill>
                  <a:schemeClr val="tx1">
                    <a:lumMod val="65000"/>
                    <a:lumOff val="35000"/>
                  </a:schemeClr>
                </a:solidFill>
                <a:latin typeface="Segoe"/>
                <a:ea typeface="+mn-ea"/>
                <a:cs typeface="Segoe"/>
              </a:defRPr>
            </a:lvl3pPr>
            <a:lvl4pPr marL="1600200" indent="-228600" algn="l" defTabSz="914400" rtl="0" eaLnBrk="1" latinLnBrk="0" hangingPunct="1">
              <a:spcBef>
                <a:spcPct val="20000"/>
              </a:spcBef>
              <a:buFont typeface="Arial" pitchFamily="34" charset="0"/>
              <a:buChar char="–"/>
              <a:defRPr sz="2000" b="0" i="0" kern="1200">
                <a:solidFill>
                  <a:schemeClr val="tx1">
                    <a:lumMod val="65000"/>
                    <a:lumOff val="35000"/>
                  </a:schemeClr>
                </a:solidFill>
                <a:latin typeface="Segoe"/>
                <a:ea typeface="+mn-ea"/>
                <a:cs typeface="Segoe"/>
              </a:defRPr>
            </a:lvl4pPr>
            <a:lvl5pPr marL="2057400" indent="-228600" algn="l" defTabSz="914400" rtl="0" eaLnBrk="1" latinLnBrk="0" hangingPunct="1">
              <a:spcBef>
                <a:spcPct val="20000"/>
              </a:spcBef>
              <a:buFont typeface="Arial" pitchFamily="34" charset="0"/>
              <a:buChar char="»"/>
              <a:defRPr sz="2000" b="0" i="0" kern="1200">
                <a:solidFill>
                  <a:schemeClr val="tx1">
                    <a:lumMod val="65000"/>
                    <a:lumOff val="35000"/>
                  </a:schemeClr>
                </a:solidFill>
                <a:latin typeface="Segoe"/>
                <a:ea typeface="+mn-ea"/>
                <a:cs typeface="Segoe"/>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lvl="1" indent="0" defTabSz="914325">
              <a:lnSpc>
                <a:spcPct val="90000"/>
              </a:lnSpc>
              <a:spcBef>
                <a:spcPts val="0"/>
              </a:spcBef>
              <a:spcAft>
                <a:spcPts val="600"/>
              </a:spcAft>
              <a:buSzPct val="80000"/>
              <a:buNone/>
            </a:pPr>
            <a:r>
              <a:rPr lang="en-US" sz="1800" spc="-51" dirty="0">
                <a:solidFill>
                  <a:schemeClr val="bg1">
                    <a:alpha val="99000"/>
                  </a:schemeClr>
                </a:solidFill>
                <a:latin typeface="Segoe UI"/>
                <a:cs typeface="Segoe UI" pitchFamily="34" charset="0"/>
              </a:rPr>
              <a:t>Synchronize data from on-premises SQL Server to/from SQL Azure in the cloud</a:t>
            </a:r>
          </a:p>
          <a:p>
            <a:pPr marL="3175" lvl="1" indent="0" defTabSz="914325">
              <a:lnSpc>
                <a:spcPct val="90000"/>
              </a:lnSpc>
              <a:spcBef>
                <a:spcPts val="0"/>
              </a:spcBef>
              <a:spcAft>
                <a:spcPts val="600"/>
              </a:spcAft>
              <a:buSzPct val="80000"/>
              <a:buNone/>
            </a:pPr>
            <a:r>
              <a:rPr lang="en-US" sz="1800" spc="-51" dirty="0">
                <a:solidFill>
                  <a:schemeClr val="bg1">
                    <a:alpha val="99000"/>
                  </a:schemeClr>
                </a:solidFill>
                <a:latin typeface="Segoe UI"/>
                <a:cs typeface="Segoe UI" pitchFamily="34" charset="0"/>
              </a:rPr>
              <a:t>Synchronize data between SQL Azure databases potentially in different data centers</a:t>
            </a:r>
          </a:p>
        </p:txBody>
      </p:sp>
      <p:sp>
        <p:nvSpPr>
          <p:cNvPr id="21" name="Content Placeholder 2"/>
          <p:cNvSpPr txBox="1">
            <a:spLocks/>
          </p:cNvSpPr>
          <p:nvPr/>
        </p:nvSpPr>
        <p:spPr>
          <a:xfrm>
            <a:off x="3921133" y="1446213"/>
            <a:ext cx="7754929" cy="1526572"/>
          </a:xfrm>
          <a:prstGeom prst="rect">
            <a:avLst/>
          </a:prstGeom>
        </p:spPr>
        <p:txBody>
          <a:bodyPr vert="horz" lIns="121899" tIns="60949" rIns="121899" bIns="60949" rtlCol="0" anchor="t" anchorCtr="0">
            <a:noAutofit/>
          </a:bodyPr>
          <a:lstStyle>
            <a:lvl1pPr marL="342900" indent="-342900" algn="l" defTabSz="914400" rtl="0" eaLnBrk="1" latinLnBrk="0" hangingPunct="1">
              <a:spcBef>
                <a:spcPct val="20000"/>
              </a:spcBef>
              <a:buFont typeface="Arial" pitchFamily="34" charset="0"/>
              <a:buChar char="•"/>
              <a:defRPr sz="3200" b="0" i="0" kern="1200">
                <a:solidFill>
                  <a:schemeClr val="tx1">
                    <a:lumMod val="65000"/>
                    <a:lumOff val="35000"/>
                  </a:schemeClr>
                </a:solidFill>
                <a:latin typeface="Segoe"/>
                <a:ea typeface="+mn-ea"/>
                <a:cs typeface="Segoe"/>
              </a:defRPr>
            </a:lvl1pPr>
            <a:lvl2pPr marL="742950" indent="-285750" algn="l" defTabSz="914400" rtl="0" eaLnBrk="1" latinLnBrk="0" hangingPunct="1">
              <a:spcBef>
                <a:spcPct val="20000"/>
              </a:spcBef>
              <a:buFont typeface="Arial" pitchFamily="34" charset="0"/>
              <a:buChar char="–"/>
              <a:defRPr sz="2800" b="0" i="0" kern="1200">
                <a:solidFill>
                  <a:schemeClr val="tx1">
                    <a:lumMod val="65000"/>
                    <a:lumOff val="35000"/>
                  </a:schemeClr>
                </a:solidFill>
                <a:latin typeface="Segoe"/>
                <a:ea typeface="+mn-ea"/>
                <a:cs typeface="Segoe"/>
              </a:defRPr>
            </a:lvl2pPr>
            <a:lvl3pPr marL="1143000" indent="-228600" algn="l" defTabSz="914400" rtl="0" eaLnBrk="1" latinLnBrk="0" hangingPunct="1">
              <a:spcBef>
                <a:spcPct val="20000"/>
              </a:spcBef>
              <a:buFont typeface="Arial" pitchFamily="34" charset="0"/>
              <a:buChar char="•"/>
              <a:defRPr sz="2400" b="0" i="0" kern="1200">
                <a:solidFill>
                  <a:schemeClr val="tx1">
                    <a:lumMod val="65000"/>
                    <a:lumOff val="35000"/>
                  </a:schemeClr>
                </a:solidFill>
                <a:latin typeface="Segoe"/>
                <a:ea typeface="+mn-ea"/>
                <a:cs typeface="Segoe"/>
              </a:defRPr>
            </a:lvl3pPr>
            <a:lvl4pPr marL="1600200" indent="-228600" algn="l" defTabSz="914400" rtl="0" eaLnBrk="1" latinLnBrk="0" hangingPunct="1">
              <a:spcBef>
                <a:spcPct val="20000"/>
              </a:spcBef>
              <a:buFont typeface="Arial" pitchFamily="34" charset="0"/>
              <a:buChar char="–"/>
              <a:defRPr sz="2000" b="0" i="0" kern="1200">
                <a:solidFill>
                  <a:schemeClr val="tx1">
                    <a:lumMod val="65000"/>
                    <a:lumOff val="35000"/>
                  </a:schemeClr>
                </a:solidFill>
                <a:latin typeface="Segoe"/>
                <a:ea typeface="+mn-ea"/>
                <a:cs typeface="Segoe"/>
              </a:defRPr>
            </a:lvl4pPr>
            <a:lvl5pPr marL="2057400" indent="-228600" algn="l" defTabSz="914400" rtl="0" eaLnBrk="1" latinLnBrk="0" hangingPunct="1">
              <a:spcBef>
                <a:spcPct val="20000"/>
              </a:spcBef>
              <a:buFont typeface="Arial" pitchFamily="34" charset="0"/>
              <a:buChar char="»"/>
              <a:defRPr sz="2000" b="0" i="0" kern="1200">
                <a:solidFill>
                  <a:schemeClr val="tx1">
                    <a:lumMod val="65000"/>
                    <a:lumOff val="35000"/>
                  </a:schemeClr>
                </a:solidFill>
                <a:latin typeface="Segoe"/>
                <a:ea typeface="+mn-ea"/>
                <a:cs typeface="Segoe"/>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lvl="1" indent="0" defTabSz="914325">
              <a:lnSpc>
                <a:spcPct val="90000"/>
              </a:lnSpc>
              <a:spcBef>
                <a:spcPts val="0"/>
              </a:spcBef>
              <a:spcAft>
                <a:spcPts val="600"/>
              </a:spcAft>
              <a:buSzPct val="80000"/>
              <a:buNone/>
            </a:pPr>
            <a:r>
              <a:rPr lang="en-US" sz="1800" spc="-51" dirty="0">
                <a:solidFill>
                  <a:schemeClr val="bg1">
                    <a:alpha val="99000"/>
                  </a:schemeClr>
                </a:solidFill>
                <a:latin typeface="Segoe UI"/>
                <a:cs typeface="Segoe UI" pitchFamily="34" charset="0"/>
              </a:rPr>
              <a:t>SQL Server Reporting provided as a service </a:t>
            </a:r>
          </a:p>
          <a:p>
            <a:pPr marL="3175" lvl="1" indent="0" defTabSz="914325">
              <a:lnSpc>
                <a:spcPct val="90000"/>
              </a:lnSpc>
              <a:spcBef>
                <a:spcPts val="0"/>
              </a:spcBef>
              <a:spcAft>
                <a:spcPts val="600"/>
              </a:spcAft>
              <a:buSzPct val="80000"/>
              <a:buNone/>
            </a:pPr>
            <a:r>
              <a:rPr lang="en-US" sz="1800" spc="-51" dirty="0">
                <a:solidFill>
                  <a:schemeClr val="bg1">
                    <a:alpha val="99000"/>
                  </a:schemeClr>
                </a:solidFill>
                <a:latin typeface="Segoe UI"/>
                <a:cs typeface="Segoe UI" pitchFamily="34" charset="0"/>
              </a:rPr>
              <a:t>Reports authored using existing tools (BIDS) </a:t>
            </a:r>
          </a:p>
          <a:p>
            <a:pPr marL="3175" lvl="1" indent="0" defTabSz="914325">
              <a:lnSpc>
                <a:spcPct val="90000"/>
              </a:lnSpc>
              <a:spcBef>
                <a:spcPts val="0"/>
              </a:spcBef>
              <a:spcAft>
                <a:spcPts val="600"/>
              </a:spcAft>
              <a:buSzPct val="80000"/>
              <a:buNone/>
            </a:pPr>
            <a:r>
              <a:rPr lang="en-US" sz="1800" spc="-51" dirty="0">
                <a:solidFill>
                  <a:schemeClr val="bg1">
                    <a:alpha val="99000"/>
                  </a:schemeClr>
                </a:solidFill>
                <a:latin typeface="Segoe UI"/>
                <a:cs typeface="Segoe UI" pitchFamily="34" charset="0"/>
              </a:rPr>
              <a:t>Reports can include rich Data Visualizations (Maps, Charts, Tablix) </a:t>
            </a:r>
            <a:r>
              <a:rPr lang="en-US" sz="1800" spc="-51" dirty="0" smtClean="0">
                <a:solidFill>
                  <a:schemeClr val="bg1">
                    <a:alpha val="99000"/>
                  </a:schemeClr>
                </a:solidFill>
                <a:latin typeface="Segoe UI"/>
                <a:cs typeface="Segoe UI" pitchFamily="34" charset="0"/>
              </a:rPr>
              <a:t/>
            </a:r>
            <a:br>
              <a:rPr lang="en-US" sz="1800" spc="-51" dirty="0" smtClean="0">
                <a:solidFill>
                  <a:schemeClr val="bg1">
                    <a:alpha val="99000"/>
                  </a:schemeClr>
                </a:solidFill>
                <a:latin typeface="Segoe UI"/>
                <a:cs typeface="Segoe UI" pitchFamily="34" charset="0"/>
              </a:rPr>
            </a:br>
            <a:r>
              <a:rPr lang="en-US" sz="1800" spc="-51" dirty="0" smtClean="0">
                <a:solidFill>
                  <a:schemeClr val="bg1">
                    <a:alpha val="99000"/>
                  </a:schemeClr>
                </a:solidFill>
                <a:latin typeface="Segoe UI"/>
                <a:cs typeface="Segoe UI" pitchFamily="34" charset="0"/>
              </a:rPr>
              <a:t>and </a:t>
            </a:r>
            <a:r>
              <a:rPr lang="en-US" sz="1800" spc="-51" dirty="0">
                <a:solidFill>
                  <a:schemeClr val="bg1">
                    <a:alpha val="99000"/>
                  </a:schemeClr>
                </a:solidFill>
                <a:latin typeface="Segoe UI"/>
                <a:cs typeface="Segoe UI" pitchFamily="34" charset="0"/>
              </a:rPr>
              <a:t>exported to variety of formats </a:t>
            </a:r>
          </a:p>
          <a:p>
            <a:pPr marL="3175" lvl="1" indent="0" defTabSz="914325">
              <a:lnSpc>
                <a:spcPct val="90000"/>
              </a:lnSpc>
              <a:spcBef>
                <a:spcPts val="0"/>
              </a:spcBef>
              <a:spcAft>
                <a:spcPts val="600"/>
              </a:spcAft>
              <a:buSzPct val="80000"/>
              <a:buNone/>
            </a:pPr>
            <a:r>
              <a:rPr lang="en-US" sz="1800" spc="-51" dirty="0">
                <a:solidFill>
                  <a:schemeClr val="bg1">
                    <a:alpha val="99000"/>
                  </a:schemeClr>
                </a:solidFill>
                <a:latin typeface="Segoe UI"/>
                <a:cs typeface="Segoe UI" pitchFamily="34" charset="0"/>
              </a:rPr>
              <a:t>Directly viewed in the browser or rendered as part of an app using the Reporting Viewer control</a:t>
            </a:r>
          </a:p>
          <a:p>
            <a:pPr marL="3175" lvl="1" indent="0" defTabSz="914325">
              <a:lnSpc>
                <a:spcPct val="90000"/>
              </a:lnSpc>
              <a:spcBef>
                <a:spcPts val="0"/>
              </a:spcBef>
              <a:spcAft>
                <a:spcPts val="600"/>
              </a:spcAft>
              <a:buSzPct val="80000"/>
              <a:buNone/>
            </a:pPr>
            <a:r>
              <a:rPr lang="en-US" sz="1800" spc="-51" dirty="0">
                <a:solidFill>
                  <a:schemeClr val="bg1">
                    <a:alpha val="99000"/>
                  </a:schemeClr>
                </a:solidFill>
                <a:latin typeface="Segoe UI"/>
                <a:cs typeface="Segoe UI" pitchFamily="34" charset="0"/>
              </a:rPr>
              <a:t>Web Service interface to render &amp; manage reports</a:t>
            </a:r>
          </a:p>
        </p:txBody>
      </p:sp>
      <p:grpSp>
        <p:nvGrpSpPr>
          <p:cNvPr id="3" name="Group 2"/>
          <p:cNvGrpSpPr/>
          <p:nvPr/>
        </p:nvGrpSpPr>
        <p:grpSpPr>
          <a:xfrm>
            <a:off x="696781" y="1768614"/>
            <a:ext cx="3040331" cy="666474"/>
            <a:chOff x="696781" y="1768614"/>
            <a:chExt cx="3040331" cy="666474"/>
          </a:xfrm>
        </p:grpSpPr>
        <p:sp>
          <p:nvSpPr>
            <p:cNvPr id="4" name="TextBox 3"/>
            <p:cNvSpPr txBox="1"/>
            <p:nvPr/>
          </p:nvSpPr>
          <p:spPr>
            <a:xfrm>
              <a:off x="1650019" y="1784741"/>
              <a:ext cx="2087093" cy="492443"/>
            </a:xfrm>
            <a:prstGeom prst="rect">
              <a:avLst/>
            </a:prstGeom>
            <a:noFill/>
          </p:spPr>
          <p:txBody>
            <a:bodyPr wrap="square" lIns="0" tIns="0" rIns="0" bIns="0" rtlCol="0">
              <a:spAutoFit/>
            </a:bodyPr>
            <a:lstStyle/>
            <a:p>
              <a:r>
                <a:rPr lang="en-US" sz="3200" spc="-100" dirty="0" smtClean="0">
                  <a:solidFill>
                    <a:srgbClr val="FFFFFF">
                      <a:alpha val="99000"/>
                    </a:srgbClr>
                  </a:solidFill>
                  <a:latin typeface="Segoe UI" pitchFamily="34" charset="0"/>
                  <a:ea typeface="Segoe UI" pitchFamily="34" charset="0"/>
                  <a:cs typeface="Segoe UI" pitchFamily="34" charset="0"/>
                </a:rPr>
                <a:t>Reporting</a:t>
              </a:r>
              <a:endParaRPr lang="en-US" sz="3200" spc="-100" dirty="0">
                <a:solidFill>
                  <a:srgbClr val="FFFFFF">
                    <a:alpha val="99000"/>
                  </a:srgbClr>
                </a:solidFill>
                <a:latin typeface="Segoe UI" pitchFamily="34" charset="0"/>
                <a:ea typeface="Segoe UI" pitchFamily="34" charset="0"/>
                <a:cs typeface="Segoe UI" pitchFamily="34" charset="0"/>
              </a:endParaRPr>
            </a:p>
          </p:txBody>
        </p:sp>
        <p:sp>
          <p:nvSpPr>
            <p:cNvPr id="6" name="Freeform 5"/>
            <p:cNvSpPr>
              <a:spLocks noEditPoints="1"/>
            </p:cNvSpPr>
            <p:nvPr/>
          </p:nvSpPr>
          <p:spPr bwMode="auto">
            <a:xfrm>
              <a:off x="696781" y="1768614"/>
              <a:ext cx="755914" cy="666474"/>
            </a:xfrm>
            <a:custGeom>
              <a:avLst/>
              <a:gdLst>
                <a:gd name="T0" fmla="*/ 2220 w 3152"/>
                <a:gd name="T1" fmla="*/ 905 h 2780"/>
                <a:gd name="T2" fmla="*/ 2131 w 3152"/>
                <a:gd name="T3" fmla="*/ 764 h 2780"/>
                <a:gd name="T4" fmla="*/ 1420 w 3152"/>
                <a:gd name="T5" fmla="*/ 92 h 2780"/>
                <a:gd name="T6" fmla="*/ 1243 w 3152"/>
                <a:gd name="T7" fmla="*/ 2 h 2780"/>
                <a:gd name="T8" fmla="*/ 1243 w 3152"/>
                <a:gd name="T9" fmla="*/ 2 h 2780"/>
                <a:gd name="T10" fmla="*/ 1243 w 3152"/>
                <a:gd name="T11" fmla="*/ 2 h 2780"/>
                <a:gd name="T12" fmla="*/ 266 w 3152"/>
                <a:gd name="T13" fmla="*/ 2 h 2780"/>
                <a:gd name="T14" fmla="*/ 0 w 3152"/>
                <a:gd name="T15" fmla="*/ 226 h 2780"/>
                <a:gd name="T16" fmla="*/ 0 w 3152"/>
                <a:gd name="T17" fmla="*/ 2511 h 2780"/>
                <a:gd name="T18" fmla="*/ 266 w 3152"/>
                <a:gd name="T19" fmla="*/ 2780 h 2780"/>
                <a:gd name="T20" fmla="*/ 1953 w 3152"/>
                <a:gd name="T21" fmla="*/ 2780 h 2780"/>
                <a:gd name="T22" fmla="*/ 2220 w 3152"/>
                <a:gd name="T23" fmla="*/ 2511 h 2780"/>
                <a:gd name="T24" fmla="*/ 2220 w 3152"/>
                <a:gd name="T25" fmla="*/ 943 h 2780"/>
                <a:gd name="T26" fmla="*/ 2220 w 3152"/>
                <a:gd name="T27" fmla="*/ 905 h 2780"/>
                <a:gd name="T28" fmla="*/ 1243 w 3152"/>
                <a:gd name="T29" fmla="*/ 226 h 2780"/>
                <a:gd name="T30" fmla="*/ 1953 w 3152"/>
                <a:gd name="T31" fmla="*/ 943 h 2780"/>
                <a:gd name="T32" fmla="*/ 1243 w 3152"/>
                <a:gd name="T33" fmla="*/ 943 h 2780"/>
                <a:gd name="T34" fmla="*/ 1243 w 3152"/>
                <a:gd name="T35" fmla="*/ 226 h 2780"/>
                <a:gd name="T36" fmla="*/ 1243 w 3152"/>
                <a:gd name="T37" fmla="*/ 226 h 2780"/>
                <a:gd name="T38" fmla="*/ 1953 w 3152"/>
                <a:gd name="T39" fmla="*/ 2511 h 2780"/>
                <a:gd name="T40" fmla="*/ 266 w 3152"/>
                <a:gd name="T41" fmla="*/ 2511 h 2780"/>
                <a:gd name="T42" fmla="*/ 266 w 3152"/>
                <a:gd name="T43" fmla="*/ 226 h 2780"/>
                <a:gd name="T44" fmla="*/ 1021 w 3152"/>
                <a:gd name="T45" fmla="*/ 226 h 2780"/>
                <a:gd name="T46" fmla="*/ 1021 w 3152"/>
                <a:gd name="T47" fmla="*/ 943 h 2780"/>
                <a:gd name="T48" fmla="*/ 1243 w 3152"/>
                <a:gd name="T49" fmla="*/ 1212 h 2780"/>
                <a:gd name="T50" fmla="*/ 1953 w 3152"/>
                <a:gd name="T51" fmla="*/ 1212 h 2780"/>
                <a:gd name="T52" fmla="*/ 1953 w 3152"/>
                <a:gd name="T53" fmla="*/ 2511 h 2780"/>
                <a:gd name="T54" fmla="*/ 1953 w 3152"/>
                <a:gd name="T55" fmla="*/ 2511 h 2780"/>
                <a:gd name="T56" fmla="*/ 2575 w 3152"/>
                <a:gd name="T57" fmla="*/ 630 h 2780"/>
                <a:gd name="T58" fmla="*/ 2664 w 3152"/>
                <a:gd name="T59" fmla="*/ 854 h 2780"/>
                <a:gd name="T60" fmla="*/ 2664 w 3152"/>
                <a:gd name="T61" fmla="*/ 2511 h 2780"/>
                <a:gd name="T62" fmla="*/ 2442 w 3152"/>
                <a:gd name="T63" fmla="*/ 2780 h 2780"/>
                <a:gd name="T64" fmla="*/ 2353 w 3152"/>
                <a:gd name="T65" fmla="*/ 2780 h 2780"/>
                <a:gd name="T66" fmla="*/ 2442 w 3152"/>
                <a:gd name="T67" fmla="*/ 2556 h 2780"/>
                <a:gd name="T68" fmla="*/ 2442 w 3152"/>
                <a:gd name="T69" fmla="*/ 943 h 2780"/>
                <a:gd name="T70" fmla="*/ 2353 w 3152"/>
                <a:gd name="T71" fmla="*/ 674 h 2780"/>
                <a:gd name="T72" fmla="*/ 1642 w 3152"/>
                <a:gd name="T73" fmla="*/ 2 h 2780"/>
                <a:gd name="T74" fmla="*/ 1642 w 3152"/>
                <a:gd name="T75" fmla="*/ 2 h 2780"/>
                <a:gd name="T76" fmla="*/ 1731 w 3152"/>
                <a:gd name="T77" fmla="*/ 2 h 2780"/>
                <a:gd name="T78" fmla="*/ 1776 w 3152"/>
                <a:gd name="T79" fmla="*/ 2 h 2780"/>
                <a:gd name="T80" fmla="*/ 2086 w 3152"/>
                <a:gd name="T81" fmla="*/ 137 h 2780"/>
                <a:gd name="T82" fmla="*/ 2575 w 3152"/>
                <a:gd name="T83" fmla="*/ 630 h 2780"/>
                <a:gd name="T84" fmla="*/ 3063 w 3152"/>
                <a:gd name="T85" fmla="*/ 585 h 2780"/>
                <a:gd name="T86" fmla="*/ 3152 w 3152"/>
                <a:gd name="T87" fmla="*/ 764 h 2780"/>
                <a:gd name="T88" fmla="*/ 3152 w 3152"/>
                <a:gd name="T89" fmla="*/ 2511 h 2780"/>
                <a:gd name="T90" fmla="*/ 2886 w 3152"/>
                <a:gd name="T91" fmla="*/ 2780 h 2780"/>
                <a:gd name="T92" fmla="*/ 2841 w 3152"/>
                <a:gd name="T93" fmla="*/ 2780 h 2780"/>
                <a:gd name="T94" fmla="*/ 2886 w 3152"/>
                <a:gd name="T95" fmla="*/ 2556 h 2780"/>
                <a:gd name="T96" fmla="*/ 2886 w 3152"/>
                <a:gd name="T97" fmla="*/ 809 h 2780"/>
                <a:gd name="T98" fmla="*/ 2841 w 3152"/>
                <a:gd name="T99" fmla="*/ 630 h 2780"/>
                <a:gd name="T100" fmla="*/ 2220 w 3152"/>
                <a:gd name="T101" fmla="*/ 2 h 2780"/>
                <a:gd name="T102" fmla="*/ 2220 w 3152"/>
                <a:gd name="T103" fmla="*/ 2 h 2780"/>
                <a:gd name="T104" fmla="*/ 2264 w 3152"/>
                <a:gd name="T105" fmla="*/ 2 h 2780"/>
                <a:gd name="T106" fmla="*/ 2308 w 3152"/>
                <a:gd name="T107" fmla="*/ 2 h 2780"/>
                <a:gd name="T108" fmla="*/ 2619 w 3152"/>
                <a:gd name="T109" fmla="*/ 137 h 2780"/>
                <a:gd name="T110" fmla="*/ 3063 w 3152"/>
                <a:gd name="T111" fmla="*/ 585 h 2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152" h="2780">
                  <a:moveTo>
                    <a:pt x="2220" y="905"/>
                  </a:moveTo>
                  <a:cubicBezTo>
                    <a:pt x="2220" y="860"/>
                    <a:pt x="2204" y="833"/>
                    <a:pt x="2131" y="764"/>
                  </a:cubicBezTo>
                  <a:cubicBezTo>
                    <a:pt x="1419" y="93"/>
                    <a:pt x="1420" y="92"/>
                    <a:pt x="1420" y="92"/>
                  </a:cubicBezTo>
                  <a:cubicBezTo>
                    <a:pt x="1358" y="23"/>
                    <a:pt x="1304" y="2"/>
                    <a:pt x="1243" y="2"/>
                  </a:cubicBezTo>
                  <a:cubicBezTo>
                    <a:pt x="1243" y="2"/>
                    <a:pt x="1243" y="2"/>
                    <a:pt x="1243" y="2"/>
                  </a:cubicBezTo>
                  <a:cubicBezTo>
                    <a:pt x="1243" y="2"/>
                    <a:pt x="1243" y="2"/>
                    <a:pt x="1243" y="2"/>
                  </a:cubicBezTo>
                  <a:cubicBezTo>
                    <a:pt x="266" y="2"/>
                    <a:pt x="266" y="2"/>
                    <a:pt x="266" y="2"/>
                  </a:cubicBezTo>
                  <a:cubicBezTo>
                    <a:pt x="133" y="2"/>
                    <a:pt x="0" y="92"/>
                    <a:pt x="0" y="226"/>
                  </a:cubicBezTo>
                  <a:cubicBezTo>
                    <a:pt x="0" y="2511"/>
                    <a:pt x="0" y="2511"/>
                    <a:pt x="0" y="2511"/>
                  </a:cubicBezTo>
                  <a:cubicBezTo>
                    <a:pt x="0" y="2646"/>
                    <a:pt x="133" y="2780"/>
                    <a:pt x="266" y="2780"/>
                  </a:cubicBezTo>
                  <a:cubicBezTo>
                    <a:pt x="1953" y="2780"/>
                    <a:pt x="1953" y="2780"/>
                    <a:pt x="1953" y="2780"/>
                  </a:cubicBezTo>
                  <a:cubicBezTo>
                    <a:pt x="2086" y="2780"/>
                    <a:pt x="2220" y="2646"/>
                    <a:pt x="2220" y="2511"/>
                  </a:cubicBezTo>
                  <a:cubicBezTo>
                    <a:pt x="2220" y="943"/>
                    <a:pt x="2220" y="943"/>
                    <a:pt x="2220" y="943"/>
                  </a:cubicBezTo>
                  <a:lnTo>
                    <a:pt x="2220" y="905"/>
                  </a:lnTo>
                  <a:close/>
                  <a:moveTo>
                    <a:pt x="1243" y="226"/>
                  </a:moveTo>
                  <a:cubicBezTo>
                    <a:pt x="1953" y="943"/>
                    <a:pt x="1953" y="943"/>
                    <a:pt x="1953" y="943"/>
                  </a:cubicBezTo>
                  <a:cubicBezTo>
                    <a:pt x="1243" y="943"/>
                    <a:pt x="1243" y="943"/>
                    <a:pt x="1243" y="943"/>
                  </a:cubicBezTo>
                  <a:cubicBezTo>
                    <a:pt x="1243" y="226"/>
                    <a:pt x="1243" y="226"/>
                    <a:pt x="1243" y="226"/>
                  </a:cubicBezTo>
                  <a:cubicBezTo>
                    <a:pt x="1243" y="226"/>
                    <a:pt x="1243" y="226"/>
                    <a:pt x="1243" y="226"/>
                  </a:cubicBezTo>
                  <a:close/>
                  <a:moveTo>
                    <a:pt x="1953" y="2511"/>
                  </a:moveTo>
                  <a:cubicBezTo>
                    <a:pt x="266" y="2511"/>
                    <a:pt x="266" y="2511"/>
                    <a:pt x="266" y="2511"/>
                  </a:cubicBezTo>
                  <a:cubicBezTo>
                    <a:pt x="266" y="226"/>
                    <a:pt x="266" y="226"/>
                    <a:pt x="266" y="226"/>
                  </a:cubicBezTo>
                  <a:cubicBezTo>
                    <a:pt x="1021" y="226"/>
                    <a:pt x="1021" y="226"/>
                    <a:pt x="1021" y="226"/>
                  </a:cubicBezTo>
                  <a:cubicBezTo>
                    <a:pt x="1021" y="943"/>
                    <a:pt x="1021" y="943"/>
                    <a:pt x="1021" y="943"/>
                  </a:cubicBezTo>
                  <a:cubicBezTo>
                    <a:pt x="1021" y="1078"/>
                    <a:pt x="1110" y="1212"/>
                    <a:pt x="1243" y="1212"/>
                  </a:cubicBezTo>
                  <a:cubicBezTo>
                    <a:pt x="1953" y="1212"/>
                    <a:pt x="1953" y="1212"/>
                    <a:pt x="1953" y="1212"/>
                  </a:cubicBezTo>
                  <a:cubicBezTo>
                    <a:pt x="1953" y="2511"/>
                    <a:pt x="1953" y="2511"/>
                    <a:pt x="1953" y="2511"/>
                  </a:cubicBezTo>
                  <a:cubicBezTo>
                    <a:pt x="1953" y="2511"/>
                    <a:pt x="1953" y="2511"/>
                    <a:pt x="1953" y="2511"/>
                  </a:cubicBezTo>
                  <a:close/>
                  <a:moveTo>
                    <a:pt x="2575" y="630"/>
                  </a:moveTo>
                  <a:cubicBezTo>
                    <a:pt x="2619" y="674"/>
                    <a:pt x="2664" y="764"/>
                    <a:pt x="2664" y="854"/>
                  </a:cubicBezTo>
                  <a:cubicBezTo>
                    <a:pt x="2664" y="2511"/>
                    <a:pt x="2664" y="2511"/>
                    <a:pt x="2664" y="2511"/>
                  </a:cubicBezTo>
                  <a:cubicBezTo>
                    <a:pt x="2664" y="2646"/>
                    <a:pt x="2575" y="2780"/>
                    <a:pt x="2442" y="2780"/>
                  </a:cubicBezTo>
                  <a:cubicBezTo>
                    <a:pt x="2353" y="2780"/>
                    <a:pt x="2353" y="2780"/>
                    <a:pt x="2353" y="2780"/>
                  </a:cubicBezTo>
                  <a:cubicBezTo>
                    <a:pt x="2397" y="2691"/>
                    <a:pt x="2442" y="2646"/>
                    <a:pt x="2442" y="2556"/>
                  </a:cubicBezTo>
                  <a:cubicBezTo>
                    <a:pt x="2442" y="943"/>
                    <a:pt x="2442" y="943"/>
                    <a:pt x="2442" y="943"/>
                  </a:cubicBezTo>
                  <a:cubicBezTo>
                    <a:pt x="2442" y="854"/>
                    <a:pt x="2452" y="769"/>
                    <a:pt x="2353" y="674"/>
                  </a:cubicBezTo>
                  <a:cubicBezTo>
                    <a:pt x="1645" y="0"/>
                    <a:pt x="1642" y="2"/>
                    <a:pt x="1642" y="2"/>
                  </a:cubicBezTo>
                  <a:cubicBezTo>
                    <a:pt x="1642" y="2"/>
                    <a:pt x="1642" y="2"/>
                    <a:pt x="1642" y="2"/>
                  </a:cubicBezTo>
                  <a:cubicBezTo>
                    <a:pt x="1731" y="2"/>
                    <a:pt x="1731" y="2"/>
                    <a:pt x="1731" y="2"/>
                  </a:cubicBezTo>
                  <a:cubicBezTo>
                    <a:pt x="1776" y="2"/>
                    <a:pt x="1776" y="2"/>
                    <a:pt x="1776" y="2"/>
                  </a:cubicBezTo>
                  <a:cubicBezTo>
                    <a:pt x="1820" y="2"/>
                    <a:pt x="1953" y="2"/>
                    <a:pt x="2086" y="137"/>
                  </a:cubicBezTo>
                  <a:cubicBezTo>
                    <a:pt x="2575" y="630"/>
                    <a:pt x="2575" y="630"/>
                    <a:pt x="2575" y="630"/>
                  </a:cubicBezTo>
                  <a:moveTo>
                    <a:pt x="3063" y="585"/>
                  </a:moveTo>
                  <a:cubicBezTo>
                    <a:pt x="3108" y="630"/>
                    <a:pt x="3152" y="719"/>
                    <a:pt x="3152" y="764"/>
                  </a:cubicBezTo>
                  <a:cubicBezTo>
                    <a:pt x="3152" y="2511"/>
                    <a:pt x="3152" y="2511"/>
                    <a:pt x="3152" y="2511"/>
                  </a:cubicBezTo>
                  <a:cubicBezTo>
                    <a:pt x="3152" y="2646"/>
                    <a:pt x="3019" y="2780"/>
                    <a:pt x="2886" y="2780"/>
                  </a:cubicBezTo>
                  <a:cubicBezTo>
                    <a:pt x="2841" y="2780"/>
                    <a:pt x="2841" y="2780"/>
                    <a:pt x="2841" y="2780"/>
                  </a:cubicBezTo>
                  <a:cubicBezTo>
                    <a:pt x="2886" y="2691"/>
                    <a:pt x="2886" y="2646"/>
                    <a:pt x="2886" y="2556"/>
                  </a:cubicBezTo>
                  <a:cubicBezTo>
                    <a:pt x="2886" y="809"/>
                    <a:pt x="2886" y="809"/>
                    <a:pt x="2886" y="809"/>
                  </a:cubicBezTo>
                  <a:cubicBezTo>
                    <a:pt x="2886" y="764"/>
                    <a:pt x="2886" y="674"/>
                    <a:pt x="2841" y="630"/>
                  </a:cubicBezTo>
                  <a:cubicBezTo>
                    <a:pt x="2220" y="2"/>
                    <a:pt x="2220" y="2"/>
                    <a:pt x="2220" y="2"/>
                  </a:cubicBezTo>
                  <a:cubicBezTo>
                    <a:pt x="2220" y="2"/>
                    <a:pt x="2220" y="2"/>
                    <a:pt x="2220" y="2"/>
                  </a:cubicBezTo>
                  <a:cubicBezTo>
                    <a:pt x="2264" y="2"/>
                    <a:pt x="2264" y="2"/>
                    <a:pt x="2264" y="2"/>
                  </a:cubicBezTo>
                  <a:cubicBezTo>
                    <a:pt x="2308" y="2"/>
                    <a:pt x="2308" y="2"/>
                    <a:pt x="2308" y="2"/>
                  </a:cubicBezTo>
                  <a:cubicBezTo>
                    <a:pt x="2397" y="2"/>
                    <a:pt x="2486" y="2"/>
                    <a:pt x="2619" y="137"/>
                  </a:cubicBezTo>
                  <a:cubicBezTo>
                    <a:pt x="3063" y="585"/>
                    <a:pt x="3063" y="585"/>
                    <a:pt x="3063" y="585"/>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grpSp>
      <p:grpSp>
        <p:nvGrpSpPr>
          <p:cNvPr id="5" name="Group 4"/>
          <p:cNvGrpSpPr/>
          <p:nvPr/>
        </p:nvGrpSpPr>
        <p:grpSpPr>
          <a:xfrm>
            <a:off x="676351" y="4243031"/>
            <a:ext cx="3060761" cy="655978"/>
            <a:chOff x="676351" y="4243031"/>
            <a:chExt cx="3060761" cy="655978"/>
          </a:xfrm>
        </p:grpSpPr>
        <p:sp>
          <p:nvSpPr>
            <p:cNvPr id="11" name="TextBox 10"/>
            <p:cNvSpPr txBox="1"/>
            <p:nvPr/>
          </p:nvSpPr>
          <p:spPr>
            <a:xfrm>
              <a:off x="1650020" y="4426721"/>
              <a:ext cx="2087092" cy="393954"/>
            </a:xfrm>
            <a:prstGeom prst="rect">
              <a:avLst/>
            </a:prstGeom>
            <a:noFill/>
          </p:spPr>
          <p:txBody>
            <a:bodyPr wrap="square" lIns="0" tIns="0" rIns="0" bIns="0" rtlCol="0">
              <a:spAutoFit/>
            </a:bodyPr>
            <a:lstStyle/>
            <a:p>
              <a:pPr>
                <a:lnSpc>
                  <a:spcPct val="80000"/>
                </a:lnSpc>
              </a:pPr>
              <a:r>
                <a:rPr lang="en-US" sz="3200" spc="-100" dirty="0" smtClean="0">
                  <a:solidFill>
                    <a:srgbClr val="FFFFFF">
                      <a:alpha val="99000"/>
                    </a:srgbClr>
                  </a:solidFill>
                  <a:latin typeface="Segoe UI" pitchFamily="34" charset="0"/>
                  <a:ea typeface="Segoe UI" pitchFamily="34" charset="0"/>
                  <a:cs typeface="Segoe UI" pitchFamily="34" charset="0"/>
                </a:rPr>
                <a:t>Data Sync</a:t>
              </a:r>
              <a:endParaRPr lang="en-US" sz="3200" spc="-100" dirty="0">
                <a:solidFill>
                  <a:srgbClr val="FFFFFF">
                    <a:alpha val="99000"/>
                  </a:srgbClr>
                </a:solidFill>
                <a:latin typeface="Segoe UI" pitchFamily="34" charset="0"/>
                <a:ea typeface="Segoe UI" pitchFamily="34" charset="0"/>
                <a:cs typeface="Segoe UI" pitchFamily="34" charset="0"/>
              </a:endParaRPr>
            </a:p>
          </p:txBody>
        </p:sp>
        <p:grpSp>
          <p:nvGrpSpPr>
            <p:cNvPr id="7" name="Group 6"/>
            <p:cNvGrpSpPr/>
            <p:nvPr/>
          </p:nvGrpSpPr>
          <p:grpSpPr>
            <a:xfrm>
              <a:off x="676351" y="4243031"/>
              <a:ext cx="806322" cy="655978"/>
              <a:chOff x="1936722" y="3210339"/>
              <a:chExt cx="1123974" cy="914402"/>
            </a:xfrm>
          </p:grpSpPr>
          <p:sp>
            <p:nvSpPr>
              <p:cNvPr id="29" name="Freeform 86"/>
              <p:cNvSpPr>
                <a:spLocks noEditPoints="1"/>
              </p:cNvSpPr>
              <p:nvPr/>
            </p:nvSpPr>
            <p:spPr bwMode="black">
              <a:xfrm>
                <a:off x="1936722" y="3299520"/>
                <a:ext cx="820679" cy="825221"/>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sp>
            <p:nvSpPr>
              <p:cNvPr id="30" name="Oval 87"/>
              <p:cNvSpPr>
                <a:spLocks noChangeArrowheads="1"/>
              </p:cNvSpPr>
              <p:nvPr/>
            </p:nvSpPr>
            <p:spPr bwMode="black">
              <a:xfrm>
                <a:off x="2270941" y="3650298"/>
                <a:ext cx="152242" cy="15220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sp>
            <p:nvSpPr>
              <p:cNvPr id="31" name="Freeform 88"/>
              <p:cNvSpPr>
                <a:spLocks noEditPoints="1"/>
              </p:cNvSpPr>
              <p:nvPr/>
            </p:nvSpPr>
            <p:spPr bwMode="black">
              <a:xfrm>
                <a:off x="2644409" y="3210339"/>
                <a:ext cx="416287" cy="448283"/>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grpSp>
      </p:grpSp>
      <p:cxnSp>
        <p:nvCxnSpPr>
          <p:cNvPr id="14" name="Straight Connector 13"/>
          <p:cNvCxnSpPr/>
          <p:nvPr/>
        </p:nvCxnSpPr>
        <p:spPr>
          <a:xfrm>
            <a:off x="0" y="3778583"/>
            <a:ext cx="12188825"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pic>
        <p:nvPicPr>
          <p:cNvPr id="15" name="Picture 14"/>
          <p:cNvPicPr>
            <a:picLocks noChangeAspect="1"/>
          </p:cNvPicPr>
          <p:nvPr/>
        </p:nvPicPr>
        <p:blipFill>
          <a:blip r:embed="rId3" cstate="print">
            <a:extLst>
              <a:ext uri="{BEBA8EAE-BF5A-486C-A8C5-ECC9F3942E4B}">
                <a14:imgProps xmlns:a14="http://schemas.microsoft.com/office/drawing/2010/main">
                  <a14:imgLayer r:embed="rId4">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2799404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fade">
                                      <p:cBhvr>
                                        <p:cTn id="11" dur="500"/>
                                        <p:tgtEl>
                                          <p:spTgt spid="21"/>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Windows Azure </a:t>
            </a:r>
            <a:r>
              <a:rPr lang="en-US" dirty="0" smtClean="0">
                <a:solidFill>
                  <a:srgbClr val="00B0F0"/>
                </a:solidFill>
              </a:rPr>
              <a:t>Scenarios</a:t>
            </a:r>
            <a:endParaRPr lang="en-US" dirty="0">
              <a:solidFill>
                <a:srgbClr val="00B0F0"/>
              </a:solidFill>
            </a:endParaRPr>
          </a:p>
        </p:txBody>
      </p:sp>
      <p:sp>
        <p:nvSpPr>
          <p:cNvPr id="3" name="Content Placeholder 2"/>
          <p:cNvSpPr>
            <a:spLocks noGrp="1"/>
          </p:cNvSpPr>
          <p:nvPr>
            <p:ph type="body" sz="quarter" idx="10"/>
          </p:nvPr>
        </p:nvSpPr>
        <p:spPr>
          <a:xfrm>
            <a:off x="1326382" y="1447800"/>
            <a:ext cx="5617029" cy="2639184"/>
          </a:xfrm>
        </p:spPr>
        <p:txBody>
          <a:bodyPr/>
          <a:lstStyle/>
          <a:p>
            <a:pPr>
              <a:lnSpc>
                <a:spcPct val="100000"/>
              </a:lnSpc>
            </a:pPr>
            <a:r>
              <a:rPr lang="en-US" sz="2400" dirty="0" smtClean="0">
                <a:solidFill>
                  <a:srgbClr val="00B0F0">
                    <a:alpha val="99000"/>
                  </a:srgbClr>
                </a:solidFill>
                <a:ea typeface="Segoe UI" pitchFamily="34" charset="0"/>
                <a:cs typeface="Segoe UI" pitchFamily="34" charset="0"/>
              </a:rPr>
              <a:t>Ideal for Applications Needing:</a:t>
            </a:r>
          </a:p>
          <a:p>
            <a:pPr lvl="1">
              <a:lnSpc>
                <a:spcPct val="100000"/>
              </a:lnSpc>
            </a:pPr>
            <a:r>
              <a:rPr lang="en-US" sz="4000" dirty="0" smtClean="0">
                <a:latin typeface="Segoe UI Light" pitchFamily="34" charset="0"/>
              </a:rPr>
              <a:t>Scalability</a:t>
            </a:r>
          </a:p>
          <a:p>
            <a:pPr lvl="1">
              <a:lnSpc>
                <a:spcPct val="100000"/>
              </a:lnSpc>
            </a:pPr>
            <a:r>
              <a:rPr lang="en-US" sz="4000" dirty="0" smtClean="0">
                <a:latin typeface="Segoe UI Light" pitchFamily="34" charset="0"/>
              </a:rPr>
              <a:t>Availability</a:t>
            </a:r>
          </a:p>
          <a:p>
            <a:pPr lvl="1">
              <a:lnSpc>
                <a:spcPct val="100000"/>
              </a:lnSpc>
            </a:pPr>
            <a:r>
              <a:rPr lang="en-US" sz="4000" dirty="0" smtClean="0">
                <a:latin typeface="Segoe UI Light" pitchFamily="34" charset="0"/>
              </a:rPr>
              <a:t>Fault Tolerance</a:t>
            </a:r>
          </a:p>
          <a:p>
            <a:pPr lvl="1">
              <a:lnSpc>
                <a:spcPct val="100000"/>
              </a:lnSpc>
            </a:pPr>
            <a:endParaRPr lang="en-US" dirty="0" smtClean="0"/>
          </a:p>
        </p:txBody>
      </p:sp>
      <p:pic>
        <p:nvPicPr>
          <p:cNvPr id="1026" name="Picture 2" descr="C:\Users\jonahs\Work Documents\Windows Azure Dot Com\03_Designs\Website Dyno Awesome\cut images\IMG_checkitoff.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952875"/>
            <a:ext cx="2809875" cy="2905125"/>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2"/>
          <p:cNvSpPr txBox="1">
            <a:spLocks/>
          </p:cNvSpPr>
          <p:nvPr/>
        </p:nvSpPr>
        <p:spPr>
          <a:xfrm>
            <a:off x="6501284" y="1447800"/>
            <a:ext cx="5486400" cy="3562514"/>
          </a:xfrm>
          <a:prstGeom prst="rect">
            <a:avLst/>
          </a:prstGeom>
        </p:spPr>
        <p:txBody>
          <a:bodyPr vert="horz" wrap="square" lIns="0" tIns="0" rIns="0" bIns="0" rtlCol="0">
            <a:spAutoFit/>
          </a:bodyPr>
          <a:lstStyle>
            <a:lvl1pPr marL="3175" indent="0" algn="l" defTabSz="914325" rtl="0" eaLnBrk="1" latinLnBrk="0" hangingPunct="1">
              <a:lnSpc>
                <a:spcPct val="90000"/>
              </a:lnSpc>
              <a:spcBef>
                <a:spcPts val="0"/>
              </a:spcBef>
              <a:spcAft>
                <a:spcPts val="900"/>
              </a:spcAft>
              <a:buSzPct val="80000"/>
              <a:buFont typeface="Arial" pitchFamily="34" charset="0"/>
              <a:buNone/>
              <a:defRPr sz="4000" kern="1200" spc="-100" baseline="0">
                <a:gradFill>
                  <a:gsLst>
                    <a:gs pos="0">
                      <a:srgbClr val="595959"/>
                    </a:gs>
                    <a:gs pos="86000">
                      <a:srgbClr val="595959"/>
                    </a:gs>
                  </a:gsLst>
                  <a:lin ang="5400000" scaled="0"/>
                </a:gradFill>
                <a:latin typeface="Segoe UI Light" pitchFamily="34" charset="0"/>
                <a:ea typeface="+mn-ea"/>
                <a:cs typeface="+mn-cs"/>
              </a:defRPr>
            </a:lvl1pPr>
            <a:lvl2pPr marL="3175" indent="0" algn="l" defTabSz="914325" rtl="0" eaLnBrk="1" latinLnBrk="0" hangingPunct="1">
              <a:lnSpc>
                <a:spcPct val="90000"/>
              </a:lnSpc>
              <a:spcBef>
                <a:spcPts val="0"/>
              </a:spcBef>
              <a:buSzPct val="80000"/>
              <a:buFont typeface="Arial" pitchFamily="34" charset="0"/>
              <a:buNone/>
              <a:defRPr sz="2000" kern="1200" spc="-51" baseline="0">
                <a:gradFill>
                  <a:gsLst>
                    <a:gs pos="0">
                      <a:srgbClr val="595959"/>
                    </a:gs>
                    <a:gs pos="86000">
                      <a:srgbClr val="595959"/>
                    </a:gs>
                  </a:gsLst>
                  <a:lin ang="5400000" scaled="0"/>
                </a:gradFill>
                <a:latin typeface="+mn-lt"/>
                <a:ea typeface="+mn-ea"/>
                <a:cs typeface="+mn-cs"/>
              </a:defRPr>
            </a:lvl2pPr>
            <a:lvl3pPr marL="1258784" indent="-403191" algn="l" defTabSz="914325" rtl="0" eaLnBrk="1" latinLnBrk="0" hangingPunct="1">
              <a:lnSpc>
                <a:spcPct val="90000"/>
              </a:lnSpc>
              <a:spcBef>
                <a:spcPct val="20000"/>
              </a:spcBef>
              <a:buSzPct val="80000"/>
              <a:buFontTx/>
              <a:buBlip>
                <a:blip r:embed="rId3"/>
              </a:buBlip>
              <a:defRPr sz="24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3pPr>
            <a:lvl4pPr marL="1604828" indent="-346046" algn="l" defTabSz="914325" rtl="0" eaLnBrk="1" latinLnBrk="0" hangingPunct="1">
              <a:lnSpc>
                <a:spcPct val="90000"/>
              </a:lnSpc>
              <a:spcBef>
                <a:spcPct val="20000"/>
              </a:spcBef>
              <a:buSzPct val="80000"/>
              <a:buFontTx/>
              <a:buBlip>
                <a:blip r:embed="rId3"/>
              </a:buBlip>
              <a:defRPr sz="20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4pPr>
            <a:lvl5pPr marL="1941351" indent="-336522" algn="l" defTabSz="914325" rtl="0" eaLnBrk="1" latinLnBrk="0" hangingPunct="1">
              <a:lnSpc>
                <a:spcPct val="90000"/>
              </a:lnSpc>
              <a:spcBef>
                <a:spcPct val="20000"/>
              </a:spcBef>
              <a:buSzPct val="80000"/>
              <a:buFontTx/>
              <a:buBlip>
                <a:blip r:embed="rId3"/>
              </a:buBlip>
              <a:defRPr sz="20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5pPr>
            <a:lvl6pPr marL="2514395"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57"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20"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83"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0000"/>
              </a:lnSpc>
            </a:pPr>
            <a:r>
              <a:rPr lang="en-US" sz="2400" dirty="0" smtClean="0">
                <a:solidFill>
                  <a:srgbClr val="00B0F0">
                    <a:alpha val="99000"/>
                  </a:srgbClr>
                </a:solidFill>
                <a:ea typeface="Segoe UI" pitchFamily="34" charset="0"/>
                <a:cs typeface="Segoe UI" pitchFamily="34" charset="0"/>
              </a:rPr>
              <a:t>Common </a:t>
            </a:r>
            <a:r>
              <a:rPr lang="en-US" sz="2400" dirty="0">
                <a:solidFill>
                  <a:srgbClr val="00B0F0">
                    <a:alpha val="99000"/>
                  </a:srgbClr>
                </a:solidFill>
                <a:ea typeface="Segoe UI" pitchFamily="34" charset="0"/>
                <a:cs typeface="Segoe UI" pitchFamily="34" charset="0"/>
              </a:rPr>
              <a:t>Application </a:t>
            </a:r>
            <a:r>
              <a:rPr lang="en-US" sz="2400" dirty="0" smtClean="0">
                <a:solidFill>
                  <a:srgbClr val="00B0F0">
                    <a:alpha val="99000"/>
                  </a:srgbClr>
                </a:solidFill>
                <a:ea typeface="Segoe UI" pitchFamily="34" charset="0"/>
                <a:cs typeface="Segoe UI" pitchFamily="34" charset="0"/>
              </a:rPr>
              <a:t>Uses:</a:t>
            </a:r>
            <a:endParaRPr lang="en-US" sz="2400" dirty="0">
              <a:solidFill>
                <a:srgbClr val="00B0F0">
                  <a:alpha val="99000"/>
                </a:srgbClr>
              </a:solidFill>
              <a:ea typeface="Segoe UI" pitchFamily="34" charset="0"/>
              <a:cs typeface="Segoe UI" pitchFamily="34" charset="0"/>
            </a:endParaRPr>
          </a:p>
          <a:p>
            <a:pPr lvl="1">
              <a:lnSpc>
                <a:spcPct val="100000"/>
              </a:lnSpc>
            </a:pPr>
            <a:r>
              <a:rPr lang="en-US" sz="4000" dirty="0">
                <a:latin typeface="Segoe UI Light" pitchFamily="34" charset="0"/>
              </a:rPr>
              <a:t>Web Sites</a:t>
            </a:r>
          </a:p>
          <a:p>
            <a:pPr lvl="1">
              <a:lnSpc>
                <a:spcPct val="100000"/>
              </a:lnSpc>
            </a:pPr>
            <a:r>
              <a:rPr lang="en-US" sz="4000" dirty="0">
                <a:latin typeface="Segoe UI Light" pitchFamily="34" charset="0"/>
              </a:rPr>
              <a:t>Compute Intensive apps</a:t>
            </a:r>
          </a:p>
          <a:p>
            <a:pPr lvl="1">
              <a:lnSpc>
                <a:spcPct val="100000"/>
              </a:lnSpc>
            </a:pPr>
            <a:r>
              <a:rPr lang="en-US" sz="4000" dirty="0">
                <a:latin typeface="Segoe UI Light" pitchFamily="34" charset="0"/>
              </a:rPr>
              <a:t>Device Applications</a:t>
            </a:r>
          </a:p>
          <a:p>
            <a:pPr lvl="1">
              <a:lnSpc>
                <a:spcPct val="100000"/>
              </a:lnSpc>
            </a:pPr>
            <a:r>
              <a:rPr lang="en-US" sz="4000" dirty="0">
                <a:latin typeface="Segoe UI Light" pitchFamily="34" charset="0"/>
              </a:rPr>
              <a:t>Web APIs</a:t>
            </a:r>
          </a:p>
          <a:p>
            <a:pPr lvl="1">
              <a:lnSpc>
                <a:spcPct val="100000"/>
              </a:lnSpc>
            </a:pPr>
            <a:r>
              <a:rPr lang="en-US" sz="4000" dirty="0">
                <a:latin typeface="Segoe UI Light" pitchFamily="34" charset="0"/>
              </a:rPr>
              <a:t>Social Games</a:t>
            </a:r>
          </a:p>
        </p:txBody>
      </p:sp>
    </p:spTree>
    <p:extLst>
      <p:ext uri="{BB962C8B-B14F-4D97-AF65-F5344CB8AC3E}">
        <p14:creationId xmlns:p14="http://schemas.microsoft.com/office/powerpoint/2010/main" val="755455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6" descr="\\server3\InternalBin\Resource DVD\DVD_ART36\Artwork_Imagery\Icons - Illustrations\Maps Globes\world map Transparent blue.png"/>
          <p:cNvPicPr>
            <a:picLocks noChangeAspect="1" noChangeArrowheads="1"/>
          </p:cNvPicPr>
          <p:nvPr/>
        </p:nvPicPr>
        <p:blipFill>
          <a:blip r:embed="rId3" cstate="screen">
            <a:extLst>
              <a:ext uri="{BEBA8EAE-BF5A-486C-A8C5-ECC9F3942E4B}">
                <a14:imgProps xmlns:a14="http://schemas.microsoft.com/office/drawing/2010/main">
                  <a14:imgLayer r:embed="rId4">
                    <a14:imgEffect>
                      <a14:brightnessContrast bright="-40000"/>
                    </a14:imgEffect>
                  </a14:imgLayer>
                </a14:imgProps>
              </a:ext>
              <a:ext uri="{28A0092B-C50C-407E-A947-70E740481C1C}">
                <a14:useLocalDpi xmlns:a14="http://schemas.microsoft.com/office/drawing/2010/main"/>
              </a:ext>
            </a:extLst>
          </a:blip>
          <a:srcRect/>
          <a:stretch>
            <a:fillRect/>
          </a:stretch>
        </p:blipFill>
        <p:spPr bwMode="auto">
          <a:xfrm>
            <a:off x="3" y="2200276"/>
            <a:ext cx="4799013" cy="3878227"/>
          </a:xfrm>
          <a:prstGeom prst="rect">
            <a:avLst/>
          </a:prstGeom>
          <a:noFill/>
        </p:spPr>
      </p:pic>
      <p:pic>
        <p:nvPicPr>
          <p:cNvPr id="7" name="Picture 6" descr="\\server3\InternalBin\Resource DVD\DVD_ART36\Artwork_Imagery\Icons - Illustrations\Maps Globes\world map Transparent blue.png"/>
          <p:cNvPicPr>
            <a:picLocks noChangeAspect="1" noChangeArrowheads="1"/>
          </p:cNvPicPr>
          <p:nvPr/>
        </p:nvPicPr>
        <p:blipFill>
          <a:blip r:embed="rId5" cstate="screen">
            <a:duotone>
              <a:prstClr val="black"/>
              <a:schemeClr val="tx2">
                <a:tint val="45000"/>
                <a:satMod val="400000"/>
              </a:schemeClr>
            </a:duotone>
            <a:extLst>
              <a:ext uri="{BEBA8EAE-BF5A-486C-A8C5-ECC9F3942E4B}">
                <a14:imgProps xmlns:a14="http://schemas.microsoft.com/office/drawing/2010/main">
                  <a14:imgLayer r:embed="rId6">
                    <a14:imgEffect>
                      <a14:colorTemperature colorTemp="11200"/>
                    </a14:imgEffect>
                    <a14:imgEffect>
                      <a14:saturation sat="400000"/>
                    </a14:imgEffect>
                  </a14:imgLayer>
                </a14:imgProps>
              </a:ext>
              <a:ext uri="{28A0092B-C50C-407E-A947-70E740481C1C}">
                <a14:useLocalDpi xmlns:a14="http://schemas.microsoft.com/office/drawing/2010/main"/>
              </a:ext>
            </a:extLst>
          </a:blip>
          <a:srcRect/>
          <a:stretch>
            <a:fillRect/>
          </a:stretch>
        </p:blipFill>
        <p:spPr bwMode="auto">
          <a:xfrm>
            <a:off x="4810126" y="2209801"/>
            <a:ext cx="2590800" cy="3878227"/>
          </a:xfrm>
          <a:prstGeom prst="rect">
            <a:avLst/>
          </a:prstGeom>
          <a:noFill/>
        </p:spPr>
      </p:pic>
      <p:pic>
        <p:nvPicPr>
          <p:cNvPr id="8" name="Picture 6" descr="\\server3\InternalBin\Resource DVD\DVD_ART36\Artwork_Imagery\Icons - Illustrations\Maps Globes\world map Transparent blue.png"/>
          <p:cNvPicPr>
            <a:picLocks noChangeAspect="1" noChangeArrowheads="1"/>
          </p:cNvPicPr>
          <p:nvPr/>
        </p:nvPicPr>
        <p:blipFill>
          <a:blip r:embed="rId7" cstate="screen">
            <a:extLst>
              <a:ext uri="{BEBA8EAE-BF5A-486C-A8C5-ECC9F3942E4B}">
                <a14:imgProps xmlns:a14="http://schemas.microsoft.com/office/drawing/2010/main">
                  <a14:imgLayer r:embed="rId8">
                    <a14:imgEffect>
                      <a14:brightnessContrast bright="-40000"/>
                    </a14:imgEffect>
                  </a14:imgLayer>
                </a14:imgProps>
              </a:ext>
              <a:ext uri="{28A0092B-C50C-407E-A947-70E740481C1C}">
                <a14:useLocalDpi xmlns:a14="http://schemas.microsoft.com/office/drawing/2010/main"/>
              </a:ext>
            </a:extLst>
          </a:blip>
          <a:srcRect r="-1748"/>
          <a:stretch>
            <a:fillRect/>
          </a:stretch>
        </p:blipFill>
        <p:spPr bwMode="auto">
          <a:xfrm>
            <a:off x="7410453" y="2209801"/>
            <a:ext cx="4778375" cy="3878227"/>
          </a:xfrm>
          <a:prstGeom prst="rect">
            <a:avLst/>
          </a:prstGeom>
          <a:noFill/>
        </p:spPr>
      </p:pic>
      <p:cxnSp>
        <p:nvCxnSpPr>
          <p:cNvPr id="25" name="Straight Connector 24"/>
          <p:cNvCxnSpPr/>
          <p:nvPr/>
        </p:nvCxnSpPr>
        <p:spPr>
          <a:xfrm>
            <a:off x="4810126" y="1271804"/>
            <a:ext cx="0" cy="5052596"/>
          </a:xfrm>
          <a:prstGeom prst="line">
            <a:avLst/>
          </a:prstGeom>
          <a:ln>
            <a:solidFill>
              <a:schemeClr val="tx1">
                <a:lumMod val="10000"/>
                <a:lumOff val="90000"/>
              </a:scheme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a:off x="7389812" y="1271804"/>
            <a:ext cx="0" cy="5052596"/>
          </a:xfrm>
          <a:prstGeom prst="line">
            <a:avLst/>
          </a:prstGeom>
          <a:ln>
            <a:solidFill>
              <a:schemeClr val="tx1">
                <a:lumMod val="10000"/>
                <a:lumOff val="90000"/>
              </a:schemeClr>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dirty="0" smtClean="0"/>
              <a:t>Windows Azure </a:t>
            </a:r>
            <a:r>
              <a:rPr lang="en-US" dirty="0" smtClean="0">
                <a:solidFill>
                  <a:schemeClr val="accent2">
                    <a:alpha val="99000"/>
                  </a:schemeClr>
                </a:solidFill>
              </a:rPr>
              <a:t>Data Centers</a:t>
            </a:r>
            <a:endParaRPr lang="en-US" dirty="0">
              <a:solidFill>
                <a:schemeClr val="accent2">
                  <a:alpha val="99000"/>
                </a:schemeClr>
              </a:solidFill>
            </a:endParaRPr>
          </a:p>
        </p:txBody>
      </p:sp>
      <p:sp>
        <p:nvSpPr>
          <p:cNvPr id="9" name="Rectangle 8"/>
          <p:cNvSpPr/>
          <p:nvPr/>
        </p:nvSpPr>
        <p:spPr bwMode="auto">
          <a:xfrm>
            <a:off x="3" y="3781429"/>
            <a:ext cx="12188824" cy="3076575"/>
          </a:xfrm>
          <a:prstGeom prst="rect">
            <a:avLst/>
          </a:prstGeom>
          <a:gradFill flip="none" rotWithShape="1">
            <a:gsLst>
              <a:gs pos="0">
                <a:schemeClr val="bg1">
                  <a:alpha val="0"/>
                </a:schemeClr>
              </a:gs>
              <a:gs pos="46000">
                <a:schemeClr val="bg1">
                  <a:alpha val="20000"/>
                </a:schemeClr>
              </a:gs>
              <a:gs pos="100000">
                <a:schemeClr val="bg1">
                  <a:alpha val="45000"/>
                </a:schemeClr>
              </a:gs>
            </a:gsLst>
            <a:lin ang="5400000" scaled="0"/>
            <a:tileRect/>
          </a:gradFill>
          <a:ln>
            <a:headEnd type="none" w="med" len="med"/>
            <a:tailEnd type="none" w="med" len="med"/>
          </a:ln>
          <a:effectLst>
            <a:innerShdw blurRad="127000" dir="11220000">
              <a:prstClr val="black">
                <a:alpha val="50000"/>
              </a:prstClr>
            </a:innerShdw>
          </a:effectLst>
          <a:scene3d>
            <a:camera prst="orthographicFront">
              <a:rot lat="0" lon="0" rev="0"/>
            </a:camera>
            <a:lightRig rig="threePt" dir="tl"/>
          </a:scene3d>
          <a:sp3d prstMaterial="matte"/>
        </p:spPr>
        <p:style>
          <a:lnRef idx="0">
            <a:schemeClr val="accent1"/>
          </a:lnRef>
          <a:fillRef idx="3">
            <a:schemeClr val="accent1"/>
          </a:fillRef>
          <a:effectRef idx="3">
            <a:schemeClr val="accent1"/>
          </a:effectRef>
          <a:fontRef idx="minor">
            <a:schemeClr val="lt1"/>
          </a:fontRef>
        </p:style>
        <p:txBody>
          <a:bodyPr vert="horz" wrap="square" lIns="121888" tIns="60944" rIns="121888" bIns="60944" numCol="1" rtlCol="0" anchor="ctr" anchorCtr="0" compatLnSpc="1">
            <a:prstTxWarp prst="textNoShape">
              <a:avLst/>
            </a:prstTxWarp>
          </a:bodyPr>
          <a:lstStyle/>
          <a:p>
            <a:pPr algn="ctr" defTabSz="1218535"/>
            <a:endParaRPr lang="en-US" sz="3200" spc="-67" dirty="0">
              <a:gradFill>
                <a:gsLst>
                  <a:gs pos="0">
                    <a:srgbClr val="000000"/>
                  </a:gs>
                  <a:gs pos="100000">
                    <a:srgbClr val="000000"/>
                  </a:gs>
                </a:gsLst>
                <a:lin ang="5400000" scaled="0"/>
              </a:gradFill>
            </a:endParaRPr>
          </a:p>
        </p:txBody>
      </p:sp>
      <p:sp>
        <p:nvSpPr>
          <p:cNvPr id="10" name="TextBox 9"/>
          <p:cNvSpPr txBox="1">
            <a:spLocks noChangeArrowheads="1"/>
          </p:cNvSpPr>
          <p:nvPr/>
        </p:nvSpPr>
        <p:spPr bwMode="auto">
          <a:xfrm>
            <a:off x="283043" y="1271804"/>
            <a:ext cx="4460196" cy="492416"/>
          </a:xfrm>
          <a:prstGeom prst="rect">
            <a:avLst/>
          </a:prstGeom>
          <a:noFill/>
          <a:ln w="9525">
            <a:noFill/>
            <a:miter lim="800000"/>
            <a:headEnd/>
            <a:tailEnd/>
          </a:ln>
        </p:spPr>
        <p:txBody>
          <a:bodyPr wrap="square" lIns="121893" tIns="60947" rIns="121893" bIns="60947">
            <a:spAutoFit/>
          </a:bodyPr>
          <a:lstStyle/>
          <a:p>
            <a:pPr algn="ctr" eaLnBrk="0" hangingPunct="0"/>
            <a:r>
              <a:rPr lang="en-US" dirty="0">
                <a:solidFill>
                  <a:srgbClr val="00B0F0">
                    <a:alpha val="98824"/>
                  </a:srgbClr>
                </a:solidFill>
                <a:latin typeface="Segoe UI Light" pitchFamily="34" charset="0"/>
              </a:rPr>
              <a:t>North America Region </a:t>
            </a:r>
          </a:p>
        </p:txBody>
      </p:sp>
      <p:sp>
        <p:nvSpPr>
          <p:cNvPr id="11" name="TextBox 8"/>
          <p:cNvSpPr txBox="1">
            <a:spLocks noChangeArrowheads="1"/>
          </p:cNvSpPr>
          <p:nvPr/>
        </p:nvSpPr>
        <p:spPr bwMode="auto">
          <a:xfrm>
            <a:off x="5624870" y="4056433"/>
            <a:ext cx="2048718" cy="492443"/>
          </a:xfrm>
          <a:prstGeom prst="rect">
            <a:avLst/>
          </a:prstGeom>
          <a:noFill/>
          <a:ln w="9525">
            <a:noFill/>
            <a:miter lim="800000"/>
            <a:headEnd/>
            <a:tailEnd/>
          </a:ln>
        </p:spPr>
        <p:txBody>
          <a:bodyPr wrap="square" lIns="121893" tIns="60947" rIns="121893" bIns="60947">
            <a:spAutoFit/>
          </a:bodyPr>
          <a:lstStyle/>
          <a:p>
            <a:pPr eaLnBrk="0" hangingPunct="0"/>
            <a:endParaRPr lang="en-US" b="1" dirty="0">
              <a:effectLst>
                <a:outerShdw blurRad="38100" dist="38100" dir="2700000" algn="tl">
                  <a:srgbClr val="000000">
                    <a:alpha val="43137"/>
                  </a:srgbClr>
                </a:outerShdw>
              </a:effectLst>
              <a:latin typeface="+mj-lt"/>
            </a:endParaRPr>
          </a:p>
        </p:txBody>
      </p:sp>
      <p:sp>
        <p:nvSpPr>
          <p:cNvPr id="12" name="TextBox 9"/>
          <p:cNvSpPr txBox="1">
            <a:spLocks noChangeArrowheads="1"/>
          </p:cNvSpPr>
          <p:nvPr/>
        </p:nvSpPr>
        <p:spPr bwMode="auto">
          <a:xfrm>
            <a:off x="4640207" y="1280274"/>
            <a:ext cx="2862092" cy="492416"/>
          </a:xfrm>
          <a:prstGeom prst="rect">
            <a:avLst/>
          </a:prstGeom>
          <a:noFill/>
          <a:ln w="9525">
            <a:noFill/>
            <a:miter lim="800000"/>
            <a:headEnd/>
            <a:tailEnd/>
          </a:ln>
        </p:spPr>
        <p:txBody>
          <a:bodyPr wrap="square" lIns="121893" tIns="60947" rIns="121893" bIns="60947">
            <a:spAutoFit/>
          </a:bodyPr>
          <a:lstStyle/>
          <a:p>
            <a:pPr algn="ctr" eaLnBrk="0" hangingPunct="0"/>
            <a:r>
              <a:rPr lang="en-US" dirty="0" smtClean="0">
                <a:solidFill>
                  <a:schemeClr val="accent3">
                    <a:alpha val="98824"/>
                  </a:schemeClr>
                </a:solidFill>
                <a:latin typeface="Segoe UI Light" pitchFamily="34" charset="0"/>
              </a:rPr>
              <a:t>Europe Region </a:t>
            </a:r>
            <a:endParaRPr lang="en-US" dirty="0">
              <a:solidFill>
                <a:schemeClr val="accent3">
                  <a:alpha val="98824"/>
                </a:schemeClr>
              </a:solidFill>
              <a:latin typeface="Segoe UI Light" pitchFamily="34" charset="0"/>
            </a:endParaRPr>
          </a:p>
        </p:txBody>
      </p:sp>
      <p:sp>
        <p:nvSpPr>
          <p:cNvPr id="13" name="TextBox 9"/>
          <p:cNvSpPr txBox="1">
            <a:spLocks noChangeArrowheads="1"/>
          </p:cNvSpPr>
          <p:nvPr/>
        </p:nvSpPr>
        <p:spPr bwMode="auto">
          <a:xfrm>
            <a:off x="7856107" y="1297443"/>
            <a:ext cx="3663010" cy="492416"/>
          </a:xfrm>
          <a:prstGeom prst="rect">
            <a:avLst/>
          </a:prstGeom>
          <a:noFill/>
          <a:ln w="9525">
            <a:noFill/>
            <a:miter lim="800000"/>
            <a:headEnd/>
            <a:tailEnd/>
          </a:ln>
        </p:spPr>
        <p:txBody>
          <a:bodyPr wrap="square" lIns="121893" tIns="60947" rIns="121893" bIns="60947">
            <a:spAutoFit/>
          </a:bodyPr>
          <a:lstStyle/>
          <a:p>
            <a:pPr algn="ctr" eaLnBrk="0" hangingPunct="0"/>
            <a:r>
              <a:rPr lang="en-US" dirty="0">
                <a:solidFill>
                  <a:srgbClr val="92D050">
                    <a:alpha val="98824"/>
                  </a:srgbClr>
                </a:solidFill>
                <a:latin typeface="Segoe UI Light" pitchFamily="34" charset="0"/>
              </a:rPr>
              <a:t>Asia Pacific </a:t>
            </a:r>
            <a:r>
              <a:rPr lang="en-US" dirty="0" smtClean="0">
                <a:solidFill>
                  <a:srgbClr val="92D050">
                    <a:alpha val="98824"/>
                  </a:srgbClr>
                </a:solidFill>
                <a:latin typeface="Segoe UI Light" pitchFamily="34" charset="0"/>
              </a:rPr>
              <a:t>Region </a:t>
            </a:r>
            <a:endParaRPr lang="en-US" dirty="0">
              <a:solidFill>
                <a:srgbClr val="92D050">
                  <a:alpha val="98824"/>
                </a:srgbClr>
              </a:solidFill>
              <a:latin typeface="Segoe UI Light" pitchFamily="34" charset="0"/>
            </a:endParaRPr>
          </a:p>
        </p:txBody>
      </p:sp>
      <p:grpSp>
        <p:nvGrpSpPr>
          <p:cNvPr id="14" name="Group 78"/>
          <p:cNvGrpSpPr/>
          <p:nvPr/>
        </p:nvGrpSpPr>
        <p:grpSpPr>
          <a:xfrm>
            <a:off x="1" y="5313133"/>
            <a:ext cx="12188824" cy="1544870"/>
            <a:chOff x="1" y="5255075"/>
            <a:chExt cx="9143999" cy="1584795"/>
          </a:xfrm>
        </p:grpSpPr>
        <p:sp>
          <p:nvSpPr>
            <p:cNvPr id="16" name="Rectangle 15"/>
            <p:cNvSpPr/>
            <p:nvPr/>
          </p:nvSpPr>
          <p:spPr bwMode="invGray">
            <a:xfrm>
              <a:off x="1" y="5255075"/>
              <a:ext cx="9143999" cy="1584795"/>
            </a:xfrm>
            <a:prstGeom prst="rect">
              <a:avLst/>
            </a:prstGeom>
            <a:solidFill>
              <a:srgbClr val="00B0F0"/>
            </a:solidFill>
            <a:ln w="12700" cap="flat" cmpd="thickThin" algn="ctr">
              <a:noFill/>
              <a:prstDash val="solid"/>
            </a:ln>
            <a:effectLst/>
          </p:spPr>
          <p:txBody>
            <a:bodyPr rtlCol="0" anchor="ctr"/>
            <a:lstStyle/>
            <a:p>
              <a:pPr algn="ctr" defTabSz="1218936">
                <a:defRPr/>
              </a:pPr>
              <a:endParaRPr lang="en-US" sz="1500" kern="0" dirty="0">
                <a:solidFill>
                  <a:srgbClr val="000000"/>
                </a:solidFill>
                <a:latin typeface="+mj-lt"/>
              </a:endParaRPr>
            </a:p>
          </p:txBody>
        </p:sp>
        <p:sp>
          <p:nvSpPr>
            <p:cNvPr id="17" name="TextBox 16"/>
            <p:cNvSpPr txBox="1"/>
            <p:nvPr/>
          </p:nvSpPr>
          <p:spPr bwMode="invGray">
            <a:xfrm>
              <a:off x="695207" y="5395439"/>
              <a:ext cx="7730836" cy="620411"/>
            </a:xfrm>
            <a:prstGeom prst="rect">
              <a:avLst/>
            </a:prstGeom>
            <a:noFill/>
          </p:spPr>
          <p:txBody>
            <a:bodyPr wrap="square" tIns="182880" rtlCol="0">
              <a:spAutoFit/>
            </a:bodyPr>
            <a:lstStyle/>
            <a:p>
              <a:pPr marL="0" lvl="1" indent="-207388" algn="ctr">
                <a:lnSpc>
                  <a:spcPct val="90000"/>
                </a:lnSpc>
                <a:spcBef>
                  <a:spcPct val="0"/>
                </a:spcBef>
                <a:buClr>
                  <a:srgbClr val="FFC000"/>
                </a:buClr>
                <a:defRPr/>
              </a:pPr>
              <a:r>
                <a:rPr lang="en-US" sz="2700" b="1" dirty="0">
                  <a:solidFill>
                    <a:schemeClr val="bg1">
                      <a:alpha val="99000"/>
                    </a:schemeClr>
                  </a:solidFill>
                  <a:latin typeface="Segoe UI Semibold" pitchFamily="34" charset="0"/>
                </a:rPr>
                <a:t>6 datacenters across 3 continents</a:t>
              </a:r>
            </a:p>
          </p:txBody>
        </p:sp>
        <p:sp>
          <p:nvSpPr>
            <p:cNvPr id="18" name="Rectangle 17"/>
            <p:cNvSpPr/>
            <p:nvPr/>
          </p:nvSpPr>
          <p:spPr>
            <a:xfrm>
              <a:off x="685800" y="5953066"/>
              <a:ext cx="7924800" cy="678821"/>
            </a:xfrm>
            <a:prstGeom prst="rect">
              <a:avLst/>
            </a:prstGeom>
          </p:spPr>
          <p:txBody>
            <a:bodyPr wrap="square">
              <a:spAutoFit/>
            </a:bodyPr>
            <a:lstStyle/>
            <a:p>
              <a:pPr algn="ctr"/>
              <a:r>
                <a:rPr lang="en-US" dirty="0" smtClean="0">
                  <a:solidFill>
                    <a:schemeClr val="bg1">
                      <a:alpha val="99000"/>
                    </a:schemeClr>
                  </a:solidFill>
                </a:rPr>
                <a:t>Simply select your data center of choice when deploying an application</a:t>
              </a:r>
            </a:p>
            <a:p>
              <a:pPr algn="ctr"/>
              <a:r>
                <a:rPr lang="en-US" sz="1300" dirty="0">
                  <a:solidFill>
                    <a:schemeClr val="bg1">
                      <a:alpha val="99000"/>
                    </a:schemeClr>
                  </a:solidFill>
                  <a:latin typeface="+mj-lt"/>
                </a:rPr>
                <a:t>  </a:t>
              </a:r>
            </a:p>
          </p:txBody>
        </p:sp>
      </p:grpSp>
      <p:grpSp>
        <p:nvGrpSpPr>
          <p:cNvPr id="23" name="Group 22"/>
          <p:cNvGrpSpPr/>
          <p:nvPr/>
        </p:nvGrpSpPr>
        <p:grpSpPr>
          <a:xfrm>
            <a:off x="2051630" y="2888805"/>
            <a:ext cx="1786840" cy="536697"/>
            <a:chOff x="8718270" y="3152204"/>
            <a:chExt cx="2762610" cy="829780"/>
          </a:xfrm>
          <a:effectLst>
            <a:outerShdw blurRad="76200" dir="18900000" sy="23000" kx="-1200000" algn="bl" rotWithShape="0">
              <a:prstClr val="black">
                <a:alpha val="20000"/>
              </a:prstClr>
            </a:outerShdw>
          </a:effectLst>
        </p:grpSpPr>
        <p:grpSp>
          <p:nvGrpSpPr>
            <p:cNvPr id="20" name="Group 19"/>
            <p:cNvGrpSpPr/>
            <p:nvPr/>
          </p:nvGrpSpPr>
          <p:grpSpPr>
            <a:xfrm>
              <a:off x="8718270" y="3152204"/>
              <a:ext cx="2762610" cy="829780"/>
              <a:chOff x="8069942" y="-247775"/>
              <a:chExt cx="2762610" cy="829780"/>
            </a:xfrm>
          </p:grpSpPr>
          <p:sp>
            <p:nvSpPr>
              <p:cNvPr id="15" name="Rectangle 14"/>
              <p:cNvSpPr/>
              <p:nvPr/>
            </p:nvSpPr>
            <p:spPr bwMode="auto">
              <a:xfrm>
                <a:off x="8072519" y="-247775"/>
                <a:ext cx="2760033" cy="549224"/>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smtClean="0">
                  <a:gradFill>
                    <a:gsLst>
                      <a:gs pos="0">
                        <a:srgbClr val="FFFFFF"/>
                      </a:gs>
                      <a:gs pos="100000">
                        <a:srgbClr val="FFFFFF"/>
                      </a:gs>
                    </a:gsLst>
                    <a:lin ang="5400000" scaled="0"/>
                  </a:gradFill>
                </a:endParaRPr>
              </a:p>
            </p:txBody>
          </p:sp>
          <p:sp>
            <p:nvSpPr>
              <p:cNvPr id="19" name="Isosceles Triangle 18"/>
              <p:cNvSpPr/>
              <p:nvPr/>
            </p:nvSpPr>
            <p:spPr bwMode="auto">
              <a:xfrm rot="5400000">
                <a:off x="7864352" y="64918"/>
                <a:ext cx="722677" cy="311498"/>
              </a:xfrm>
              <a:prstGeom prst="triangle">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smtClean="0">
                  <a:gradFill>
                    <a:gsLst>
                      <a:gs pos="0">
                        <a:srgbClr val="FFFFFF"/>
                      </a:gs>
                      <a:gs pos="100000">
                        <a:srgbClr val="FFFFFF"/>
                      </a:gs>
                    </a:gsLst>
                    <a:lin ang="5400000" scaled="0"/>
                  </a:gradFill>
                </a:endParaRPr>
              </a:p>
            </p:txBody>
          </p:sp>
        </p:grpSp>
        <p:sp>
          <p:nvSpPr>
            <p:cNvPr id="22" name="TextBox 21"/>
            <p:cNvSpPr txBox="1"/>
            <p:nvPr/>
          </p:nvSpPr>
          <p:spPr>
            <a:xfrm>
              <a:off x="8874018" y="3266409"/>
              <a:ext cx="2092349" cy="299785"/>
            </a:xfrm>
            <a:prstGeom prst="rect">
              <a:avLst/>
            </a:prstGeom>
            <a:noFill/>
          </p:spPr>
          <p:txBody>
            <a:bodyPr wrap="none" lIns="0" tIns="0" rIns="0" bIns="0" rtlCol="0">
              <a:spAutoFit/>
            </a:bodyPr>
            <a:lstStyle/>
            <a:p>
              <a:pPr>
                <a:lnSpc>
                  <a:spcPct val="90000"/>
                </a:lnSpc>
                <a:spcBef>
                  <a:spcPct val="20000"/>
                </a:spcBef>
                <a:buSzPct val="80000"/>
              </a:pPr>
              <a:r>
                <a:rPr lang="en-US" sz="1400" dirty="0" smtClean="0">
                  <a:solidFill>
                    <a:schemeClr val="bg1">
                      <a:alpha val="99000"/>
                    </a:schemeClr>
                  </a:solidFill>
                </a:rPr>
                <a:t>North Central US</a:t>
              </a:r>
            </a:p>
          </p:txBody>
        </p:sp>
      </p:grpSp>
      <p:grpSp>
        <p:nvGrpSpPr>
          <p:cNvPr id="44" name="Group 43"/>
          <p:cNvGrpSpPr/>
          <p:nvPr/>
        </p:nvGrpSpPr>
        <p:grpSpPr>
          <a:xfrm>
            <a:off x="2360612" y="3276600"/>
            <a:ext cx="1786840" cy="536697"/>
            <a:chOff x="8718270" y="3152204"/>
            <a:chExt cx="2762610" cy="829780"/>
          </a:xfrm>
          <a:effectLst>
            <a:outerShdw blurRad="76200" dir="18900000" sy="23000" kx="-1200000" algn="bl" rotWithShape="0">
              <a:prstClr val="black">
                <a:alpha val="20000"/>
              </a:prstClr>
            </a:outerShdw>
          </a:effectLst>
        </p:grpSpPr>
        <p:grpSp>
          <p:nvGrpSpPr>
            <p:cNvPr id="45" name="Group 44"/>
            <p:cNvGrpSpPr/>
            <p:nvPr/>
          </p:nvGrpSpPr>
          <p:grpSpPr>
            <a:xfrm>
              <a:off x="8718270" y="3152204"/>
              <a:ext cx="2762610" cy="829780"/>
              <a:chOff x="8069942" y="-247775"/>
              <a:chExt cx="2762610" cy="829780"/>
            </a:xfrm>
          </p:grpSpPr>
          <p:sp>
            <p:nvSpPr>
              <p:cNvPr id="47" name="Rectangle 46"/>
              <p:cNvSpPr/>
              <p:nvPr/>
            </p:nvSpPr>
            <p:spPr bwMode="auto">
              <a:xfrm>
                <a:off x="8072519" y="-247775"/>
                <a:ext cx="2760033" cy="549224"/>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smtClean="0">
                  <a:gradFill>
                    <a:gsLst>
                      <a:gs pos="0">
                        <a:srgbClr val="FFFFFF"/>
                      </a:gs>
                      <a:gs pos="100000">
                        <a:srgbClr val="FFFFFF"/>
                      </a:gs>
                    </a:gsLst>
                    <a:lin ang="5400000" scaled="0"/>
                  </a:gradFill>
                </a:endParaRPr>
              </a:p>
            </p:txBody>
          </p:sp>
          <p:sp>
            <p:nvSpPr>
              <p:cNvPr id="48" name="Isosceles Triangle 47"/>
              <p:cNvSpPr/>
              <p:nvPr/>
            </p:nvSpPr>
            <p:spPr bwMode="auto">
              <a:xfrm rot="5400000">
                <a:off x="7864352" y="64918"/>
                <a:ext cx="722677" cy="311498"/>
              </a:xfrm>
              <a:prstGeom prst="triangle">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smtClean="0">
                  <a:gradFill>
                    <a:gsLst>
                      <a:gs pos="0">
                        <a:srgbClr val="FFFFFF"/>
                      </a:gs>
                      <a:gs pos="100000">
                        <a:srgbClr val="FFFFFF"/>
                      </a:gs>
                    </a:gsLst>
                    <a:lin ang="5400000" scaled="0"/>
                  </a:gradFill>
                </a:endParaRPr>
              </a:p>
            </p:txBody>
          </p:sp>
        </p:grpSp>
        <p:sp>
          <p:nvSpPr>
            <p:cNvPr id="46" name="TextBox 45"/>
            <p:cNvSpPr txBox="1"/>
            <p:nvPr/>
          </p:nvSpPr>
          <p:spPr>
            <a:xfrm>
              <a:off x="8874018" y="3266409"/>
              <a:ext cx="2084320" cy="299785"/>
            </a:xfrm>
            <a:prstGeom prst="rect">
              <a:avLst/>
            </a:prstGeom>
            <a:noFill/>
          </p:spPr>
          <p:txBody>
            <a:bodyPr wrap="none" lIns="0" tIns="0" rIns="0" bIns="0" rtlCol="0">
              <a:spAutoFit/>
            </a:bodyPr>
            <a:lstStyle/>
            <a:p>
              <a:pPr>
                <a:lnSpc>
                  <a:spcPct val="90000"/>
                </a:lnSpc>
                <a:spcBef>
                  <a:spcPct val="20000"/>
                </a:spcBef>
                <a:buSzPct val="80000"/>
              </a:pPr>
              <a:r>
                <a:rPr lang="en-US" sz="1400" dirty="0">
                  <a:solidFill>
                    <a:schemeClr val="bg1">
                      <a:alpha val="99000"/>
                    </a:schemeClr>
                  </a:solidFill>
                </a:rPr>
                <a:t>South Central US</a:t>
              </a:r>
            </a:p>
          </p:txBody>
        </p:sp>
      </p:grpSp>
      <p:grpSp>
        <p:nvGrpSpPr>
          <p:cNvPr id="49" name="Group 48"/>
          <p:cNvGrpSpPr/>
          <p:nvPr/>
        </p:nvGrpSpPr>
        <p:grpSpPr>
          <a:xfrm>
            <a:off x="5602046" y="2779208"/>
            <a:ext cx="1785173" cy="536697"/>
            <a:chOff x="8720847" y="3152204"/>
            <a:chExt cx="2760033" cy="829780"/>
          </a:xfrm>
          <a:effectLst>
            <a:outerShdw blurRad="76200" dir="18900000" sy="23000" kx="-1200000" algn="bl" rotWithShape="0">
              <a:prstClr val="black">
                <a:alpha val="20000"/>
              </a:prstClr>
            </a:outerShdw>
          </a:effectLst>
        </p:grpSpPr>
        <p:grpSp>
          <p:nvGrpSpPr>
            <p:cNvPr id="51" name="Group 50"/>
            <p:cNvGrpSpPr/>
            <p:nvPr/>
          </p:nvGrpSpPr>
          <p:grpSpPr>
            <a:xfrm>
              <a:off x="8720847" y="3152204"/>
              <a:ext cx="2760033" cy="829780"/>
              <a:chOff x="8072519" y="-247775"/>
              <a:chExt cx="2760033" cy="829780"/>
            </a:xfrm>
          </p:grpSpPr>
          <p:sp>
            <p:nvSpPr>
              <p:cNvPr id="53" name="Rectangle 52"/>
              <p:cNvSpPr/>
              <p:nvPr/>
            </p:nvSpPr>
            <p:spPr bwMode="auto">
              <a:xfrm>
                <a:off x="8072519" y="-247775"/>
                <a:ext cx="2760033" cy="549224"/>
              </a:xfrm>
              <a:prstGeom prst="rect">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smtClean="0">
                  <a:gradFill>
                    <a:gsLst>
                      <a:gs pos="0">
                        <a:srgbClr val="FFFFFF"/>
                      </a:gs>
                      <a:gs pos="100000">
                        <a:srgbClr val="FFFFFF"/>
                      </a:gs>
                    </a:gsLst>
                    <a:lin ang="5400000" scaled="0"/>
                  </a:gradFill>
                </a:endParaRPr>
              </a:p>
            </p:txBody>
          </p:sp>
          <p:sp>
            <p:nvSpPr>
              <p:cNvPr id="54" name="Isosceles Triangle 53"/>
              <p:cNvSpPr/>
              <p:nvPr/>
            </p:nvSpPr>
            <p:spPr bwMode="auto">
              <a:xfrm rot="5400000">
                <a:off x="7866930" y="64918"/>
                <a:ext cx="722676" cy="311498"/>
              </a:xfrm>
              <a:prstGeom prst="triangle">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smtClean="0">
                  <a:gradFill>
                    <a:gsLst>
                      <a:gs pos="0">
                        <a:srgbClr val="FFFFFF"/>
                      </a:gs>
                      <a:gs pos="100000">
                        <a:srgbClr val="FFFFFF"/>
                      </a:gs>
                    </a:gsLst>
                    <a:lin ang="5400000" scaled="0"/>
                  </a:gradFill>
                </a:endParaRPr>
              </a:p>
            </p:txBody>
          </p:sp>
        </p:grpSp>
        <p:sp>
          <p:nvSpPr>
            <p:cNvPr id="52" name="TextBox 51"/>
            <p:cNvSpPr txBox="1"/>
            <p:nvPr/>
          </p:nvSpPr>
          <p:spPr>
            <a:xfrm>
              <a:off x="8874018" y="3266409"/>
              <a:ext cx="2065881" cy="299785"/>
            </a:xfrm>
            <a:prstGeom prst="rect">
              <a:avLst/>
            </a:prstGeom>
            <a:noFill/>
          </p:spPr>
          <p:txBody>
            <a:bodyPr wrap="none" lIns="0" tIns="0" rIns="0" bIns="0" rtlCol="0">
              <a:spAutoFit/>
            </a:bodyPr>
            <a:lstStyle/>
            <a:p>
              <a:pPr>
                <a:lnSpc>
                  <a:spcPct val="90000"/>
                </a:lnSpc>
                <a:spcBef>
                  <a:spcPct val="20000"/>
                </a:spcBef>
                <a:buSzPct val="80000"/>
              </a:pPr>
              <a:r>
                <a:rPr lang="en-US" sz="1400" dirty="0">
                  <a:solidFill>
                    <a:schemeClr val="bg1">
                      <a:alpha val="99000"/>
                    </a:schemeClr>
                  </a:solidFill>
                </a:rPr>
                <a:t>Northern Europe</a:t>
              </a:r>
            </a:p>
          </p:txBody>
        </p:sp>
      </p:grpSp>
      <p:grpSp>
        <p:nvGrpSpPr>
          <p:cNvPr id="55" name="Group 54"/>
          <p:cNvGrpSpPr/>
          <p:nvPr/>
        </p:nvGrpSpPr>
        <p:grpSpPr>
          <a:xfrm>
            <a:off x="6140466" y="3167003"/>
            <a:ext cx="1786840" cy="536697"/>
            <a:chOff x="8718270" y="3152204"/>
            <a:chExt cx="2762610" cy="829780"/>
          </a:xfrm>
          <a:effectLst>
            <a:outerShdw blurRad="76200" dir="18900000" sy="23000" kx="-1200000" algn="bl" rotWithShape="0">
              <a:prstClr val="black">
                <a:alpha val="20000"/>
              </a:prstClr>
            </a:outerShdw>
          </a:effectLst>
        </p:grpSpPr>
        <p:grpSp>
          <p:nvGrpSpPr>
            <p:cNvPr id="56" name="Group 55"/>
            <p:cNvGrpSpPr/>
            <p:nvPr/>
          </p:nvGrpSpPr>
          <p:grpSpPr>
            <a:xfrm>
              <a:off x="8718270" y="3152204"/>
              <a:ext cx="2762610" cy="829780"/>
              <a:chOff x="8069942" y="-247775"/>
              <a:chExt cx="2762610" cy="829780"/>
            </a:xfrm>
          </p:grpSpPr>
          <p:sp>
            <p:nvSpPr>
              <p:cNvPr id="59" name="Rectangle 58"/>
              <p:cNvSpPr/>
              <p:nvPr/>
            </p:nvSpPr>
            <p:spPr bwMode="auto">
              <a:xfrm>
                <a:off x="8072519" y="-247775"/>
                <a:ext cx="2760033" cy="549224"/>
              </a:xfrm>
              <a:prstGeom prst="rect">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smtClean="0">
                  <a:gradFill>
                    <a:gsLst>
                      <a:gs pos="0">
                        <a:srgbClr val="FFFFFF"/>
                      </a:gs>
                      <a:gs pos="100000">
                        <a:srgbClr val="FFFFFF"/>
                      </a:gs>
                    </a:gsLst>
                    <a:lin ang="5400000" scaled="0"/>
                  </a:gradFill>
                </a:endParaRPr>
              </a:p>
            </p:txBody>
          </p:sp>
          <p:sp>
            <p:nvSpPr>
              <p:cNvPr id="60" name="Isosceles Triangle 59"/>
              <p:cNvSpPr/>
              <p:nvPr/>
            </p:nvSpPr>
            <p:spPr bwMode="auto">
              <a:xfrm rot="5400000">
                <a:off x="7864352" y="64918"/>
                <a:ext cx="722677" cy="311498"/>
              </a:xfrm>
              <a:prstGeom prst="triangle">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smtClean="0">
                  <a:gradFill>
                    <a:gsLst>
                      <a:gs pos="0">
                        <a:srgbClr val="FFFFFF"/>
                      </a:gs>
                      <a:gs pos="100000">
                        <a:srgbClr val="FFFFFF"/>
                      </a:gs>
                    </a:gsLst>
                    <a:lin ang="5400000" scaled="0"/>
                  </a:gradFill>
                </a:endParaRPr>
              </a:p>
            </p:txBody>
          </p:sp>
        </p:grpSp>
        <p:sp>
          <p:nvSpPr>
            <p:cNvPr id="58" name="TextBox 57"/>
            <p:cNvSpPr txBox="1"/>
            <p:nvPr/>
          </p:nvSpPr>
          <p:spPr>
            <a:xfrm>
              <a:off x="8874018" y="3266409"/>
              <a:ext cx="1949892" cy="299785"/>
            </a:xfrm>
            <a:prstGeom prst="rect">
              <a:avLst/>
            </a:prstGeom>
            <a:noFill/>
          </p:spPr>
          <p:txBody>
            <a:bodyPr wrap="none" lIns="0" tIns="0" rIns="0" bIns="0" rtlCol="0">
              <a:spAutoFit/>
            </a:bodyPr>
            <a:lstStyle/>
            <a:p>
              <a:pPr>
                <a:lnSpc>
                  <a:spcPct val="90000"/>
                </a:lnSpc>
                <a:spcBef>
                  <a:spcPct val="20000"/>
                </a:spcBef>
                <a:buSzPct val="80000"/>
              </a:pPr>
              <a:r>
                <a:rPr lang="en-US" sz="1400" dirty="0">
                  <a:solidFill>
                    <a:schemeClr val="bg1">
                      <a:alpha val="99000"/>
                    </a:schemeClr>
                  </a:solidFill>
                </a:rPr>
                <a:t>Western Europe</a:t>
              </a:r>
            </a:p>
          </p:txBody>
        </p:sp>
      </p:grpSp>
      <p:grpSp>
        <p:nvGrpSpPr>
          <p:cNvPr id="77" name="Group 76"/>
          <p:cNvGrpSpPr/>
          <p:nvPr/>
        </p:nvGrpSpPr>
        <p:grpSpPr>
          <a:xfrm>
            <a:off x="9126737" y="3253889"/>
            <a:ext cx="1785173" cy="536697"/>
            <a:chOff x="8720847" y="3152204"/>
            <a:chExt cx="2760033" cy="829780"/>
          </a:xfrm>
          <a:effectLst>
            <a:outerShdw blurRad="76200" dir="18900000" sy="23000" kx="-1200000" algn="bl" rotWithShape="0">
              <a:prstClr val="black">
                <a:alpha val="20000"/>
              </a:prstClr>
            </a:outerShdw>
          </a:effectLst>
        </p:grpSpPr>
        <p:grpSp>
          <p:nvGrpSpPr>
            <p:cNvPr id="78" name="Group 77"/>
            <p:cNvGrpSpPr/>
            <p:nvPr/>
          </p:nvGrpSpPr>
          <p:grpSpPr>
            <a:xfrm>
              <a:off x="8720847" y="3152204"/>
              <a:ext cx="2760033" cy="829780"/>
              <a:chOff x="8072519" y="-247775"/>
              <a:chExt cx="2760033" cy="829780"/>
            </a:xfrm>
          </p:grpSpPr>
          <p:sp>
            <p:nvSpPr>
              <p:cNvPr id="80" name="Rectangle 79"/>
              <p:cNvSpPr/>
              <p:nvPr/>
            </p:nvSpPr>
            <p:spPr bwMode="auto">
              <a:xfrm>
                <a:off x="8072519" y="-247775"/>
                <a:ext cx="2760033" cy="549224"/>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smtClean="0">
                  <a:gradFill>
                    <a:gsLst>
                      <a:gs pos="0">
                        <a:srgbClr val="FFFFFF"/>
                      </a:gs>
                      <a:gs pos="100000">
                        <a:srgbClr val="FFFFFF"/>
                      </a:gs>
                    </a:gsLst>
                    <a:lin ang="5400000" scaled="0"/>
                  </a:gradFill>
                </a:endParaRPr>
              </a:p>
            </p:txBody>
          </p:sp>
          <p:sp>
            <p:nvSpPr>
              <p:cNvPr id="81" name="Isosceles Triangle 80"/>
              <p:cNvSpPr/>
              <p:nvPr/>
            </p:nvSpPr>
            <p:spPr bwMode="auto">
              <a:xfrm rot="5400000">
                <a:off x="7866930" y="64918"/>
                <a:ext cx="722676" cy="311498"/>
              </a:xfrm>
              <a:prstGeom prst="triangl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smtClean="0">
                  <a:gradFill>
                    <a:gsLst>
                      <a:gs pos="0">
                        <a:srgbClr val="FFFFFF"/>
                      </a:gs>
                      <a:gs pos="100000">
                        <a:srgbClr val="FFFFFF"/>
                      </a:gs>
                    </a:gsLst>
                    <a:lin ang="5400000" scaled="0"/>
                  </a:gradFill>
                </a:endParaRPr>
              </a:p>
            </p:txBody>
          </p:sp>
        </p:grpSp>
        <p:sp>
          <p:nvSpPr>
            <p:cNvPr id="79" name="TextBox 78"/>
            <p:cNvSpPr txBox="1"/>
            <p:nvPr/>
          </p:nvSpPr>
          <p:spPr>
            <a:xfrm>
              <a:off x="8874018" y="3266409"/>
              <a:ext cx="1078097" cy="299785"/>
            </a:xfrm>
            <a:prstGeom prst="rect">
              <a:avLst/>
            </a:prstGeom>
            <a:noFill/>
          </p:spPr>
          <p:txBody>
            <a:bodyPr wrap="none" lIns="0" tIns="0" rIns="0" bIns="0" rtlCol="0">
              <a:spAutoFit/>
            </a:bodyPr>
            <a:lstStyle/>
            <a:p>
              <a:pPr>
                <a:lnSpc>
                  <a:spcPct val="90000"/>
                </a:lnSpc>
                <a:spcBef>
                  <a:spcPct val="20000"/>
                </a:spcBef>
                <a:buSzPct val="80000"/>
              </a:pPr>
              <a:r>
                <a:rPr lang="en-US" sz="1400" dirty="0">
                  <a:solidFill>
                    <a:schemeClr val="bg1">
                      <a:alpha val="99000"/>
                    </a:schemeClr>
                  </a:solidFill>
                </a:rPr>
                <a:t>East Asia</a:t>
              </a:r>
            </a:p>
          </p:txBody>
        </p:sp>
      </p:grpSp>
      <p:grpSp>
        <p:nvGrpSpPr>
          <p:cNvPr id="82" name="Group 81"/>
          <p:cNvGrpSpPr/>
          <p:nvPr/>
        </p:nvGrpSpPr>
        <p:grpSpPr>
          <a:xfrm>
            <a:off x="8939989" y="3813297"/>
            <a:ext cx="1786840" cy="536697"/>
            <a:chOff x="8718270" y="3152204"/>
            <a:chExt cx="2762610" cy="829780"/>
          </a:xfrm>
          <a:effectLst>
            <a:outerShdw blurRad="76200" dir="18900000" sy="23000" kx="-1200000" algn="bl" rotWithShape="0">
              <a:prstClr val="black">
                <a:alpha val="20000"/>
              </a:prstClr>
            </a:outerShdw>
          </a:effectLst>
        </p:grpSpPr>
        <p:grpSp>
          <p:nvGrpSpPr>
            <p:cNvPr id="83" name="Group 82"/>
            <p:cNvGrpSpPr/>
            <p:nvPr/>
          </p:nvGrpSpPr>
          <p:grpSpPr>
            <a:xfrm>
              <a:off x="8718270" y="3152204"/>
              <a:ext cx="2762610" cy="829780"/>
              <a:chOff x="8069942" y="-247775"/>
              <a:chExt cx="2762610" cy="829780"/>
            </a:xfrm>
          </p:grpSpPr>
          <p:sp>
            <p:nvSpPr>
              <p:cNvPr id="85" name="Rectangle 84"/>
              <p:cNvSpPr/>
              <p:nvPr/>
            </p:nvSpPr>
            <p:spPr bwMode="auto">
              <a:xfrm>
                <a:off x="8072519" y="-247775"/>
                <a:ext cx="2760033" cy="549224"/>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smtClean="0">
                  <a:gradFill>
                    <a:gsLst>
                      <a:gs pos="0">
                        <a:srgbClr val="FFFFFF"/>
                      </a:gs>
                      <a:gs pos="100000">
                        <a:srgbClr val="FFFFFF"/>
                      </a:gs>
                    </a:gsLst>
                    <a:lin ang="5400000" scaled="0"/>
                  </a:gradFill>
                </a:endParaRPr>
              </a:p>
            </p:txBody>
          </p:sp>
          <p:sp>
            <p:nvSpPr>
              <p:cNvPr id="86" name="Isosceles Triangle 85"/>
              <p:cNvSpPr/>
              <p:nvPr/>
            </p:nvSpPr>
            <p:spPr bwMode="auto">
              <a:xfrm rot="5400000">
                <a:off x="7864352" y="64918"/>
                <a:ext cx="722677" cy="311498"/>
              </a:xfrm>
              <a:prstGeom prst="triangl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smtClean="0">
                  <a:gradFill>
                    <a:gsLst>
                      <a:gs pos="0">
                        <a:srgbClr val="FFFFFF"/>
                      </a:gs>
                      <a:gs pos="100000">
                        <a:srgbClr val="FFFFFF"/>
                      </a:gs>
                    </a:gsLst>
                    <a:lin ang="5400000" scaled="0"/>
                  </a:gradFill>
                </a:endParaRPr>
              </a:p>
            </p:txBody>
          </p:sp>
        </p:grpSp>
        <p:sp>
          <p:nvSpPr>
            <p:cNvPr id="84" name="TextBox 83"/>
            <p:cNvSpPr txBox="1"/>
            <p:nvPr/>
          </p:nvSpPr>
          <p:spPr>
            <a:xfrm>
              <a:off x="8874018" y="3266409"/>
              <a:ext cx="1873656" cy="299785"/>
            </a:xfrm>
            <a:prstGeom prst="rect">
              <a:avLst/>
            </a:prstGeom>
            <a:noFill/>
          </p:spPr>
          <p:txBody>
            <a:bodyPr wrap="none" lIns="0" tIns="0" rIns="0" bIns="0" rtlCol="0">
              <a:spAutoFit/>
            </a:bodyPr>
            <a:lstStyle/>
            <a:p>
              <a:pPr>
                <a:lnSpc>
                  <a:spcPct val="90000"/>
                </a:lnSpc>
                <a:spcBef>
                  <a:spcPct val="20000"/>
                </a:spcBef>
                <a:buSzPct val="80000"/>
              </a:pPr>
              <a:r>
                <a:rPr lang="en-US" sz="1400" dirty="0">
                  <a:solidFill>
                    <a:schemeClr val="bg1">
                      <a:alpha val="99000"/>
                    </a:schemeClr>
                  </a:solidFill>
                </a:rPr>
                <a:t>South East Asia</a:t>
              </a:r>
            </a:p>
          </p:txBody>
        </p:sp>
      </p:grpSp>
    </p:spTree>
    <p:extLst>
      <p:ext uri="{BB962C8B-B14F-4D97-AF65-F5344CB8AC3E}">
        <p14:creationId xmlns:p14="http://schemas.microsoft.com/office/powerpoint/2010/main" val="41825687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100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28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Windows Azure </a:t>
            </a:r>
            <a:r>
              <a:rPr lang="en-US" dirty="0" smtClean="0">
                <a:solidFill>
                  <a:schemeClr val="accent2">
                    <a:alpha val="99000"/>
                  </a:schemeClr>
                </a:solidFill>
              </a:rPr>
              <a:t>Traffic Manager</a:t>
            </a:r>
            <a:endParaRPr lang="en-US" dirty="0">
              <a:solidFill>
                <a:schemeClr val="accent2">
                  <a:alpha val="99000"/>
                </a:schemeClr>
              </a:solidFill>
            </a:endParaRPr>
          </a:p>
        </p:txBody>
      </p:sp>
      <p:sp>
        <p:nvSpPr>
          <p:cNvPr id="3" name="Content Placeholder 2"/>
          <p:cNvSpPr>
            <a:spLocks noGrp="1"/>
          </p:cNvSpPr>
          <p:nvPr>
            <p:ph type="body" sz="quarter" idx="10"/>
          </p:nvPr>
        </p:nvSpPr>
        <p:spPr>
          <a:xfrm>
            <a:off x="583508" y="1190220"/>
            <a:ext cx="7427151" cy="1708160"/>
          </a:xfrm>
        </p:spPr>
        <p:txBody>
          <a:bodyPr/>
          <a:lstStyle/>
          <a:p>
            <a:pPr marL="282575" indent="-279400">
              <a:lnSpc>
                <a:spcPct val="100000"/>
              </a:lnSpc>
              <a:buFont typeface="+mj-lt"/>
              <a:buAutoNum type="arabicPeriod"/>
            </a:pPr>
            <a:r>
              <a:rPr lang="en-US" sz="2400" dirty="0" smtClean="0"/>
              <a:t>Designed to provide higher performance or availability of web applications and services</a:t>
            </a:r>
          </a:p>
          <a:p>
            <a:pPr marL="282575" indent="-279400">
              <a:lnSpc>
                <a:spcPct val="100000"/>
              </a:lnSpc>
              <a:buFont typeface="+mj-lt"/>
              <a:buAutoNum type="arabicPeriod"/>
            </a:pPr>
            <a:r>
              <a:rPr lang="en-US" sz="2400" dirty="0" smtClean="0"/>
              <a:t>Load balancing across multiple Hosted Services</a:t>
            </a:r>
          </a:p>
          <a:p>
            <a:pPr marL="282575" indent="-279400">
              <a:lnSpc>
                <a:spcPct val="100000"/>
              </a:lnSpc>
              <a:buFont typeface="+mj-lt"/>
              <a:buAutoNum type="arabicPeriod"/>
            </a:pPr>
            <a:r>
              <a:rPr lang="en-US" sz="2400" dirty="0" smtClean="0"/>
              <a:t>Available in CTP today</a:t>
            </a:r>
          </a:p>
        </p:txBody>
      </p:sp>
      <p:grpSp>
        <p:nvGrpSpPr>
          <p:cNvPr id="6" name="Group 5"/>
          <p:cNvGrpSpPr/>
          <p:nvPr/>
        </p:nvGrpSpPr>
        <p:grpSpPr>
          <a:xfrm>
            <a:off x="584831" y="3625326"/>
            <a:ext cx="3505947" cy="2489957"/>
            <a:chOff x="584831" y="4141323"/>
            <a:chExt cx="3505947" cy="2489957"/>
          </a:xfrm>
        </p:grpSpPr>
        <p:sp>
          <p:nvSpPr>
            <p:cNvPr id="16" name="Rounded Rectangle 15"/>
            <p:cNvSpPr/>
            <p:nvPr/>
          </p:nvSpPr>
          <p:spPr bwMode="auto">
            <a:xfrm>
              <a:off x="584831" y="4141323"/>
              <a:ext cx="3505947" cy="2489957"/>
            </a:xfrm>
            <a:prstGeom prst="roundRect">
              <a:avLst>
                <a:gd name="adj" fmla="val 0"/>
              </a:avLst>
            </a:prstGeom>
            <a:solidFill>
              <a:srgbClr val="92D050"/>
            </a:solidFill>
            <a:ln w="9525" cap="flat" cmpd="sng" algn="ctr">
              <a:noFill/>
              <a:prstDash val="solid"/>
            </a:ln>
            <a:effectLst/>
          </p:spPr>
          <p:txBody>
            <a:bodyPr lIns="91440" bIns="91440" rtlCol="0" anchor="b" anchorCtr="0"/>
            <a:lstStyle/>
            <a:p>
              <a:pPr defTabSz="1218936"/>
              <a:endParaRPr lang="en-US" sz="2000" dirty="0">
                <a:solidFill>
                  <a:srgbClr val="92D050">
                    <a:alpha val="99000"/>
                  </a:srgbClr>
                </a:solidFill>
                <a:ea typeface="Segoe UI" pitchFamily="34" charset="0"/>
                <a:cs typeface="Segoe UI" pitchFamily="34" charset="0"/>
              </a:endParaRPr>
            </a:p>
          </p:txBody>
        </p:sp>
        <p:sp>
          <p:nvSpPr>
            <p:cNvPr id="17" name="Rectangle 16"/>
            <p:cNvSpPr/>
            <p:nvPr/>
          </p:nvSpPr>
          <p:spPr>
            <a:xfrm>
              <a:off x="752258" y="6034178"/>
              <a:ext cx="2482231" cy="461665"/>
            </a:xfrm>
            <a:prstGeom prst="rect">
              <a:avLst/>
            </a:prstGeom>
          </p:spPr>
          <p:txBody>
            <a:bodyPr wrap="square">
              <a:spAutoFit/>
            </a:bodyPr>
            <a:lstStyle/>
            <a:p>
              <a:pPr defTabSz="914361">
                <a:defRPr/>
              </a:pPr>
              <a:r>
                <a:rPr lang="en-US" b="1" kern="0" cap="all" dirty="0" smtClean="0">
                  <a:gradFill>
                    <a:gsLst>
                      <a:gs pos="0">
                        <a:srgbClr val="FFFFFF"/>
                      </a:gs>
                      <a:gs pos="100000">
                        <a:srgbClr val="FFFFFF"/>
                      </a:gs>
                    </a:gsLst>
                    <a:lin ang="5400000" scaled="0"/>
                  </a:gradFill>
                  <a:latin typeface="Segoe UI" pitchFamily="34" charset="0"/>
                  <a:ea typeface="Segoe UI" pitchFamily="34" charset="0"/>
                  <a:cs typeface="Segoe UI" pitchFamily="34" charset="0"/>
                </a:rPr>
                <a:t>Performance</a:t>
              </a:r>
              <a:endParaRPr lang="en-US" b="1" kern="0" cap="all"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pic>
          <p:nvPicPr>
            <p:cNvPr id="14" name="Picture 26" descr="Dashboard 512x512.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13617" y="4379531"/>
              <a:ext cx="1000125" cy="1000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4" name="Rectangle 3"/>
            <p:cNvSpPr/>
            <p:nvPr/>
          </p:nvSpPr>
          <p:spPr>
            <a:xfrm>
              <a:off x="1713741" y="4399699"/>
              <a:ext cx="2377037" cy="923330"/>
            </a:xfrm>
            <a:prstGeom prst="rect">
              <a:avLst/>
            </a:prstGeom>
          </p:spPr>
          <p:txBody>
            <a:bodyPr wrap="square">
              <a:spAutoFit/>
            </a:bodyPr>
            <a:lstStyle/>
            <a:p>
              <a:pPr defTabSz="1218936"/>
              <a:r>
                <a:rPr lang="en-US" sz="1800" dirty="0">
                  <a:solidFill>
                    <a:schemeClr val="bg1">
                      <a:alpha val="99000"/>
                    </a:schemeClr>
                  </a:solidFill>
                  <a:ea typeface="Segoe UI" pitchFamily="34" charset="0"/>
                  <a:cs typeface="Segoe UI" pitchFamily="34" charset="0"/>
                </a:rPr>
                <a:t>Directs the user to the best / closest deployment</a:t>
              </a:r>
            </a:p>
          </p:txBody>
        </p:sp>
      </p:grpSp>
      <p:grpSp>
        <p:nvGrpSpPr>
          <p:cNvPr id="7" name="Group 6"/>
          <p:cNvGrpSpPr/>
          <p:nvPr/>
        </p:nvGrpSpPr>
        <p:grpSpPr>
          <a:xfrm>
            <a:off x="4367921" y="3618681"/>
            <a:ext cx="3505947" cy="2489957"/>
            <a:chOff x="4346235" y="4134678"/>
            <a:chExt cx="3505947" cy="2489957"/>
          </a:xfrm>
        </p:grpSpPr>
        <p:sp>
          <p:nvSpPr>
            <p:cNvPr id="20" name="Rounded Rectangle 19"/>
            <p:cNvSpPr/>
            <p:nvPr/>
          </p:nvSpPr>
          <p:spPr bwMode="auto">
            <a:xfrm>
              <a:off x="4346235" y="4134678"/>
              <a:ext cx="3505947" cy="2489957"/>
            </a:xfrm>
            <a:prstGeom prst="roundRect">
              <a:avLst>
                <a:gd name="adj" fmla="val 0"/>
              </a:avLst>
            </a:prstGeom>
            <a:solidFill>
              <a:srgbClr val="92D050"/>
            </a:solidFill>
            <a:ln w="9525" cap="flat" cmpd="sng" algn="ctr">
              <a:noFill/>
              <a:prstDash val="solid"/>
            </a:ln>
            <a:effectLst/>
          </p:spPr>
          <p:txBody>
            <a:bodyPr lIns="91440" bIns="91440" rtlCol="0" anchor="b" anchorCtr="0"/>
            <a:lstStyle/>
            <a:p>
              <a:pPr defTabSz="1218936"/>
              <a:endParaRPr lang="en-US" sz="2000" dirty="0">
                <a:solidFill>
                  <a:schemeClr val="bg1">
                    <a:alpha val="99000"/>
                  </a:schemeClr>
                </a:solidFill>
                <a:ea typeface="Segoe UI" pitchFamily="34" charset="0"/>
                <a:cs typeface="Segoe UI" pitchFamily="34" charset="0"/>
              </a:endParaRPr>
            </a:p>
          </p:txBody>
        </p:sp>
        <p:sp>
          <p:nvSpPr>
            <p:cNvPr id="21" name="TextBox 20"/>
            <p:cNvSpPr txBox="1"/>
            <p:nvPr/>
          </p:nvSpPr>
          <p:spPr>
            <a:xfrm>
              <a:off x="4513661" y="6034179"/>
              <a:ext cx="3163279" cy="461665"/>
            </a:xfrm>
            <a:prstGeom prst="rect">
              <a:avLst/>
            </a:prstGeom>
          </p:spPr>
          <p:txBody>
            <a:bodyPr wrap="square">
              <a:spAutoFit/>
            </a:bodyPr>
            <a:lstStyle>
              <a:defPPr>
                <a:defRPr lang="en-US"/>
              </a:defPPr>
              <a:lvl1pPr defTabSz="914361">
                <a:defRPr kern="0">
                  <a:gradFill>
                    <a:gsLst>
                      <a:gs pos="0">
                        <a:srgbClr val="FFFFFF"/>
                      </a:gs>
                      <a:gs pos="100000">
                        <a:srgbClr val="FFFFFF"/>
                      </a:gs>
                    </a:gsLst>
                    <a:lin ang="5400000" scaled="0"/>
                  </a:gradFill>
                  <a:latin typeface="Segoe UI Light" pitchFamily="34" charset="0"/>
                </a:defRPr>
              </a:lvl1pPr>
            </a:lstStyle>
            <a:p>
              <a:r>
                <a:rPr lang="en-US" altLang="zh-CN" b="1" cap="all" dirty="0">
                  <a:latin typeface="Segoe UI" pitchFamily="34" charset="0"/>
                  <a:ea typeface="Segoe UI" pitchFamily="34" charset="0"/>
                  <a:cs typeface="Segoe UI" pitchFamily="34" charset="0"/>
                </a:rPr>
                <a:t>Fault Tolerance</a:t>
              </a:r>
            </a:p>
          </p:txBody>
        </p:sp>
        <p:pic>
          <p:nvPicPr>
            <p:cNvPr id="13" name="Picture 23" descr="Help 512x512.png"/>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410629" y="4366651"/>
              <a:ext cx="1000125" cy="1000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8" name="Rectangle 17"/>
            <p:cNvSpPr/>
            <p:nvPr/>
          </p:nvSpPr>
          <p:spPr>
            <a:xfrm>
              <a:off x="5394659" y="4399699"/>
              <a:ext cx="2367370" cy="923330"/>
            </a:xfrm>
            <a:prstGeom prst="rect">
              <a:avLst/>
            </a:prstGeom>
          </p:spPr>
          <p:txBody>
            <a:bodyPr wrap="square">
              <a:spAutoFit/>
            </a:bodyPr>
            <a:lstStyle/>
            <a:p>
              <a:pPr defTabSz="1218936"/>
              <a:r>
                <a:rPr lang="en-US" sz="1800" dirty="0">
                  <a:solidFill>
                    <a:schemeClr val="bg1">
                      <a:alpha val="99000"/>
                    </a:schemeClr>
                  </a:solidFill>
                  <a:ea typeface="Segoe UI" pitchFamily="34" charset="0"/>
                  <a:cs typeface="Segoe UI" pitchFamily="34" charset="0"/>
                </a:rPr>
                <a:t>Redirect Traffic to another deployment based on availability</a:t>
              </a:r>
            </a:p>
          </p:txBody>
        </p:sp>
      </p:grpSp>
      <p:grpSp>
        <p:nvGrpSpPr>
          <p:cNvPr id="5" name="Group 4"/>
          <p:cNvGrpSpPr/>
          <p:nvPr/>
        </p:nvGrpSpPr>
        <p:grpSpPr>
          <a:xfrm>
            <a:off x="8151011" y="3618681"/>
            <a:ext cx="3511171" cy="2489957"/>
            <a:chOff x="8151011" y="4134678"/>
            <a:chExt cx="3511171" cy="2489957"/>
          </a:xfrm>
        </p:grpSpPr>
        <p:sp>
          <p:nvSpPr>
            <p:cNvPr id="24" name="Rounded Rectangle 23"/>
            <p:cNvSpPr/>
            <p:nvPr/>
          </p:nvSpPr>
          <p:spPr bwMode="auto">
            <a:xfrm>
              <a:off x="8151011" y="4134678"/>
              <a:ext cx="3505947" cy="2489957"/>
            </a:xfrm>
            <a:prstGeom prst="roundRect">
              <a:avLst>
                <a:gd name="adj" fmla="val 0"/>
              </a:avLst>
            </a:prstGeom>
            <a:solidFill>
              <a:srgbClr val="92D050"/>
            </a:solidFill>
            <a:ln w="9525" cap="flat" cmpd="sng" algn="ctr">
              <a:noFill/>
              <a:prstDash val="solid"/>
            </a:ln>
            <a:effectLst/>
          </p:spPr>
          <p:txBody>
            <a:bodyPr lIns="91440" bIns="91440" rtlCol="0" anchor="b" anchorCtr="0"/>
            <a:lstStyle/>
            <a:p>
              <a:pPr defTabSz="1218936"/>
              <a:endParaRPr lang="en-US" sz="2000" dirty="0">
                <a:solidFill>
                  <a:schemeClr val="bg1">
                    <a:alpha val="99000"/>
                  </a:schemeClr>
                </a:solidFill>
                <a:ea typeface="Segoe UI" pitchFamily="34" charset="0"/>
                <a:cs typeface="Segoe UI" pitchFamily="34" charset="0"/>
              </a:endParaRPr>
            </a:p>
          </p:txBody>
        </p:sp>
        <p:sp>
          <p:nvSpPr>
            <p:cNvPr id="25" name="TextBox 24"/>
            <p:cNvSpPr txBox="1"/>
            <p:nvPr/>
          </p:nvSpPr>
          <p:spPr>
            <a:xfrm>
              <a:off x="8318438" y="6034180"/>
              <a:ext cx="2491803" cy="461665"/>
            </a:xfrm>
            <a:prstGeom prst="rect">
              <a:avLst/>
            </a:prstGeom>
          </p:spPr>
          <p:txBody>
            <a:bodyPr wrap="square">
              <a:spAutoFit/>
            </a:bodyPr>
            <a:lstStyle>
              <a:defPPr>
                <a:defRPr lang="en-US"/>
              </a:defPPr>
              <a:lvl1pPr defTabSz="914361">
                <a:defRPr kern="0">
                  <a:gradFill>
                    <a:gsLst>
                      <a:gs pos="0">
                        <a:srgbClr val="FFFFFF"/>
                      </a:gs>
                      <a:gs pos="100000">
                        <a:srgbClr val="FFFFFF"/>
                      </a:gs>
                    </a:gsLst>
                    <a:lin ang="5400000" scaled="0"/>
                  </a:gradFill>
                  <a:latin typeface="Segoe UI Light" pitchFamily="34" charset="0"/>
                </a:defRPr>
              </a:lvl1pPr>
            </a:lstStyle>
            <a:p>
              <a:r>
                <a:rPr lang="en-US" altLang="zh-CN" b="1" dirty="0" smtClean="0">
                  <a:latin typeface="Segoe UI" pitchFamily="34" charset="0"/>
                  <a:ea typeface="Segoe UI" pitchFamily="34" charset="0"/>
                  <a:cs typeface="Segoe UI" pitchFamily="34" charset="0"/>
                </a:rPr>
                <a:t>ROUND ROBIN</a:t>
              </a:r>
              <a:endParaRPr lang="en-US" altLang="zh-CN" b="1" dirty="0">
                <a:latin typeface="Segoe UI" pitchFamily="34" charset="0"/>
                <a:ea typeface="Segoe UI" pitchFamily="34" charset="0"/>
                <a:cs typeface="Segoe UI" pitchFamily="34" charset="0"/>
              </a:endParaRPr>
            </a:p>
          </p:txBody>
        </p:sp>
        <p:pic>
          <p:nvPicPr>
            <p:cNvPr id="11" name="Picture 12" descr="Universal 512x512.png"/>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313703" y="4366650"/>
              <a:ext cx="1000125" cy="1000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9" name="Rectangle 18"/>
            <p:cNvSpPr/>
            <p:nvPr/>
          </p:nvSpPr>
          <p:spPr>
            <a:xfrm>
              <a:off x="9294812" y="4399699"/>
              <a:ext cx="2367370" cy="923330"/>
            </a:xfrm>
            <a:prstGeom prst="rect">
              <a:avLst/>
            </a:prstGeom>
          </p:spPr>
          <p:txBody>
            <a:bodyPr wrap="square">
              <a:spAutoFit/>
            </a:bodyPr>
            <a:lstStyle/>
            <a:p>
              <a:pPr defTabSz="1218936"/>
              <a:r>
                <a:rPr lang="en-US" sz="1800" dirty="0">
                  <a:solidFill>
                    <a:schemeClr val="bg1">
                      <a:alpha val="99000"/>
                    </a:schemeClr>
                  </a:solidFill>
                  <a:ea typeface="Segoe UI" pitchFamily="34" charset="0"/>
                  <a:cs typeface="Segoe UI" pitchFamily="34" charset="0"/>
                </a:rPr>
                <a:t>Traffic is distributed equally to all hosted services</a:t>
              </a:r>
            </a:p>
          </p:txBody>
        </p:sp>
      </p:grpSp>
      <p:sp>
        <p:nvSpPr>
          <p:cNvPr id="8" name="Rectangle 7"/>
          <p:cNvSpPr/>
          <p:nvPr/>
        </p:nvSpPr>
        <p:spPr>
          <a:xfrm>
            <a:off x="494678" y="3149032"/>
            <a:ext cx="3406061" cy="369332"/>
          </a:xfrm>
          <a:prstGeom prst="rect">
            <a:avLst/>
          </a:prstGeom>
        </p:spPr>
        <p:txBody>
          <a:bodyPr wrap="none">
            <a:spAutoFit/>
          </a:bodyPr>
          <a:lstStyle/>
          <a:p>
            <a:r>
              <a:rPr lang="en-US" sz="1800" b="1" cap="all" dirty="0">
                <a:solidFill>
                  <a:schemeClr val="bg1">
                    <a:lumMod val="50000"/>
                    <a:alpha val="99000"/>
                  </a:schemeClr>
                </a:solidFill>
              </a:rPr>
              <a:t>Select from three modes:</a:t>
            </a:r>
          </a:p>
        </p:txBody>
      </p:sp>
    </p:spTree>
    <p:extLst>
      <p:ext uri="{BB962C8B-B14F-4D97-AF65-F5344CB8AC3E}">
        <p14:creationId xmlns:p14="http://schemas.microsoft.com/office/powerpoint/2010/main" val="23551830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Right Arrow 61"/>
          <p:cNvSpPr/>
          <p:nvPr/>
        </p:nvSpPr>
        <p:spPr bwMode="auto">
          <a:xfrm>
            <a:off x="6838122" y="2176670"/>
            <a:ext cx="1977887" cy="934279"/>
          </a:xfrm>
          <a:prstGeom prst="rightArrow">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4" name="Rectangle 63"/>
          <p:cNvSpPr/>
          <p:nvPr/>
        </p:nvSpPr>
        <p:spPr>
          <a:xfrm>
            <a:off x="517525" y="4332288"/>
            <a:ext cx="11158537" cy="229711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dirty="0" smtClean="0"/>
              <a:t>Windows Azure </a:t>
            </a:r>
            <a:r>
              <a:rPr lang="en-US" dirty="0">
                <a:solidFill>
                  <a:schemeClr val="accent2">
                    <a:alpha val="99000"/>
                  </a:schemeClr>
                </a:solidFill>
              </a:rPr>
              <a:t>CDN</a:t>
            </a:r>
          </a:p>
        </p:txBody>
      </p:sp>
      <p:sp>
        <p:nvSpPr>
          <p:cNvPr id="63" name="Content Placeholder 62"/>
          <p:cNvSpPr>
            <a:spLocks noGrp="1"/>
          </p:cNvSpPr>
          <p:nvPr>
            <p:ph type="body" sz="quarter" idx="10"/>
          </p:nvPr>
        </p:nvSpPr>
        <p:spPr>
          <a:xfrm>
            <a:off x="704140" y="4700631"/>
            <a:ext cx="8216351" cy="1560427"/>
          </a:xfrm>
        </p:spPr>
        <p:txBody>
          <a:bodyPr/>
          <a:lstStyle/>
          <a:p>
            <a:r>
              <a:rPr lang="en-US" sz="3200" dirty="0" smtClean="0"/>
              <a:t>Enables a better user experience &amp; global reach</a:t>
            </a:r>
          </a:p>
          <a:p>
            <a:r>
              <a:rPr lang="en-US" sz="3200" dirty="0" smtClean="0"/>
              <a:t>Broad reach with 24+ locations globally </a:t>
            </a:r>
          </a:p>
          <a:p>
            <a:pPr>
              <a:spcAft>
                <a:spcPts val="0"/>
              </a:spcAft>
            </a:pPr>
            <a:r>
              <a:rPr lang="en-US" sz="3200" dirty="0" smtClean="0"/>
              <a:t>99.95% availability</a:t>
            </a:r>
          </a:p>
        </p:txBody>
      </p:sp>
      <p:sp>
        <p:nvSpPr>
          <p:cNvPr id="4" name="Right Arrow 3"/>
          <p:cNvSpPr/>
          <p:nvPr/>
        </p:nvSpPr>
        <p:spPr bwMode="auto">
          <a:xfrm rot="16200000">
            <a:off x="9082999" y="4380877"/>
            <a:ext cx="1306804" cy="640080"/>
          </a:xfrm>
          <a:prstGeom prst="rightArrow">
            <a:avLst/>
          </a:prstGeom>
          <a:solidFill>
            <a:schemeClr val="accent2"/>
          </a:solidFill>
          <a:ln w="12700" cap="flat" cmpd="thickThin" algn="ctr">
            <a:noFill/>
            <a:prstDash val="solid"/>
          </a:ln>
          <a:effectLst/>
        </p:spPr>
        <p:txBody>
          <a:bodyPr rtlCol="0" anchor="ctr"/>
          <a:lstStyle/>
          <a:p>
            <a:pPr algn="ctr" defTabSz="1218936"/>
            <a:endParaRPr lang="en-US" sz="1500" kern="0" dirty="0">
              <a:solidFill>
                <a:srgbClr val="000000"/>
              </a:solidFill>
              <a:latin typeface="+mj-lt"/>
            </a:endParaRPr>
          </a:p>
        </p:txBody>
      </p:sp>
      <p:grpSp>
        <p:nvGrpSpPr>
          <p:cNvPr id="6" name="Group 5"/>
          <p:cNvGrpSpPr/>
          <p:nvPr/>
        </p:nvGrpSpPr>
        <p:grpSpPr>
          <a:xfrm>
            <a:off x="2641599" y="3243209"/>
            <a:ext cx="2010073" cy="999271"/>
            <a:chOff x="1504512" y="3299102"/>
            <a:chExt cx="1507947" cy="999271"/>
          </a:xfrm>
        </p:grpSpPr>
        <p:sp>
          <p:nvSpPr>
            <p:cNvPr id="7" name="Rounded Rectangle 6"/>
            <p:cNvSpPr/>
            <p:nvPr/>
          </p:nvSpPr>
          <p:spPr bwMode="auto">
            <a:xfrm>
              <a:off x="1504512" y="3299102"/>
              <a:ext cx="1507947" cy="999271"/>
            </a:xfrm>
            <a:prstGeom prst="roundRect">
              <a:avLst>
                <a:gd name="adj" fmla="val 0"/>
              </a:avLst>
            </a:prstGeom>
            <a:solidFill>
              <a:schemeClr val="accent3"/>
            </a:solidFill>
            <a:ln w="12700" cap="flat" cmpd="thickThin" algn="ctr">
              <a:noFill/>
              <a:prstDash val="solid"/>
            </a:ln>
            <a:effectLst/>
          </p:spPr>
          <p:txBody>
            <a:bodyPr lIns="182880" rtlCol="0" anchor="ctr"/>
            <a:lstStyle/>
            <a:p>
              <a:pPr defTabSz="1218936"/>
              <a:r>
                <a:rPr lang="en-US" sz="1400" kern="0" dirty="0" smtClean="0">
                  <a:solidFill>
                    <a:schemeClr val="bg1">
                      <a:alpha val="99000"/>
                    </a:schemeClr>
                  </a:solidFill>
                  <a:latin typeface="+mj-lt"/>
                </a:rPr>
                <a:t>Browse </a:t>
              </a:r>
              <a:r>
                <a:rPr lang="en-US" sz="1400" kern="0" dirty="0">
                  <a:solidFill>
                    <a:schemeClr val="bg1">
                      <a:alpha val="99000"/>
                    </a:schemeClr>
                  </a:solidFill>
                  <a:latin typeface="+mj-lt"/>
                </a:rPr>
                <a:t>to</a:t>
              </a:r>
              <a:br>
                <a:rPr lang="en-US" sz="1400" kern="0" dirty="0">
                  <a:solidFill>
                    <a:schemeClr val="bg1">
                      <a:alpha val="99000"/>
                    </a:schemeClr>
                  </a:solidFill>
                  <a:latin typeface="+mj-lt"/>
                </a:rPr>
              </a:br>
              <a:r>
                <a:rPr lang="en-US" sz="1400" kern="0" dirty="0">
                  <a:solidFill>
                    <a:schemeClr val="bg1">
                      <a:alpha val="99000"/>
                    </a:schemeClr>
                  </a:solidFill>
                  <a:latin typeface="+mj-lt"/>
                </a:rPr>
                <a:t>cdn.customer.com</a:t>
              </a:r>
              <a:br>
                <a:rPr lang="en-US" sz="1400" kern="0" dirty="0">
                  <a:solidFill>
                    <a:schemeClr val="bg1">
                      <a:alpha val="99000"/>
                    </a:schemeClr>
                  </a:solidFill>
                  <a:latin typeface="+mj-lt"/>
                </a:rPr>
              </a:br>
              <a:r>
                <a:rPr lang="en-US" sz="1400" kern="0" dirty="0">
                  <a:solidFill>
                    <a:schemeClr val="bg1">
                      <a:alpha val="99000"/>
                    </a:schemeClr>
                  </a:solidFill>
                  <a:latin typeface="+mj-lt"/>
                </a:rPr>
                <a:t>GET</a:t>
              </a:r>
              <a:br>
                <a:rPr lang="en-US" sz="1400" kern="0" dirty="0">
                  <a:solidFill>
                    <a:schemeClr val="bg1">
                      <a:alpha val="99000"/>
                    </a:schemeClr>
                  </a:solidFill>
                  <a:latin typeface="+mj-lt"/>
                </a:rPr>
              </a:br>
              <a:r>
                <a:rPr lang="en-US" sz="1400" kern="0" dirty="0" smtClean="0">
                  <a:solidFill>
                    <a:schemeClr val="bg1">
                      <a:alpha val="99000"/>
                    </a:schemeClr>
                  </a:solidFill>
                  <a:latin typeface="+mj-lt"/>
                </a:rPr>
                <a:t>foo.jpg</a:t>
              </a:r>
              <a:endParaRPr lang="en-US" sz="1400" kern="0" dirty="0">
                <a:solidFill>
                  <a:schemeClr val="bg1">
                    <a:alpha val="99000"/>
                  </a:schemeClr>
                </a:solidFill>
                <a:latin typeface="+mj-lt"/>
              </a:endParaRPr>
            </a:p>
          </p:txBody>
        </p:sp>
        <p:sp>
          <p:nvSpPr>
            <p:cNvPr id="8" name="TextBox 7"/>
            <p:cNvSpPr txBox="1"/>
            <p:nvPr/>
          </p:nvSpPr>
          <p:spPr>
            <a:xfrm>
              <a:off x="2792628" y="3323321"/>
              <a:ext cx="163910" cy="323143"/>
            </a:xfrm>
            <a:prstGeom prst="rect">
              <a:avLst/>
            </a:prstGeom>
            <a:noFill/>
          </p:spPr>
          <p:txBody>
            <a:bodyPr wrap="square" lIns="121899" tIns="60949" rIns="121899" bIns="60949" rtlCol="0">
              <a:spAutoFit/>
            </a:bodyPr>
            <a:lstStyle/>
            <a:p>
              <a:pPr algn="ctr"/>
              <a:endParaRPr lang="en-US" sz="1300" b="1" dirty="0">
                <a:solidFill>
                  <a:schemeClr val="bg1">
                    <a:alpha val="99000"/>
                  </a:schemeClr>
                </a:solidFill>
                <a:ea typeface="Segoe UI" pitchFamily="34" charset="0"/>
                <a:cs typeface="Segoe UI" pitchFamily="34" charset="0"/>
              </a:endParaRPr>
            </a:p>
          </p:txBody>
        </p:sp>
      </p:grpSp>
      <p:sp>
        <p:nvSpPr>
          <p:cNvPr id="11" name="TextBox 10"/>
          <p:cNvSpPr txBox="1"/>
          <p:nvPr/>
        </p:nvSpPr>
        <p:spPr>
          <a:xfrm>
            <a:off x="8933361" y="3177239"/>
            <a:ext cx="2408737" cy="338555"/>
          </a:xfrm>
          <a:prstGeom prst="rect">
            <a:avLst/>
          </a:prstGeom>
          <a:noFill/>
        </p:spPr>
        <p:txBody>
          <a:bodyPr wrap="none" lIns="91432" tIns="45717" rIns="91432" bIns="45717" rtlCol="0">
            <a:spAutoFit/>
          </a:bodyPr>
          <a:lstStyle/>
          <a:p>
            <a:pPr algn="ctr"/>
            <a:r>
              <a:rPr lang="en-US" sz="1600" dirty="0">
                <a:solidFill>
                  <a:srgbClr val="FFFFFF">
                    <a:alpha val="99000"/>
                  </a:srgbClr>
                </a:solidFill>
                <a:latin typeface="Segoe UI Semibold" pitchFamily="34" charset="0"/>
                <a:ea typeface="Segoe UI" pitchFamily="34" charset="0"/>
                <a:cs typeface="Segoe UI" pitchFamily="34" charset="0"/>
              </a:rPr>
              <a:t>Windows Azure Storage</a:t>
            </a:r>
          </a:p>
        </p:txBody>
      </p:sp>
      <p:sp>
        <p:nvSpPr>
          <p:cNvPr id="48" name="Right Arrow 47"/>
          <p:cNvSpPr/>
          <p:nvPr/>
        </p:nvSpPr>
        <p:spPr bwMode="auto">
          <a:xfrm rot="16200000">
            <a:off x="9781315" y="4380878"/>
            <a:ext cx="1306804" cy="640080"/>
          </a:xfrm>
          <a:prstGeom prst="rightArrow">
            <a:avLst/>
          </a:prstGeom>
          <a:solidFill>
            <a:schemeClr val="accent4"/>
          </a:solidFill>
          <a:ln>
            <a:noFill/>
            <a:headEnd type="none" w="med" len="med"/>
            <a:tailEnd type="none" w="med" len="med"/>
          </a:ln>
          <a:effectLst/>
          <a:scene3d>
            <a:camera prst="orthographicFront">
              <a:rot lat="0" lon="0" rev="0"/>
            </a:camera>
            <a:lightRig rig="threePt" dir="tl"/>
          </a:scene3d>
          <a:sp3d prstMaterial="matte"/>
        </p:spPr>
        <p:style>
          <a:lnRef idx="0">
            <a:schemeClr val="accent1"/>
          </a:lnRef>
          <a:fillRef idx="3">
            <a:schemeClr val="accent1"/>
          </a:fillRef>
          <a:effectRef idx="3">
            <a:schemeClr val="accent1"/>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a:endParaRPr lang="en-US" spc="-51" dirty="0">
              <a:gradFill>
                <a:gsLst>
                  <a:gs pos="0">
                    <a:srgbClr val="000000"/>
                  </a:gs>
                  <a:gs pos="100000">
                    <a:srgbClr val="000000"/>
                  </a:gs>
                </a:gsLst>
                <a:lin ang="5400000" scaled="0"/>
              </a:gradFill>
            </a:endParaRPr>
          </a:p>
        </p:txBody>
      </p:sp>
      <p:grpSp>
        <p:nvGrpSpPr>
          <p:cNvPr id="49" name="Group 48"/>
          <p:cNvGrpSpPr/>
          <p:nvPr/>
        </p:nvGrpSpPr>
        <p:grpSpPr>
          <a:xfrm>
            <a:off x="9118624" y="5349171"/>
            <a:ext cx="1970908" cy="823115"/>
            <a:chOff x="6695100" y="560700"/>
            <a:chExt cx="4893040" cy="1512560"/>
          </a:xfrm>
        </p:grpSpPr>
        <p:sp>
          <p:nvSpPr>
            <p:cNvPr id="50" name="Rounded Rectangle 49"/>
            <p:cNvSpPr/>
            <p:nvPr/>
          </p:nvSpPr>
          <p:spPr bwMode="auto">
            <a:xfrm>
              <a:off x="6695100" y="560700"/>
              <a:ext cx="4893040" cy="1512560"/>
            </a:xfrm>
            <a:prstGeom prst="roundRect">
              <a:avLst>
                <a:gd name="adj" fmla="val 0"/>
              </a:avLst>
            </a:prstGeom>
            <a:solidFill>
              <a:schemeClr val="accent6"/>
            </a:solidFill>
            <a:ln>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r>
                <a:rPr lang="en-US" spc="-51" dirty="0">
                  <a:solidFill>
                    <a:schemeClr val="bg1"/>
                  </a:solidFill>
                </a:rPr>
                <a:t>  </a:t>
              </a:r>
            </a:p>
          </p:txBody>
        </p:sp>
        <p:sp>
          <p:nvSpPr>
            <p:cNvPr id="51" name="TextBox 50"/>
            <p:cNvSpPr txBox="1"/>
            <p:nvPr/>
          </p:nvSpPr>
          <p:spPr>
            <a:xfrm>
              <a:off x="6938845" y="966316"/>
              <a:ext cx="3847412" cy="1085898"/>
            </a:xfrm>
            <a:prstGeom prst="rect">
              <a:avLst/>
            </a:prstGeom>
            <a:noFill/>
            <a:ln>
              <a:noFill/>
            </a:ln>
            <a:effectLst/>
          </p:spPr>
          <p:style>
            <a:lnRef idx="1">
              <a:schemeClr val="accent5"/>
            </a:lnRef>
            <a:fillRef idx="3">
              <a:schemeClr val="accent5"/>
            </a:fillRef>
            <a:effectRef idx="2">
              <a:schemeClr val="accent5"/>
            </a:effectRef>
            <a:fontRef idx="minor">
              <a:schemeClr val="lt1"/>
            </a:fontRef>
          </p:style>
          <p:txBody>
            <a:bodyPr wrap="square" lIns="0" rIns="0" rtlCol="0">
              <a:spAutoFit/>
            </a:bodyPr>
            <a:lstStyle/>
            <a:p>
              <a:pPr marL="0" lvl="1" defTabSz="914023" fontAlgn="base">
                <a:lnSpc>
                  <a:spcPct val="90000"/>
                </a:lnSpc>
                <a:spcBef>
                  <a:spcPct val="0"/>
                </a:spcBef>
                <a:spcAft>
                  <a:spcPct val="0"/>
                </a:spcAft>
                <a:buClr>
                  <a:srgbClr val="FFC000"/>
                </a:buClr>
              </a:pPr>
              <a:r>
                <a:rPr lang="en-US" sz="1800" spc="-51" dirty="0" smtClean="0">
                  <a:solidFill>
                    <a:schemeClr val="bg1">
                      <a:alpha val="99000"/>
                    </a:schemeClr>
                  </a:solidFill>
                </a:rPr>
                <a:t>Windows Azure</a:t>
              </a:r>
              <a:endParaRPr lang="en-US" sz="1800" spc="-51" dirty="0">
                <a:solidFill>
                  <a:schemeClr val="bg1">
                    <a:alpha val="99000"/>
                  </a:schemeClr>
                </a:solidFill>
              </a:endParaRPr>
            </a:p>
            <a:p>
              <a:pPr marL="0" lvl="1" defTabSz="914023" fontAlgn="base">
                <a:lnSpc>
                  <a:spcPct val="90000"/>
                </a:lnSpc>
                <a:spcBef>
                  <a:spcPct val="0"/>
                </a:spcBef>
                <a:spcAft>
                  <a:spcPct val="0"/>
                </a:spcAft>
                <a:buClr>
                  <a:srgbClr val="FFC000"/>
                </a:buClr>
              </a:pPr>
              <a:r>
                <a:rPr lang="en-US" sz="1800" spc="-51" dirty="0">
                  <a:solidFill>
                    <a:schemeClr val="bg1">
                      <a:alpha val="99000"/>
                    </a:schemeClr>
                  </a:solidFill>
                </a:rPr>
                <a:t>Customer</a:t>
              </a:r>
              <a:endParaRPr lang="en-US" spc="-51" dirty="0">
                <a:solidFill>
                  <a:schemeClr val="bg1">
                    <a:alpha val="99000"/>
                  </a:schemeClr>
                </a:solidFill>
              </a:endParaRPr>
            </a:p>
          </p:txBody>
        </p:sp>
      </p:grpSp>
      <p:sp>
        <p:nvSpPr>
          <p:cNvPr id="10" name="Right Arrow 9"/>
          <p:cNvSpPr/>
          <p:nvPr/>
        </p:nvSpPr>
        <p:spPr bwMode="auto">
          <a:xfrm>
            <a:off x="2663687" y="2176670"/>
            <a:ext cx="1977887" cy="934279"/>
          </a:xfrm>
          <a:prstGeom prst="rightArrow">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7" name="Freeform 6"/>
          <p:cNvSpPr>
            <a:spLocks noEditPoints="1"/>
          </p:cNvSpPr>
          <p:nvPr/>
        </p:nvSpPr>
        <p:spPr bwMode="auto">
          <a:xfrm>
            <a:off x="9559770" y="1576900"/>
            <a:ext cx="1029572" cy="1852100"/>
          </a:xfrm>
          <a:custGeom>
            <a:avLst/>
            <a:gdLst>
              <a:gd name="T0" fmla="*/ 482 w 966"/>
              <a:gd name="T1" fmla="*/ 2028 h 2028"/>
              <a:gd name="T2" fmla="*/ 966 w 966"/>
              <a:gd name="T3" fmla="*/ 1866 h 2028"/>
              <a:gd name="T4" fmla="*/ 966 w 966"/>
              <a:gd name="T5" fmla="*/ 162 h 2028"/>
              <a:gd name="T6" fmla="*/ 482 w 966"/>
              <a:gd name="T7" fmla="*/ 0 h 2028"/>
              <a:gd name="T8" fmla="*/ 0 w 966"/>
              <a:gd name="T9" fmla="*/ 162 h 2028"/>
              <a:gd name="T10" fmla="*/ 0 w 966"/>
              <a:gd name="T11" fmla="*/ 1866 h 2028"/>
              <a:gd name="T12" fmla="*/ 482 w 966"/>
              <a:gd name="T13" fmla="*/ 2028 h 2028"/>
              <a:gd name="T14" fmla="*/ 482 w 966"/>
              <a:gd name="T15" fmla="*/ 48 h 2028"/>
              <a:gd name="T16" fmla="*/ 890 w 966"/>
              <a:gd name="T17" fmla="*/ 159 h 2028"/>
              <a:gd name="T18" fmla="*/ 482 w 966"/>
              <a:gd name="T19" fmla="*/ 270 h 2028"/>
              <a:gd name="T20" fmla="*/ 76 w 966"/>
              <a:gd name="T21" fmla="*/ 159 h 2028"/>
              <a:gd name="T22" fmla="*/ 482 w 966"/>
              <a:gd name="T23" fmla="*/ 48 h 2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66" h="2028">
                <a:moveTo>
                  <a:pt x="482" y="2028"/>
                </a:moveTo>
                <a:cubicBezTo>
                  <a:pt x="663" y="2028"/>
                  <a:pt x="966" y="1993"/>
                  <a:pt x="966" y="1866"/>
                </a:cubicBezTo>
                <a:cubicBezTo>
                  <a:pt x="966" y="1076"/>
                  <a:pt x="966" y="162"/>
                  <a:pt x="966" y="162"/>
                </a:cubicBezTo>
                <a:cubicBezTo>
                  <a:pt x="966" y="34"/>
                  <a:pt x="663" y="0"/>
                  <a:pt x="482" y="0"/>
                </a:cubicBezTo>
                <a:cubicBezTo>
                  <a:pt x="303" y="0"/>
                  <a:pt x="0" y="34"/>
                  <a:pt x="0" y="162"/>
                </a:cubicBezTo>
                <a:cubicBezTo>
                  <a:pt x="0" y="952"/>
                  <a:pt x="0" y="1866"/>
                  <a:pt x="0" y="1866"/>
                </a:cubicBezTo>
                <a:cubicBezTo>
                  <a:pt x="0" y="1993"/>
                  <a:pt x="303" y="2028"/>
                  <a:pt x="482" y="2028"/>
                </a:cubicBezTo>
                <a:close/>
                <a:moveTo>
                  <a:pt x="482" y="48"/>
                </a:moveTo>
                <a:cubicBezTo>
                  <a:pt x="708" y="48"/>
                  <a:pt x="890" y="97"/>
                  <a:pt x="890" y="159"/>
                </a:cubicBezTo>
                <a:cubicBezTo>
                  <a:pt x="890" y="220"/>
                  <a:pt x="708" y="270"/>
                  <a:pt x="482" y="270"/>
                </a:cubicBezTo>
                <a:cubicBezTo>
                  <a:pt x="258" y="270"/>
                  <a:pt x="76" y="220"/>
                  <a:pt x="76" y="159"/>
                </a:cubicBezTo>
                <a:cubicBezTo>
                  <a:pt x="76" y="97"/>
                  <a:pt x="258" y="48"/>
                  <a:pt x="482" y="48"/>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69" name="TextBox 68"/>
          <p:cNvSpPr txBox="1"/>
          <p:nvPr/>
        </p:nvSpPr>
        <p:spPr>
          <a:xfrm>
            <a:off x="10611431" y="2360613"/>
            <a:ext cx="1064632" cy="338514"/>
          </a:xfrm>
          <a:prstGeom prst="rect">
            <a:avLst/>
          </a:prstGeom>
          <a:noFill/>
        </p:spPr>
        <p:txBody>
          <a:bodyPr wrap="none" lIns="91399" tIns="45700" rIns="91399" bIns="4570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srgbClr val="DDDDDD">
                    <a:lumMod val="50000"/>
                    <a:alpha val="99000"/>
                  </a:srgbClr>
                </a:solidFill>
                <a:effectLst/>
                <a:uLnTx/>
                <a:uFillTx/>
              </a:rPr>
              <a:t>Container</a:t>
            </a:r>
            <a:endParaRPr kumimoji="0" lang="en-US" sz="1600" b="0" i="0" u="none" strike="noStrike" kern="0" cap="none" spc="0" normalizeH="0" baseline="0" noProof="0" dirty="0">
              <a:ln>
                <a:noFill/>
              </a:ln>
              <a:solidFill>
                <a:srgbClr val="DDDDDD">
                  <a:lumMod val="50000"/>
                  <a:alpha val="99000"/>
                </a:srgbClr>
              </a:solidFill>
              <a:effectLst/>
              <a:uLnTx/>
              <a:uFillTx/>
            </a:endParaRPr>
          </a:p>
        </p:txBody>
      </p:sp>
      <p:grpSp>
        <p:nvGrpSpPr>
          <p:cNvPr id="66" name="Group 65"/>
          <p:cNvGrpSpPr/>
          <p:nvPr/>
        </p:nvGrpSpPr>
        <p:grpSpPr>
          <a:xfrm>
            <a:off x="517525" y="2109891"/>
            <a:ext cx="1865906" cy="1956870"/>
            <a:chOff x="2111969" y="-689655"/>
            <a:chExt cx="2613159" cy="2740552"/>
          </a:xfrm>
          <a:solidFill>
            <a:schemeClr val="accent6"/>
          </a:solidFill>
        </p:grpSpPr>
        <p:grpSp>
          <p:nvGrpSpPr>
            <p:cNvPr id="65" name="Group 64"/>
            <p:cNvGrpSpPr/>
            <p:nvPr/>
          </p:nvGrpSpPr>
          <p:grpSpPr>
            <a:xfrm>
              <a:off x="2959462" y="-689655"/>
              <a:ext cx="1765666" cy="1063282"/>
              <a:chOff x="2893227" y="1263576"/>
              <a:chExt cx="895245" cy="539115"/>
            </a:xfrm>
            <a:grpFill/>
          </p:grpSpPr>
          <p:sp>
            <p:nvSpPr>
              <p:cNvPr id="70" name="Freeform 69"/>
              <p:cNvSpPr>
                <a:spLocks noEditPoints="1"/>
              </p:cNvSpPr>
              <p:nvPr/>
            </p:nvSpPr>
            <p:spPr bwMode="black">
              <a:xfrm>
                <a:off x="3565791" y="1353636"/>
                <a:ext cx="222681" cy="449055"/>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grp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defTabSz="740740"/>
                <a:endParaRPr lang="en-US" spc="-122" dirty="0">
                  <a:solidFill>
                    <a:schemeClr val="tx1">
                      <a:lumMod val="50000"/>
                    </a:schemeClr>
                  </a:solidFill>
                  <a:latin typeface="+mj-lt"/>
                </a:endParaRPr>
              </a:p>
            </p:txBody>
          </p:sp>
          <p:sp>
            <p:nvSpPr>
              <p:cNvPr id="71" name="Freeform 88"/>
              <p:cNvSpPr>
                <a:spLocks noEditPoints="1"/>
              </p:cNvSpPr>
              <p:nvPr/>
            </p:nvSpPr>
            <p:spPr bwMode="black">
              <a:xfrm>
                <a:off x="2893227" y="1263576"/>
                <a:ext cx="635754" cy="539115"/>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grp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defTabSz="740740"/>
                <a:endParaRPr lang="en-US" spc="-122" dirty="0">
                  <a:solidFill>
                    <a:schemeClr val="tx1">
                      <a:lumMod val="50000"/>
                    </a:schemeClr>
                  </a:solidFill>
                  <a:latin typeface="+mj-lt"/>
                </a:endParaRPr>
              </a:p>
            </p:txBody>
          </p:sp>
        </p:grpSp>
        <p:grpSp>
          <p:nvGrpSpPr>
            <p:cNvPr id="73" name="Group 72"/>
            <p:cNvGrpSpPr/>
            <p:nvPr/>
          </p:nvGrpSpPr>
          <p:grpSpPr>
            <a:xfrm>
              <a:off x="2111969" y="-626535"/>
              <a:ext cx="1054020" cy="2677432"/>
              <a:chOff x="7558088" y="1685925"/>
              <a:chExt cx="1322387" cy="3359150"/>
            </a:xfrm>
            <a:grpFill/>
          </p:grpSpPr>
          <p:sp>
            <p:nvSpPr>
              <p:cNvPr id="74" name="Oval 6"/>
              <p:cNvSpPr>
                <a:spLocks noChangeArrowheads="1"/>
              </p:cNvSpPr>
              <p:nvPr userDrawn="1"/>
            </p:nvSpPr>
            <p:spPr bwMode="auto">
              <a:xfrm>
                <a:off x="7943850" y="1685925"/>
                <a:ext cx="547687" cy="558800"/>
              </a:xfrm>
              <a:prstGeom prst="ellipse">
                <a:avLst/>
              </a:prstGeom>
              <a:grp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defTabSz="740740"/>
                <a:endParaRPr lang="en-US" spc="-122" dirty="0">
                  <a:solidFill>
                    <a:schemeClr val="tx1">
                      <a:lumMod val="50000"/>
                    </a:schemeClr>
                  </a:solidFill>
                  <a:latin typeface="+mj-lt"/>
                </a:endParaRPr>
              </a:p>
            </p:txBody>
          </p:sp>
          <p:sp>
            <p:nvSpPr>
              <p:cNvPr id="75" name="Freeform 74"/>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defTabSz="740740"/>
                <a:endParaRPr lang="en-US" spc="-122" dirty="0">
                  <a:solidFill>
                    <a:schemeClr val="tx1">
                      <a:lumMod val="50000"/>
                    </a:schemeClr>
                  </a:solidFill>
                  <a:latin typeface="+mj-lt"/>
                </a:endParaRPr>
              </a:p>
            </p:txBody>
          </p:sp>
        </p:grpSp>
      </p:grpSp>
      <p:grpSp>
        <p:nvGrpSpPr>
          <p:cNvPr id="77" name="Group 76"/>
          <p:cNvGrpSpPr/>
          <p:nvPr/>
        </p:nvGrpSpPr>
        <p:grpSpPr>
          <a:xfrm>
            <a:off x="517525" y="2135932"/>
            <a:ext cx="1865906" cy="1956870"/>
            <a:chOff x="2111969" y="-689655"/>
            <a:chExt cx="2613159" cy="2740552"/>
          </a:xfrm>
        </p:grpSpPr>
        <p:grpSp>
          <p:nvGrpSpPr>
            <p:cNvPr id="78" name="Group 77"/>
            <p:cNvGrpSpPr/>
            <p:nvPr/>
          </p:nvGrpSpPr>
          <p:grpSpPr>
            <a:xfrm>
              <a:off x="2959462" y="-689655"/>
              <a:ext cx="1765666" cy="1063282"/>
              <a:chOff x="2893227" y="1263576"/>
              <a:chExt cx="895245" cy="539115"/>
            </a:xfrm>
            <a:solidFill>
              <a:schemeClr val="accent4"/>
            </a:solidFill>
          </p:grpSpPr>
          <p:sp>
            <p:nvSpPr>
              <p:cNvPr id="82" name="Freeform 81"/>
              <p:cNvSpPr>
                <a:spLocks noEditPoints="1"/>
              </p:cNvSpPr>
              <p:nvPr/>
            </p:nvSpPr>
            <p:spPr bwMode="black">
              <a:xfrm>
                <a:off x="3565791" y="1353636"/>
                <a:ext cx="222681" cy="449055"/>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grp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defTabSz="740740"/>
                <a:endParaRPr lang="en-US" spc="-122" dirty="0">
                  <a:solidFill>
                    <a:schemeClr val="tx1">
                      <a:lumMod val="50000"/>
                    </a:schemeClr>
                  </a:solidFill>
                  <a:latin typeface="+mj-lt"/>
                </a:endParaRPr>
              </a:p>
            </p:txBody>
          </p:sp>
          <p:sp>
            <p:nvSpPr>
              <p:cNvPr id="83" name="Freeform 88"/>
              <p:cNvSpPr>
                <a:spLocks noEditPoints="1"/>
              </p:cNvSpPr>
              <p:nvPr/>
            </p:nvSpPr>
            <p:spPr bwMode="black">
              <a:xfrm>
                <a:off x="2893227" y="1263576"/>
                <a:ext cx="635754" cy="539115"/>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grp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defTabSz="740740"/>
                <a:endParaRPr lang="en-US" spc="-122" dirty="0">
                  <a:solidFill>
                    <a:schemeClr val="tx1">
                      <a:lumMod val="50000"/>
                    </a:schemeClr>
                  </a:solidFill>
                  <a:latin typeface="+mj-lt"/>
                </a:endParaRPr>
              </a:p>
            </p:txBody>
          </p:sp>
        </p:grpSp>
        <p:grpSp>
          <p:nvGrpSpPr>
            <p:cNvPr id="79" name="Group 78"/>
            <p:cNvGrpSpPr/>
            <p:nvPr/>
          </p:nvGrpSpPr>
          <p:grpSpPr>
            <a:xfrm>
              <a:off x="2111969" y="-626535"/>
              <a:ext cx="1054020" cy="2677432"/>
              <a:chOff x="7558088" y="1685925"/>
              <a:chExt cx="1322387" cy="3359150"/>
            </a:xfrm>
            <a:solidFill>
              <a:schemeClr val="bg1"/>
            </a:solidFill>
          </p:grpSpPr>
          <p:sp>
            <p:nvSpPr>
              <p:cNvPr id="80" name="Oval 6"/>
              <p:cNvSpPr>
                <a:spLocks noChangeArrowheads="1"/>
              </p:cNvSpPr>
              <p:nvPr userDrawn="1"/>
            </p:nvSpPr>
            <p:spPr bwMode="auto">
              <a:xfrm>
                <a:off x="7943850" y="1685925"/>
                <a:ext cx="547687" cy="558800"/>
              </a:xfrm>
              <a:prstGeom prst="ellipse">
                <a:avLst/>
              </a:prstGeom>
              <a:solidFill>
                <a:schemeClr val="accent4"/>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defTabSz="740740"/>
                <a:endParaRPr lang="en-US" spc="-122" dirty="0">
                  <a:solidFill>
                    <a:schemeClr val="tx1">
                      <a:lumMod val="50000"/>
                    </a:schemeClr>
                  </a:solidFill>
                  <a:latin typeface="+mj-lt"/>
                </a:endParaRPr>
              </a:p>
            </p:txBody>
          </p:sp>
          <p:sp>
            <p:nvSpPr>
              <p:cNvPr id="81" name="Freeform 80"/>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solidFill>
                <a:schemeClr val="accent4"/>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defTabSz="740740"/>
                <a:endParaRPr lang="en-US" spc="-122" dirty="0">
                  <a:solidFill>
                    <a:schemeClr val="tx1">
                      <a:lumMod val="50000"/>
                    </a:schemeClr>
                  </a:solidFill>
                  <a:latin typeface="+mj-lt"/>
                </a:endParaRPr>
              </a:p>
            </p:txBody>
          </p:sp>
        </p:grpSp>
      </p:grpSp>
      <p:pic>
        <p:nvPicPr>
          <p:cNvPr id="84"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26884" y="2937387"/>
            <a:ext cx="509881" cy="2599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5"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42546" y="2993478"/>
            <a:ext cx="447691" cy="2384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43" name="Group 42"/>
          <p:cNvGrpSpPr/>
          <p:nvPr/>
        </p:nvGrpSpPr>
        <p:grpSpPr>
          <a:xfrm>
            <a:off x="4911462" y="1831478"/>
            <a:ext cx="2813545" cy="2227748"/>
            <a:chOff x="4911462" y="1831478"/>
            <a:chExt cx="2813545" cy="2227748"/>
          </a:xfrm>
        </p:grpSpPr>
        <p:grpSp>
          <p:nvGrpSpPr>
            <p:cNvPr id="41" name="Group 40"/>
            <p:cNvGrpSpPr/>
            <p:nvPr/>
          </p:nvGrpSpPr>
          <p:grpSpPr>
            <a:xfrm>
              <a:off x="4911462" y="1831478"/>
              <a:ext cx="2813545" cy="2227748"/>
              <a:chOff x="4911462" y="1831478"/>
              <a:chExt cx="2813545" cy="2227748"/>
            </a:xfrm>
          </p:grpSpPr>
          <p:grpSp>
            <p:nvGrpSpPr>
              <p:cNvPr id="12" name="Group 11"/>
              <p:cNvGrpSpPr/>
              <p:nvPr/>
            </p:nvGrpSpPr>
            <p:grpSpPr>
              <a:xfrm>
                <a:off x="5727463" y="1831478"/>
                <a:ext cx="1997544" cy="1698613"/>
                <a:chOff x="5727463" y="1831478"/>
                <a:chExt cx="1997544" cy="1698613"/>
              </a:xfrm>
            </p:grpSpPr>
            <p:sp>
              <p:nvSpPr>
                <p:cNvPr id="35" name="Rounded Rectangle 34"/>
                <p:cNvSpPr/>
                <p:nvPr/>
              </p:nvSpPr>
              <p:spPr bwMode="auto">
                <a:xfrm>
                  <a:off x="5727463" y="1831478"/>
                  <a:ext cx="1997544" cy="1698613"/>
                </a:xfrm>
                <a:prstGeom prst="roundRect">
                  <a:avLst>
                    <a:gd name="adj" fmla="val 0"/>
                  </a:avLst>
                </a:prstGeom>
                <a:solidFill>
                  <a:schemeClr val="accent6">
                    <a:lumMod val="40000"/>
                    <a:lumOff val="60000"/>
                    <a:alpha val="92000"/>
                  </a:schemeClr>
                </a:solidFill>
                <a:ln w="6350">
                  <a:noFill/>
                  <a:headEnd type="none" w="med" len="med"/>
                  <a:tailEnd type="none" w="med" len="med"/>
                </a:ln>
                <a:effectLst/>
                <a:scene3d>
                  <a:camera prst="orthographicFront">
                    <a:rot lat="0" lon="0" rev="0"/>
                  </a:camera>
                  <a:lightRig rig="brightRoom" dir="t"/>
                </a:scene3d>
                <a:sp3d prstMaterial="softEdge">
                  <a:extrusionClr>
                    <a:srgbClr val="041E3A"/>
                  </a:extrusionClr>
                  <a:contourClr>
                    <a:srgbClr val="000000"/>
                  </a:contourClr>
                </a:sp3d>
              </p:spPr>
              <p:txBody>
                <a:bodyPr vert="horz" wrap="square" lIns="121893" tIns="60947" rIns="121893" bIns="60947" numCol="1" rtlCol="0" anchor="ctr" anchorCtr="0" compatLnSpc="1">
                  <a:prstTxWarp prst="textNoShape">
                    <a:avLst/>
                  </a:prstTxWarp>
                </a:bodyPr>
                <a:lstStyle/>
                <a:p>
                  <a:pPr algn="ctr" defTabSz="1624360"/>
                  <a:r>
                    <a:rPr lang="en-US" sz="1900" dirty="0">
                      <a:solidFill>
                        <a:srgbClr val="FFFFFF"/>
                      </a:solidFill>
                      <a:latin typeface="+mj-lt"/>
                    </a:rPr>
                    <a:t> </a:t>
                  </a:r>
                </a:p>
              </p:txBody>
            </p:sp>
            <p:sp>
              <p:nvSpPr>
                <p:cNvPr id="230" name="Freeform 207"/>
                <p:cNvSpPr>
                  <a:spLocks noEditPoints="1"/>
                </p:cNvSpPr>
                <p:nvPr/>
              </p:nvSpPr>
              <p:spPr bwMode="black">
                <a:xfrm>
                  <a:off x="6094413" y="2765769"/>
                  <a:ext cx="576122" cy="428736"/>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solidFill>
                      <a:srgbClr val="292929"/>
                    </a:solidFill>
                  </a:endParaRPr>
                </a:p>
              </p:txBody>
            </p:sp>
            <p:sp>
              <p:nvSpPr>
                <p:cNvPr id="231" name="Freeform 207"/>
                <p:cNvSpPr>
                  <a:spLocks noEditPoints="1"/>
                </p:cNvSpPr>
                <p:nvPr/>
              </p:nvSpPr>
              <p:spPr bwMode="black">
                <a:xfrm>
                  <a:off x="6405913" y="2360613"/>
                  <a:ext cx="576122" cy="428736"/>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solidFill>
                      <a:srgbClr val="292929"/>
                    </a:solidFill>
                  </a:endParaRPr>
                </a:p>
              </p:txBody>
            </p:sp>
            <p:sp>
              <p:nvSpPr>
                <p:cNvPr id="232" name="Freeform 207"/>
                <p:cNvSpPr>
                  <a:spLocks noEditPoints="1"/>
                </p:cNvSpPr>
                <p:nvPr/>
              </p:nvSpPr>
              <p:spPr bwMode="black">
                <a:xfrm>
                  <a:off x="6787749" y="2765769"/>
                  <a:ext cx="576122" cy="428736"/>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solidFill>
                      <a:srgbClr val="292929"/>
                    </a:solidFill>
                  </a:endParaRPr>
                </a:p>
              </p:txBody>
            </p:sp>
          </p:grpSp>
          <p:grpSp>
            <p:nvGrpSpPr>
              <p:cNvPr id="9" name="Group 8"/>
              <p:cNvGrpSpPr/>
              <p:nvPr/>
            </p:nvGrpSpPr>
            <p:grpSpPr>
              <a:xfrm>
                <a:off x="5366797" y="2092637"/>
                <a:ext cx="1997544" cy="1698613"/>
                <a:chOff x="5366797" y="2092637"/>
                <a:chExt cx="1997544" cy="1698613"/>
              </a:xfrm>
            </p:grpSpPr>
            <p:sp>
              <p:nvSpPr>
                <p:cNvPr id="27" name="Rounded Rectangle 26"/>
                <p:cNvSpPr/>
                <p:nvPr/>
              </p:nvSpPr>
              <p:spPr bwMode="auto">
                <a:xfrm>
                  <a:off x="5366797" y="2092637"/>
                  <a:ext cx="1997544" cy="1698613"/>
                </a:xfrm>
                <a:prstGeom prst="roundRect">
                  <a:avLst>
                    <a:gd name="adj" fmla="val 0"/>
                  </a:avLst>
                </a:prstGeom>
                <a:solidFill>
                  <a:schemeClr val="accent6">
                    <a:lumMod val="40000"/>
                    <a:lumOff val="60000"/>
                    <a:alpha val="92000"/>
                  </a:schemeClr>
                </a:solidFill>
                <a:ln w="6350">
                  <a:noFill/>
                  <a:headEnd type="none" w="med" len="med"/>
                  <a:tailEnd type="none" w="med" len="med"/>
                </a:ln>
                <a:effectLst/>
                <a:scene3d>
                  <a:camera prst="orthographicFront">
                    <a:rot lat="0" lon="0" rev="0"/>
                  </a:camera>
                  <a:lightRig rig="brightRoom" dir="t"/>
                </a:scene3d>
                <a:sp3d prstMaterial="softEdge">
                  <a:extrusionClr>
                    <a:srgbClr val="041E3A"/>
                  </a:extrusionClr>
                  <a:contourClr>
                    <a:srgbClr val="000000"/>
                  </a:contourClr>
                </a:sp3d>
              </p:spPr>
              <p:txBody>
                <a:bodyPr vert="horz" wrap="square" lIns="121893" tIns="60947" rIns="121893" bIns="60947" numCol="1" rtlCol="0" anchor="ctr" anchorCtr="0" compatLnSpc="1">
                  <a:prstTxWarp prst="textNoShape">
                    <a:avLst/>
                  </a:prstTxWarp>
                </a:bodyPr>
                <a:lstStyle/>
                <a:p>
                  <a:pPr algn="ctr" defTabSz="1624360"/>
                  <a:r>
                    <a:rPr lang="en-US" sz="1900" dirty="0">
                      <a:solidFill>
                        <a:srgbClr val="FFFFFF"/>
                      </a:solidFill>
                      <a:latin typeface="+mj-lt"/>
                    </a:rPr>
                    <a:t> </a:t>
                  </a:r>
                </a:p>
              </p:txBody>
            </p:sp>
            <p:sp>
              <p:nvSpPr>
                <p:cNvPr id="227" name="Freeform 207"/>
                <p:cNvSpPr>
                  <a:spLocks noEditPoints="1"/>
                </p:cNvSpPr>
                <p:nvPr/>
              </p:nvSpPr>
              <p:spPr bwMode="black">
                <a:xfrm>
                  <a:off x="5648152" y="3000264"/>
                  <a:ext cx="576122" cy="428736"/>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solidFill>
                      <a:srgbClr val="292929"/>
                    </a:solidFill>
                  </a:endParaRPr>
                </a:p>
              </p:txBody>
            </p:sp>
            <p:sp>
              <p:nvSpPr>
                <p:cNvPr id="228" name="Freeform 207"/>
                <p:cNvSpPr>
                  <a:spLocks noEditPoints="1"/>
                </p:cNvSpPr>
                <p:nvPr/>
              </p:nvSpPr>
              <p:spPr bwMode="black">
                <a:xfrm>
                  <a:off x="5959652" y="2595108"/>
                  <a:ext cx="576122" cy="428736"/>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solidFill>
                      <a:srgbClr val="292929"/>
                    </a:solidFill>
                  </a:endParaRPr>
                </a:p>
              </p:txBody>
            </p:sp>
            <p:sp>
              <p:nvSpPr>
                <p:cNvPr id="229" name="Freeform 207"/>
                <p:cNvSpPr>
                  <a:spLocks noEditPoints="1"/>
                </p:cNvSpPr>
                <p:nvPr/>
              </p:nvSpPr>
              <p:spPr bwMode="black">
                <a:xfrm>
                  <a:off x="6341488" y="3000264"/>
                  <a:ext cx="576122" cy="428736"/>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solidFill>
                      <a:srgbClr val="292929"/>
                    </a:solidFill>
                  </a:endParaRPr>
                </a:p>
              </p:txBody>
            </p:sp>
          </p:grpSp>
          <p:grpSp>
            <p:nvGrpSpPr>
              <p:cNvPr id="13" name="Group 12"/>
              <p:cNvGrpSpPr/>
              <p:nvPr/>
            </p:nvGrpSpPr>
            <p:grpSpPr>
              <a:xfrm>
                <a:off x="4911462" y="2360613"/>
                <a:ext cx="1997544" cy="1698613"/>
                <a:chOff x="4911462" y="2360613"/>
                <a:chExt cx="1997544" cy="1698613"/>
              </a:xfrm>
            </p:grpSpPr>
            <p:grpSp>
              <p:nvGrpSpPr>
                <p:cNvPr id="16" name="Group 15"/>
                <p:cNvGrpSpPr/>
                <p:nvPr/>
              </p:nvGrpSpPr>
              <p:grpSpPr>
                <a:xfrm>
                  <a:off x="4911462" y="2360613"/>
                  <a:ext cx="1997544" cy="1698613"/>
                  <a:chOff x="3048620" y="3929537"/>
                  <a:chExt cx="1590373" cy="1425389"/>
                </a:xfrm>
                <a:effectLst/>
              </p:grpSpPr>
              <p:grpSp>
                <p:nvGrpSpPr>
                  <p:cNvPr id="17" name="Group 16"/>
                  <p:cNvGrpSpPr/>
                  <p:nvPr/>
                </p:nvGrpSpPr>
                <p:grpSpPr>
                  <a:xfrm>
                    <a:off x="3048620" y="3929537"/>
                    <a:ext cx="1590373" cy="1425389"/>
                    <a:chOff x="3044724" y="3378023"/>
                    <a:chExt cx="2312894" cy="2072958"/>
                  </a:xfrm>
                </p:grpSpPr>
                <p:sp>
                  <p:nvSpPr>
                    <p:cNvPr id="19" name="Rounded Rectangle 18"/>
                    <p:cNvSpPr/>
                    <p:nvPr/>
                  </p:nvSpPr>
                  <p:spPr bwMode="auto">
                    <a:xfrm>
                      <a:off x="3044724" y="3378023"/>
                      <a:ext cx="2312894" cy="2072958"/>
                    </a:xfrm>
                    <a:prstGeom prst="roundRect">
                      <a:avLst>
                        <a:gd name="adj" fmla="val 0"/>
                      </a:avLst>
                    </a:prstGeom>
                    <a:solidFill>
                      <a:schemeClr val="accent6">
                        <a:lumMod val="40000"/>
                        <a:lumOff val="60000"/>
                        <a:alpha val="92000"/>
                      </a:schemeClr>
                    </a:solidFill>
                    <a:ln w="6350">
                      <a:noFill/>
                      <a:headEnd type="none" w="med" len="med"/>
                      <a:tailEnd type="none" w="med" len="med"/>
                    </a:ln>
                    <a:effectLst/>
                    <a:scene3d>
                      <a:camera prst="orthographicFront">
                        <a:rot lat="0" lon="0" rev="0"/>
                      </a:camera>
                      <a:lightRig rig="brightRoom" dir="t"/>
                    </a:scene3d>
                    <a:sp3d prstMaterial="softEdge">
                      <a:extrusionClr>
                        <a:srgbClr val="041E3A"/>
                      </a:extrusionClr>
                      <a:contourClr>
                        <a:srgbClr val="000000"/>
                      </a:contourClr>
                    </a:sp3d>
                  </p:spPr>
                  <p:txBody>
                    <a:bodyPr vert="horz" wrap="square" lIns="121893" tIns="60947" rIns="121893" bIns="60947" numCol="1" rtlCol="0" anchor="ctr" anchorCtr="0" compatLnSpc="1">
                      <a:prstTxWarp prst="textNoShape">
                        <a:avLst/>
                      </a:prstTxWarp>
                    </a:bodyPr>
                    <a:lstStyle/>
                    <a:p>
                      <a:pPr algn="ctr" defTabSz="1624360"/>
                      <a:r>
                        <a:rPr lang="en-US" sz="1900" dirty="0">
                          <a:solidFill>
                            <a:srgbClr val="FFFFFF"/>
                          </a:solidFill>
                          <a:latin typeface="+mj-lt"/>
                        </a:rPr>
                        <a:t> </a:t>
                      </a:r>
                    </a:p>
                  </p:txBody>
                </p:sp>
                <p:sp>
                  <p:nvSpPr>
                    <p:cNvPr id="21" name="Rectangle 20"/>
                    <p:cNvSpPr/>
                    <p:nvPr/>
                  </p:nvSpPr>
                  <p:spPr>
                    <a:xfrm>
                      <a:off x="3138697" y="3485134"/>
                      <a:ext cx="1975227" cy="319264"/>
                    </a:xfrm>
                    <a:prstGeom prst="rect">
                      <a:avLst/>
                    </a:prstGeom>
                  </p:spPr>
                  <p:txBody>
                    <a:bodyPr wrap="none">
                      <a:spAutoFit/>
                    </a:bodyPr>
                    <a:lstStyle/>
                    <a:p>
                      <a:pPr algn="ctr"/>
                      <a:r>
                        <a:rPr lang="en-US" sz="1100" dirty="0">
                          <a:solidFill>
                            <a:schemeClr val="tx2">
                              <a:alpha val="99000"/>
                            </a:schemeClr>
                          </a:solidFill>
                          <a:ea typeface="Segoe UI" pitchFamily="34" charset="0"/>
                          <a:cs typeface="Segoe UI" pitchFamily="34" charset="0"/>
                        </a:rPr>
                        <a:t>ECN NODE 1 - LONDON</a:t>
                      </a:r>
                    </a:p>
                  </p:txBody>
                </p:sp>
              </p:grpSp>
              <p:sp>
                <p:nvSpPr>
                  <p:cNvPr id="18" name="Rectangle 17"/>
                  <p:cNvSpPr/>
                  <p:nvPr/>
                </p:nvSpPr>
                <p:spPr>
                  <a:xfrm>
                    <a:off x="3117483" y="5133508"/>
                    <a:ext cx="1399029" cy="219530"/>
                  </a:xfrm>
                  <a:prstGeom prst="rect">
                    <a:avLst/>
                  </a:prstGeom>
                </p:spPr>
                <p:txBody>
                  <a:bodyPr wrap="none">
                    <a:spAutoFit/>
                  </a:bodyPr>
                  <a:lstStyle/>
                  <a:p>
                    <a:pPr algn="ctr"/>
                    <a:r>
                      <a:rPr lang="en-US" sz="1100" dirty="0">
                        <a:solidFill>
                          <a:schemeClr val="tx2">
                            <a:alpha val="99000"/>
                          </a:schemeClr>
                        </a:solidFill>
                        <a:ea typeface="Segoe UI" pitchFamily="34" charset="0"/>
                        <a:cs typeface="Segoe UI" pitchFamily="34" charset="0"/>
                      </a:rPr>
                      <a:t>EDGE CACHING SERVERS</a:t>
                    </a:r>
                  </a:p>
                </p:txBody>
              </p:sp>
            </p:grpSp>
            <p:grpSp>
              <p:nvGrpSpPr>
                <p:cNvPr id="3" name="Group 2"/>
                <p:cNvGrpSpPr/>
                <p:nvPr/>
              </p:nvGrpSpPr>
              <p:grpSpPr>
                <a:xfrm>
                  <a:off x="5232010" y="2796530"/>
                  <a:ext cx="1356449" cy="917046"/>
                  <a:chOff x="5317812" y="2917110"/>
                  <a:chExt cx="1356449" cy="917046"/>
                </a:xfrm>
              </p:grpSpPr>
              <p:grpSp>
                <p:nvGrpSpPr>
                  <p:cNvPr id="68" name="Group 67"/>
                  <p:cNvGrpSpPr/>
                  <p:nvPr/>
                </p:nvGrpSpPr>
                <p:grpSpPr bwMode="black">
                  <a:xfrm>
                    <a:off x="5317812" y="3322266"/>
                    <a:ext cx="663113" cy="511890"/>
                    <a:chOff x="7010400" y="2133600"/>
                    <a:chExt cx="1379538" cy="1065213"/>
                  </a:xfrm>
                </p:grpSpPr>
                <p:sp>
                  <p:nvSpPr>
                    <p:cNvPr id="72" name="Freeform 161"/>
                    <p:cNvSpPr>
                      <a:spLocks/>
                    </p:cNvSpPr>
                    <p:nvPr/>
                  </p:nvSpPr>
                  <p:spPr bwMode="black">
                    <a:xfrm>
                      <a:off x="7189788" y="2416175"/>
                      <a:ext cx="57150" cy="49213"/>
                    </a:xfrm>
                    <a:custGeom>
                      <a:avLst/>
                      <a:gdLst>
                        <a:gd name="T0" fmla="*/ 36 w 36"/>
                        <a:gd name="T1" fmla="*/ 15 h 31"/>
                        <a:gd name="T2" fmla="*/ 28 w 36"/>
                        <a:gd name="T3" fmla="*/ 0 h 31"/>
                        <a:gd name="T4" fmla="*/ 0 w 36"/>
                        <a:gd name="T5" fmla="*/ 16 h 31"/>
                        <a:gd name="T6" fmla="*/ 8 w 36"/>
                        <a:gd name="T7" fmla="*/ 31 h 31"/>
                        <a:gd name="T8" fmla="*/ 36 w 36"/>
                        <a:gd name="T9" fmla="*/ 15 h 31"/>
                      </a:gdLst>
                      <a:ahLst/>
                      <a:cxnLst>
                        <a:cxn ang="0">
                          <a:pos x="T0" y="T1"/>
                        </a:cxn>
                        <a:cxn ang="0">
                          <a:pos x="T2" y="T3"/>
                        </a:cxn>
                        <a:cxn ang="0">
                          <a:pos x="T4" y="T5"/>
                        </a:cxn>
                        <a:cxn ang="0">
                          <a:pos x="T6" y="T7"/>
                        </a:cxn>
                        <a:cxn ang="0">
                          <a:pos x="T8" y="T9"/>
                        </a:cxn>
                      </a:cxnLst>
                      <a:rect l="0" t="0" r="r" b="b"/>
                      <a:pathLst>
                        <a:path w="36" h="31">
                          <a:moveTo>
                            <a:pt x="36" y="15"/>
                          </a:moveTo>
                          <a:lnTo>
                            <a:pt x="28" y="0"/>
                          </a:lnTo>
                          <a:lnTo>
                            <a:pt x="0" y="16"/>
                          </a:lnTo>
                          <a:lnTo>
                            <a:pt x="8" y="31"/>
                          </a:lnTo>
                          <a:lnTo>
                            <a:pt x="36" y="15"/>
                          </a:ln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solidFill>
                          <a:srgbClr val="292929"/>
                        </a:solidFill>
                      </a:endParaRPr>
                    </a:p>
                  </p:txBody>
                </p:sp>
                <p:sp>
                  <p:nvSpPr>
                    <p:cNvPr id="76" name="Freeform 162"/>
                    <p:cNvSpPr>
                      <a:spLocks/>
                    </p:cNvSpPr>
                    <p:nvPr/>
                  </p:nvSpPr>
                  <p:spPr bwMode="black">
                    <a:xfrm>
                      <a:off x="7539038" y="2225675"/>
                      <a:ext cx="57150" cy="47625"/>
                    </a:xfrm>
                    <a:custGeom>
                      <a:avLst/>
                      <a:gdLst>
                        <a:gd name="T0" fmla="*/ 36 w 36"/>
                        <a:gd name="T1" fmla="*/ 14 h 30"/>
                        <a:gd name="T2" fmla="*/ 28 w 36"/>
                        <a:gd name="T3" fmla="*/ 0 h 30"/>
                        <a:gd name="T4" fmla="*/ 0 w 36"/>
                        <a:gd name="T5" fmla="*/ 15 h 30"/>
                        <a:gd name="T6" fmla="*/ 8 w 36"/>
                        <a:gd name="T7" fmla="*/ 30 h 30"/>
                        <a:gd name="T8" fmla="*/ 36 w 36"/>
                        <a:gd name="T9" fmla="*/ 14 h 30"/>
                      </a:gdLst>
                      <a:ahLst/>
                      <a:cxnLst>
                        <a:cxn ang="0">
                          <a:pos x="T0" y="T1"/>
                        </a:cxn>
                        <a:cxn ang="0">
                          <a:pos x="T2" y="T3"/>
                        </a:cxn>
                        <a:cxn ang="0">
                          <a:pos x="T4" y="T5"/>
                        </a:cxn>
                        <a:cxn ang="0">
                          <a:pos x="T6" y="T7"/>
                        </a:cxn>
                        <a:cxn ang="0">
                          <a:pos x="T8" y="T9"/>
                        </a:cxn>
                      </a:cxnLst>
                      <a:rect l="0" t="0" r="r" b="b"/>
                      <a:pathLst>
                        <a:path w="36" h="30">
                          <a:moveTo>
                            <a:pt x="36" y="14"/>
                          </a:moveTo>
                          <a:lnTo>
                            <a:pt x="28" y="0"/>
                          </a:lnTo>
                          <a:lnTo>
                            <a:pt x="0" y="15"/>
                          </a:lnTo>
                          <a:lnTo>
                            <a:pt x="8" y="30"/>
                          </a:lnTo>
                          <a:lnTo>
                            <a:pt x="36" y="14"/>
                          </a:ln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solidFill>
                          <a:srgbClr val="292929"/>
                        </a:solidFill>
                      </a:endParaRPr>
                    </a:p>
                  </p:txBody>
                </p:sp>
                <p:sp>
                  <p:nvSpPr>
                    <p:cNvPr id="86" name="Freeform 163"/>
                    <p:cNvSpPr>
                      <a:spLocks/>
                    </p:cNvSpPr>
                    <p:nvPr/>
                  </p:nvSpPr>
                  <p:spPr bwMode="black">
                    <a:xfrm>
                      <a:off x="7329488" y="2339975"/>
                      <a:ext cx="57150" cy="47625"/>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solidFill>
                          <a:srgbClr val="292929"/>
                        </a:solidFill>
                      </a:endParaRPr>
                    </a:p>
                  </p:txBody>
                </p:sp>
                <p:sp>
                  <p:nvSpPr>
                    <p:cNvPr id="87" name="Freeform 164"/>
                    <p:cNvSpPr>
                      <a:spLocks/>
                    </p:cNvSpPr>
                    <p:nvPr/>
                  </p:nvSpPr>
                  <p:spPr bwMode="black">
                    <a:xfrm>
                      <a:off x="7399338" y="2301875"/>
                      <a:ext cx="57150" cy="47625"/>
                    </a:xfrm>
                    <a:custGeom>
                      <a:avLst/>
                      <a:gdLst>
                        <a:gd name="T0" fmla="*/ 36 w 36"/>
                        <a:gd name="T1" fmla="*/ 15 h 30"/>
                        <a:gd name="T2" fmla="*/ 28 w 36"/>
                        <a:gd name="T3" fmla="*/ 0 h 30"/>
                        <a:gd name="T4" fmla="*/ 0 w 36"/>
                        <a:gd name="T5" fmla="*/ 15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5"/>
                          </a:lnTo>
                          <a:lnTo>
                            <a:pt x="8" y="30"/>
                          </a:lnTo>
                          <a:lnTo>
                            <a:pt x="36" y="15"/>
                          </a:ln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solidFill>
                          <a:srgbClr val="292929"/>
                        </a:solidFill>
                      </a:endParaRPr>
                    </a:p>
                  </p:txBody>
                </p:sp>
                <p:sp>
                  <p:nvSpPr>
                    <p:cNvPr id="88" name="Freeform 165"/>
                    <p:cNvSpPr>
                      <a:spLocks/>
                    </p:cNvSpPr>
                    <p:nvPr/>
                  </p:nvSpPr>
                  <p:spPr bwMode="black">
                    <a:xfrm>
                      <a:off x="7469188" y="2263775"/>
                      <a:ext cx="58738" cy="47625"/>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solidFill>
                          <a:srgbClr val="292929"/>
                        </a:solidFill>
                      </a:endParaRPr>
                    </a:p>
                  </p:txBody>
                </p:sp>
                <p:sp>
                  <p:nvSpPr>
                    <p:cNvPr id="89" name="Freeform 166"/>
                    <p:cNvSpPr>
                      <a:spLocks/>
                    </p:cNvSpPr>
                    <p:nvPr/>
                  </p:nvSpPr>
                  <p:spPr bwMode="black">
                    <a:xfrm>
                      <a:off x="7011988" y="2725738"/>
                      <a:ext cx="31750" cy="52388"/>
                    </a:xfrm>
                    <a:custGeom>
                      <a:avLst/>
                      <a:gdLst>
                        <a:gd name="T0" fmla="*/ 40 w 41"/>
                        <a:gd name="T1" fmla="*/ 60 h 71"/>
                        <a:gd name="T2" fmla="*/ 36 w 41"/>
                        <a:gd name="T3" fmla="*/ 7 h 71"/>
                        <a:gd name="T4" fmla="*/ 35 w 41"/>
                        <a:gd name="T5" fmla="*/ 0 h 71"/>
                        <a:gd name="T6" fmla="*/ 0 w 41"/>
                        <a:gd name="T7" fmla="*/ 2 h 71"/>
                        <a:gd name="T8" fmla="*/ 0 w 41"/>
                        <a:gd name="T9" fmla="*/ 10 h 71"/>
                        <a:gd name="T10" fmla="*/ 5 w 41"/>
                        <a:gd name="T11" fmla="*/ 64 h 71"/>
                        <a:gd name="T12" fmla="*/ 6 w 41"/>
                        <a:gd name="T13" fmla="*/ 71 h 71"/>
                        <a:gd name="T14" fmla="*/ 41 w 41"/>
                        <a:gd name="T15" fmla="*/ 67 h 71"/>
                        <a:gd name="T16" fmla="*/ 40 w 41"/>
                        <a:gd name="T17" fmla="*/ 6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71">
                          <a:moveTo>
                            <a:pt x="40" y="60"/>
                          </a:moveTo>
                          <a:cubicBezTo>
                            <a:pt x="38" y="45"/>
                            <a:pt x="37" y="27"/>
                            <a:pt x="36" y="7"/>
                          </a:cubicBezTo>
                          <a:cubicBezTo>
                            <a:pt x="35" y="0"/>
                            <a:pt x="35" y="0"/>
                            <a:pt x="35" y="0"/>
                          </a:cubicBezTo>
                          <a:cubicBezTo>
                            <a:pt x="0" y="2"/>
                            <a:pt x="0" y="2"/>
                            <a:pt x="0" y="2"/>
                          </a:cubicBezTo>
                          <a:cubicBezTo>
                            <a:pt x="0" y="10"/>
                            <a:pt x="0" y="10"/>
                            <a:pt x="0" y="10"/>
                          </a:cubicBezTo>
                          <a:cubicBezTo>
                            <a:pt x="2" y="29"/>
                            <a:pt x="3" y="48"/>
                            <a:pt x="5" y="64"/>
                          </a:cubicBezTo>
                          <a:cubicBezTo>
                            <a:pt x="6" y="71"/>
                            <a:pt x="6" y="71"/>
                            <a:pt x="6" y="71"/>
                          </a:cubicBezTo>
                          <a:cubicBezTo>
                            <a:pt x="41" y="67"/>
                            <a:pt x="41" y="67"/>
                            <a:pt x="41" y="67"/>
                          </a:cubicBezTo>
                          <a:lnTo>
                            <a:pt x="40" y="60"/>
                          </a:ln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solidFill>
                          <a:srgbClr val="292929"/>
                        </a:solidFill>
                      </a:endParaRPr>
                    </a:p>
                  </p:txBody>
                </p:sp>
                <p:sp>
                  <p:nvSpPr>
                    <p:cNvPr id="90" name="Freeform 167"/>
                    <p:cNvSpPr>
                      <a:spLocks/>
                    </p:cNvSpPr>
                    <p:nvPr/>
                  </p:nvSpPr>
                  <p:spPr bwMode="black">
                    <a:xfrm>
                      <a:off x="7116763" y="2451100"/>
                      <a:ext cx="57150" cy="31750"/>
                    </a:xfrm>
                    <a:custGeom>
                      <a:avLst/>
                      <a:gdLst>
                        <a:gd name="T0" fmla="*/ 51 w 77"/>
                        <a:gd name="T1" fmla="*/ 44 h 44"/>
                        <a:gd name="T2" fmla="*/ 70 w 77"/>
                        <a:gd name="T3" fmla="*/ 41 h 44"/>
                        <a:gd name="T4" fmla="*/ 77 w 77"/>
                        <a:gd name="T5" fmla="*/ 39 h 44"/>
                        <a:gd name="T6" fmla="*/ 67 w 77"/>
                        <a:gd name="T7" fmla="*/ 5 h 44"/>
                        <a:gd name="T8" fmla="*/ 60 w 77"/>
                        <a:gd name="T9" fmla="*/ 8 h 44"/>
                        <a:gd name="T10" fmla="*/ 18 w 77"/>
                        <a:gd name="T11" fmla="*/ 2 h 44"/>
                        <a:gd name="T12" fmla="*/ 11 w 77"/>
                        <a:gd name="T13" fmla="*/ 0 h 44"/>
                        <a:gd name="T14" fmla="*/ 0 w 77"/>
                        <a:gd name="T15" fmla="*/ 33 h 44"/>
                        <a:gd name="T16" fmla="*/ 7 w 77"/>
                        <a:gd name="T17" fmla="*/ 36 h 44"/>
                        <a:gd name="T18" fmla="*/ 51 w 77"/>
                        <a:gd name="T19"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44">
                          <a:moveTo>
                            <a:pt x="51" y="44"/>
                          </a:moveTo>
                          <a:cubicBezTo>
                            <a:pt x="58" y="44"/>
                            <a:pt x="64" y="43"/>
                            <a:pt x="70" y="41"/>
                          </a:cubicBezTo>
                          <a:cubicBezTo>
                            <a:pt x="77" y="39"/>
                            <a:pt x="77" y="39"/>
                            <a:pt x="77" y="39"/>
                          </a:cubicBezTo>
                          <a:cubicBezTo>
                            <a:pt x="67" y="5"/>
                            <a:pt x="67" y="5"/>
                            <a:pt x="67" y="5"/>
                          </a:cubicBezTo>
                          <a:cubicBezTo>
                            <a:pt x="60" y="8"/>
                            <a:pt x="60" y="8"/>
                            <a:pt x="60" y="8"/>
                          </a:cubicBezTo>
                          <a:cubicBezTo>
                            <a:pt x="51" y="10"/>
                            <a:pt x="38" y="8"/>
                            <a:pt x="18" y="2"/>
                          </a:cubicBezTo>
                          <a:cubicBezTo>
                            <a:pt x="11" y="0"/>
                            <a:pt x="11" y="0"/>
                            <a:pt x="11" y="0"/>
                          </a:cubicBezTo>
                          <a:cubicBezTo>
                            <a:pt x="0" y="33"/>
                            <a:pt x="0" y="33"/>
                            <a:pt x="0" y="33"/>
                          </a:cubicBezTo>
                          <a:cubicBezTo>
                            <a:pt x="7" y="36"/>
                            <a:pt x="7" y="36"/>
                            <a:pt x="7" y="36"/>
                          </a:cubicBezTo>
                          <a:cubicBezTo>
                            <a:pt x="25" y="41"/>
                            <a:pt x="39" y="44"/>
                            <a:pt x="51" y="44"/>
                          </a:cubicBez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solidFill>
                          <a:srgbClr val="292929"/>
                        </a:solidFill>
                      </a:endParaRPr>
                    </a:p>
                  </p:txBody>
                </p:sp>
                <p:sp>
                  <p:nvSpPr>
                    <p:cNvPr id="91" name="Freeform 168"/>
                    <p:cNvSpPr>
                      <a:spLocks/>
                    </p:cNvSpPr>
                    <p:nvPr/>
                  </p:nvSpPr>
                  <p:spPr bwMode="black">
                    <a:xfrm>
                      <a:off x="7010400" y="2646363"/>
                      <a:ext cx="26988" cy="52388"/>
                    </a:xfrm>
                    <a:custGeom>
                      <a:avLst/>
                      <a:gdLst>
                        <a:gd name="T0" fmla="*/ 36 w 36"/>
                        <a:gd name="T1" fmla="*/ 61 h 70"/>
                        <a:gd name="T2" fmla="*/ 35 w 36"/>
                        <a:gd name="T3" fmla="*/ 22 h 70"/>
                        <a:gd name="T4" fmla="*/ 35 w 36"/>
                        <a:gd name="T5" fmla="*/ 8 h 70"/>
                        <a:gd name="T6" fmla="*/ 35 w 36"/>
                        <a:gd name="T7" fmla="*/ 1 h 70"/>
                        <a:gd name="T8" fmla="*/ 0 w 36"/>
                        <a:gd name="T9" fmla="*/ 0 h 70"/>
                        <a:gd name="T10" fmla="*/ 0 w 36"/>
                        <a:gd name="T11" fmla="*/ 8 h 70"/>
                        <a:gd name="T12" fmla="*/ 0 w 36"/>
                        <a:gd name="T13" fmla="*/ 22 h 70"/>
                        <a:gd name="T14" fmla="*/ 1 w 36"/>
                        <a:gd name="T15" fmla="*/ 62 h 70"/>
                        <a:gd name="T16" fmla="*/ 1 w 36"/>
                        <a:gd name="T17" fmla="*/ 70 h 70"/>
                        <a:gd name="T18" fmla="*/ 36 w 36"/>
                        <a:gd name="T19" fmla="*/ 68 h 70"/>
                        <a:gd name="T20" fmla="*/ 36 w 36"/>
                        <a:gd name="T21" fmla="*/ 6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70">
                          <a:moveTo>
                            <a:pt x="36" y="61"/>
                          </a:moveTo>
                          <a:cubicBezTo>
                            <a:pt x="35" y="47"/>
                            <a:pt x="35" y="34"/>
                            <a:pt x="35" y="22"/>
                          </a:cubicBezTo>
                          <a:cubicBezTo>
                            <a:pt x="35" y="17"/>
                            <a:pt x="35" y="13"/>
                            <a:pt x="35" y="8"/>
                          </a:cubicBezTo>
                          <a:cubicBezTo>
                            <a:pt x="35" y="1"/>
                            <a:pt x="35" y="1"/>
                            <a:pt x="35" y="1"/>
                          </a:cubicBezTo>
                          <a:cubicBezTo>
                            <a:pt x="0" y="0"/>
                            <a:pt x="0" y="0"/>
                            <a:pt x="0" y="0"/>
                          </a:cubicBezTo>
                          <a:cubicBezTo>
                            <a:pt x="0" y="8"/>
                            <a:pt x="0" y="8"/>
                            <a:pt x="0" y="8"/>
                          </a:cubicBezTo>
                          <a:cubicBezTo>
                            <a:pt x="0" y="12"/>
                            <a:pt x="0" y="17"/>
                            <a:pt x="0" y="22"/>
                          </a:cubicBezTo>
                          <a:cubicBezTo>
                            <a:pt x="0" y="34"/>
                            <a:pt x="0" y="48"/>
                            <a:pt x="1" y="62"/>
                          </a:cubicBezTo>
                          <a:cubicBezTo>
                            <a:pt x="1" y="70"/>
                            <a:pt x="1" y="70"/>
                            <a:pt x="1" y="70"/>
                          </a:cubicBezTo>
                          <a:cubicBezTo>
                            <a:pt x="36" y="68"/>
                            <a:pt x="36" y="68"/>
                            <a:pt x="36" y="68"/>
                          </a:cubicBezTo>
                          <a:lnTo>
                            <a:pt x="36" y="61"/>
                          </a:ln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solidFill>
                          <a:srgbClr val="292929"/>
                        </a:solidFill>
                      </a:endParaRPr>
                    </a:p>
                  </p:txBody>
                </p:sp>
                <p:sp>
                  <p:nvSpPr>
                    <p:cNvPr id="92" name="Freeform 169"/>
                    <p:cNvSpPr>
                      <a:spLocks/>
                    </p:cNvSpPr>
                    <p:nvPr/>
                  </p:nvSpPr>
                  <p:spPr bwMode="black">
                    <a:xfrm>
                      <a:off x="7608888" y="2187575"/>
                      <a:ext cx="58738" cy="47625"/>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solidFill>
                          <a:srgbClr val="292929"/>
                        </a:solidFill>
                      </a:endParaRPr>
                    </a:p>
                  </p:txBody>
                </p:sp>
                <p:sp>
                  <p:nvSpPr>
                    <p:cNvPr id="93" name="Freeform 170"/>
                    <p:cNvSpPr>
                      <a:spLocks/>
                    </p:cNvSpPr>
                    <p:nvPr/>
                  </p:nvSpPr>
                  <p:spPr bwMode="black">
                    <a:xfrm>
                      <a:off x="7011988" y="2566988"/>
                      <a:ext cx="34925" cy="53975"/>
                    </a:xfrm>
                    <a:custGeom>
                      <a:avLst/>
                      <a:gdLst>
                        <a:gd name="T0" fmla="*/ 36 w 46"/>
                        <a:gd name="T1" fmla="*/ 64 h 72"/>
                        <a:gd name="T2" fmla="*/ 37 w 46"/>
                        <a:gd name="T3" fmla="*/ 61 h 72"/>
                        <a:gd name="T4" fmla="*/ 46 w 46"/>
                        <a:gd name="T5" fmla="*/ 21 h 72"/>
                        <a:gd name="T6" fmla="*/ 46 w 46"/>
                        <a:gd name="T7" fmla="*/ 7 h 72"/>
                        <a:gd name="T8" fmla="*/ 45 w 46"/>
                        <a:gd name="T9" fmla="*/ 0 h 72"/>
                        <a:gd name="T10" fmla="*/ 10 w 46"/>
                        <a:gd name="T11" fmla="*/ 2 h 72"/>
                        <a:gd name="T12" fmla="*/ 11 w 46"/>
                        <a:gd name="T13" fmla="*/ 10 h 72"/>
                        <a:gd name="T14" fmla="*/ 11 w 46"/>
                        <a:gd name="T15" fmla="*/ 21 h 72"/>
                        <a:gd name="T16" fmla="*/ 8 w 46"/>
                        <a:gd name="T17" fmla="*/ 42 h 72"/>
                        <a:gd name="T18" fmla="*/ 2 w 46"/>
                        <a:gd name="T19" fmla="*/ 56 h 72"/>
                        <a:gd name="T20" fmla="*/ 0 w 46"/>
                        <a:gd name="T21" fmla="*/ 63 h 72"/>
                        <a:gd name="T22" fmla="*/ 34 w 46"/>
                        <a:gd name="T23" fmla="*/ 72 h 72"/>
                        <a:gd name="T24" fmla="*/ 36 w 46"/>
                        <a:gd name="T25" fmla="*/ 6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 h="72">
                          <a:moveTo>
                            <a:pt x="36" y="64"/>
                          </a:moveTo>
                          <a:cubicBezTo>
                            <a:pt x="37" y="62"/>
                            <a:pt x="37" y="61"/>
                            <a:pt x="37" y="61"/>
                          </a:cubicBezTo>
                          <a:cubicBezTo>
                            <a:pt x="43" y="51"/>
                            <a:pt x="46" y="38"/>
                            <a:pt x="46" y="21"/>
                          </a:cubicBezTo>
                          <a:cubicBezTo>
                            <a:pt x="46" y="17"/>
                            <a:pt x="46" y="12"/>
                            <a:pt x="46" y="7"/>
                          </a:cubicBezTo>
                          <a:cubicBezTo>
                            <a:pt x="45" y="0"/>
                            <a:pt x="45" y="0"/>
                            <a:pt x="45" y="0"/>
                          </a:cubicBezTo>
                          <a:cubicBezTo>
                            <a:pt x="10" y="2"/>
                            <a:pt x="10" y="2"/>
                            <a:pt x="10" y="2"/>
                          </a:cubicBezTo>
                          <a:cubicBezTo>
                            <a:pt x="11" y="10"/>
                            <a:pt x="11" y="10"/>
                            <a:pt x="11" y="10"/>
                          </a:cubicBezTo>
                          <a:cubicBezTo>
                            <a:pt x="11" y="14"/>
                            <a:pt x="11" y="17"/>
                            <a:pt x="11" y="21"/>
                          </a:cubicBezTo>
                          <a:cubicBezTo>
                            <a:pt x="11" y="35"/>
                            <a:pt x="9" y="40"/>
                            <a:pt x="8" y="42"/>
                          </a:cubicBezTo>
                          <a:cubicBezTo>
                            <a:pt x="5" y="46"/>
                            <a:pt x="3" y="50"/>
                            <a:pt x="2" y="56"/>
                          </a:cubicBezTo>
                          <a:cubicBezTo>
                            <a:pt x="0" y="63"/>
                            <a:pt x="0" y="63"/>
                            <a:pt x="0" y="63"/>
                          </a:cubicBezTo>
                          <a:cubicBezTo>
                            <a:pt x="34" y="72"/>
                            <a:pt x="34" y="72"/>
                            <a:pt x="34" y="72"/>
                          </a:cubicBezTo>
                          <a:lnTo>
                            <a:pt x="36" y="64"/>
                          </a:ln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solidFill>
                          <a:srgbClr val="292929"/>
                        </a:solidFill>
                      </a:endParaRPr>
                    </a:p>
                  </p:txBody>
                </p:sp>
                <p:sp>
                  <p:nvSpPr>
                    <p:cNvPr id="94" name="Freeform 171"/>
                    <p:cNvSpPr>
                      <a:spLocks/>
                    </p:cNvSpPr>
                    <p:nvPr/>
                  </p:nvSpPr>
                  <p:spPr bwMode="black">
                    <a:xfrm>
                      <a:off x="7011988" y="2484438"/>
                      <a:ext cx="34925" cy="57150"/>
                    </a:xfrm>
                    <a:custGeom>
                      <a:avLst/>
                      <a:gdLst>
                        <a:gd name="T0" fmla="*/ 5 w 46"/>
                        <a:gd name="T1" fmla="*/ 76 h 76"/>
                        <a:gd name="T2" fmla="*/ 39 w 46"/>
                        <a:gd name="T3" fmla="*/ 70 h 76"/>
                        <a:gd name="T4" fmla="*/ 38 w 46"/>
                        <a:gd name="T5" fmla="*/ 63 h 76"/>
                        <a:gd name="T6" fmla="*/ 36 w 46"/>
                        <a:gd name="T7" fmla="*/ 46 h 76"/>
                        <a:gd name="T8" fmla="*/ 43 w 46"/>
                        <a:gd name="T9" fmla="*/ 21 h 76"/>
                        <a:gd name="T10" fmla="*/ 46 w 46"/>
                        <a:gd name="T11" fmla="*/ 14 h 76"/>
                        <a:gd name="T12" fmla="*/ 13 w 46"/>
                        <a:gd name="T13" fmla="*/ 0 h 76"/>
                        <a:gd name="T14" fmla="*/ 11 w 46"/>
                        <a:gd name="T15" fmla="*/ 7 h 76"/>
                        <a:gd name="T16" fmla="*/ 0 w 46"/>
                        <a:gd name="T17" fmla="*/ 46 h 76"/>
                        <a:gd name="T18" fmla="*/ 3 w 46"/>
                        <a:gd name="T19" fmla="*/ 69 h 76"/>
                        <a:gd name="T20" fmla="*/ 5 w 46"/>
                        <a:gd name="T21"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76">
                          <a:moveTo>
                            <a:pt x="5" y="76"/>
                          </a:moveTo>
                          <a:cubicBezTo>
                            <a:pt x="39" y="70"/>
                            <a:pt x="39" y="70"/>
                            <a:pt x="39" y="70"/>
                          </a:cubicBezTo>
                          <a:cubicBezTo>
                            <a:pt x="38" y="63"/>
                            <a:pt x="38" y="63"/>
                            <a:pt x="38" y="63"/>
                          </a:cubicBezTo>
                          <a:cubicBezTo>
                            <a:pt x="37" y="58"/>
                            <a:pt x="36" y="49"/>
                            <a:pt x="36" y="46"/>
                          </a:cubicBezTo>
                          <a:cubicBezTo>
                            <a:pt x="36" y="43"/>
                            <a:pt x="37" y="35"/>
                            <a:pt x="43" y="21"/>
                          </a:cubicBezTo>
                          <a:cubicBezTo>
                            <a:pt x="46" y="14"/>
                            <a:pt x="46" y="14"/>
                            <a:pt x="46" y="14"/>
                          </a:cubicBezTo>
                          <a:cubicBezTo>
                            <a:pt x="13" y="0"/>
                            <a:pt x="13" y="0"/>
                            <a:pt x="13" y="0"/>
                          </a:cubicBezTo>
                          <a:cubicBezTo>
                            <a:pt x="11" y="7"/>
                            <a:pt x="11" y="7"/>
                            <a:pt x="11" y="7"/>
                          </a:cubicBezTo>
                          <a:cubicBezTo>
                            <a:pt x="6" y="18"/>
                            <a:pt x="0" y="34"/>
                            <a:pt x="0" y="46"/>
                          </a:cubicBezTo>
                          <a:cubicBezTo>
                            <a:pt x="0" y="51"/>
                            <a:pt x="1" y="58"/>
                            <a:pt x="3" y="69"/>
                          </a:cubicBezTo>
                          <a:lnTo>
                            <a:pt x="5" y="76"/>
                          </a:ln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solidFill>
                          <a:srgbClr val="292929"/>
                        </a:solidFill>
                      </a:endParaRPr>
                    </a:p>
                  </p:txBody>
                </p:sp>
                <p:sp>
                  <p:nvSpPr>
                    <p:cNvPr id="95" name="Freeform 172"/>
                    <p:cNvSpPr>
                      <a:spLocks/>
                    </p:cNvSpPr>
                    <p:nvPr/>
                  </p:nvSpPr>
                  <p:spPr bwMode="black">
                    <a:xfrm>
                      <a:off x="8045450" y="2289175"/>
                      <a:ext cx="58738" cy="47625"/>
                    </a:xfrm>
                    <a:custGeom>
                      <a:avLst/>
                      <a:gdLst>
                        <a:gd name="T0" fmla="*/ 53 w 77"/>
                        <a:gd name="T1" fmla="*/ 61 h 64"/>
                        <a:gd name="T2" fmla="*/ 60 w 77"/>
                        <a:gd name="T3" fmla="*/ 64 h 64"/>
                        <a:gd name="T4" fmla="*/ 77 w 77"/>
                        <a:gd name="T5" fmla="*/ 34 h 64"/>
                        <a:gd name="T6" fmla="*/ 70 w 77"/>
                        <a:gd name="T7" fmla="*/ 30 h 64"/>
                        <a:gd name="T8" fmla="*/ 23 w 77"/>
                        <a:gd name="T9" fmla="*/ 4 h 64"/>
                        <a:gd name="T10" fmla="*/ 17 w 77"/>
                        <a:gd name="T11" fmla="*/ 0 h 64"/>
                        <a:gd name="T12" fmla="*/ 0 w 77"/>
                        <a:gd name="T13" fmla="*/ 31 h 64"/>
                        <a:gd name="T14" fmla="*/ 6 w 77"/>
                        <a:gd name="T15" fmla="*/ 35 h 64"/>
                        <a:gd name="T16" fmla="*/ 53 w 77"/>
                        <a:gd name="T17" fmla="*/ 6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3" y="61"/>
                          </a:moveTo>
                          <a:cubicBezTo>
                            <a:pt x="60" y="64"/>
                            <a:pt x="60" y="64"/>
                            <a:pt x="60" y="64"/>
                          </a:cubicBezTo>
                          <a:cubicBezTo>
                            <a:pt x="77" y="34"/>
                            <a:pt x="77" y="34"/>
                            <a:pt x="77" y="34"/>
                          </a:cubicBezTo>
                          <a:cubicBezTo>
                            <a:pt x="70" y="30"/>
                            <a:pt x="70" y="30"/>
                            <a:pt x="70" y="30"/>
                          </a:cubicBezTo>
                          <a:cubicBezTo>
                            <a:pt x="54" y="21"/>
                            <a:pt x="39" y="12"/>
                            <a:pt x="23" y="4"/>
                          </a:cubicBezTo>
                          <a:cubicBezTo>
                            <a:pt x="17" y="0"/>
                            <a:pt x="17" y="0"/>
                            <a:pt x="17" y="0"/>
                          </a:cubicBezTo>
                          <a:cubicBezTo>
                            <a:pt x="0" y="31"/>
                            <a:pt x="0" y="31"/>
                            <a:pt x="0" y="31"/>
                          </a:cubicBezTo>
                          <a:cubicBezTo>
                            <a:pt x="6" y="35"/>
                            <a:pt x="6" y="35"/>
                            <a:pt x="6" y="35"/>
                          </a:cubicBezTo>
                          <a:cubicBezTo>
                            <a:pt x="24" y="45"/>
                            <a:pt x="39" y="53"/>
                            <a:pt x="53" y="61"/>
                          </a:cubicBez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solidFill>
                          <a:srgbClr val="292929"/>
                        </a:solidFill>
                      </a:endParaRPr>
                    </a:p>
                  </p:txBody>
                </p:sp>
                <p:sp>
                  <p:nvSpPr>
                    <p:cNvPr id="96" name="Freeform 173"/>
                    <p:cNvSpPr>
                      <a:spLocks/>
                    </p:cNvSpPr>
                    <p:nvPr/>
                  </p:nvSpPr>
                  <p:spPr bwMode="black">
                    <a:xfrm>
                      <a:off x="8251825" y="2411413"/>
                      <a:ext cx="58738" cy="50800"/>
                    </a:xfrm>
                    <a:custGeom>
                      <a:avLst/>
                      <a:gdLst>
                        <a:gd name="T0" fmla="*/ 51 w 77"/>
                        <a:gd name="T1" fmla="*/ 63 h 67"/>
                        <a:gd name="T2" fmla="*/ 57 w 77"/>
                        <a:gd name="T3" fmla="*/ 67 h 67"/>
                        <a:gd name="T4" fmla="*/ 77 w 77"/>
                        <a:gd name="T5" fmla="*/ 38 h 67"/>
                        <a:gd name="T6" fmla="*/ 71 w 77"/>
                        <a:gd name="T7" fmla="*/ 34 h 67"/>
                        <a:gd name="T8" fmla="*/ 26 w 77"/>
                        <a:gd name="T9" fmla="*/ 4 h 67"/>
                        <a:gd name="T10" fmla="*/ 19 w 77"/>
                        <a:gd name="T11" fmla="*/ 0 h 67"/>
                        <a:gd name="T12" fmla="*/ 0 w 77"/>
                        <a:gd name="T13" fmla="*/ 29 h 67"/>
                        <a:gd name="T14" fmla="*/ 7 w 77"/>
                        <a:gd name="T15" fmla="*/ 33 h 67"/>
                        <a:gd name="T16" fmla="*/ 51 w 77"/>
                        <a:gd name="T17" fmla="*/ 63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7">
                          <a:moveTo>
                            <a:pt x="51" y="63"/>
                          </a:moveTo>
                          <a:cubicBezTo>
                            <a:pt x="57" y="67"/>
                            <a:pt x="57" y="67"/>
                            <a:pt x="57" y="67"/>
                          </a:cubicBezTo>
                          <a:cubicBezTo>
                            <a:pt x="77" y="38"/>
                            <a:pt x="77" y="38"/>
                            <a:pt x="77" y="38"/>
                          </a:cubicBezTo>
                          <a:cubicBezTo>
                            <a:pt x="71" y="34"/>
                            <a:pt x="71" y="34"/>
                            <a:pt x="71" y="34"/>
                          </a:cubicBezTo>
                          <a:cubicBezTo>
                            <a:pt x="58" y="25"/>
                            <a:pt x="42" y="15"/>
                            <a:pt x="26" y="4"/>
                          </a:cubicBezTo>
                          <a:cubicBezTo>
                            <a:pt x="19" y="0"/>
                            <a:pt x="19" y="0"/>
                            <a:pt x="19" y="0"/>
                          </a:cubicBezTo>
                          <a:cubicBezTo>
                            <a:pt x="0" y="29"/>
                            <a:pt x="0" y="29"/>
                            <a:pt x="0" y="29"/>
                          </a:cubicBezTo>
                          <a:cubicBezTo>
                            <a:pt x="7" y="33"/>
                            <a:pt x="7" y="33"/>
                            <a:pt x="7" y="33"/>
                          </a:cubicBezTo>
                          <a:cubicBezTo>
                            <a:pt x="23" y="44"/>
                            <a:pt x="38" y="54"/>
                            <a:pt x="51" y="63"/>
                          </a:cubicBez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solidFill>
                          <a:srgbClr val="292929"/>
                        </a:solidFill>
                      </a:endParaRPr>
                    </a:p>
                  </p:txBody>
                </p:sp>
                <p:sp>
                  <p:nvSpPr>
                    <p:cNvPr id="97" name="Freeform 174"/>
                    <p:cNvSpPr>
                      <a:spLocks/>
                    </p:cNvSpPr>
                    <p:nvPr/>
                  </p:nvSpPr>
                  <p:spPr bwMode="black">
                    <a:xfrm>
                      <a:off x="8185150" y="2368550"/>
                      <a:ext cx="57150" cy="49213"/>
                    </a:xfrm>
                    <a:custGeom>
                      <a:avLst/>
                      <a:gdLst>
                        <a:gd name="T0" fmla="*/ 52 w 77"/>
                        <a:gd name="T1" fmla="*/ 62 h 66"/>
                        <a:gd name="T2" fmla="*/ 58 w 77"/>
                        <a:gd name="T3" fmla="*/ 66 h 66"/>
                        <a:gd name="T4" fmla="*/ 77 w 77"/>
                        <a:gd name="T5" fmla="*/ 36 h 66"/>
                        <a:gd name="T6" fmla="*/ 70 w 77"/>
                        <a:gd name="T7" fmla="*/ 32 h 66"/>
                        <a:gd name="T8" fmla="*/ 24 w 77"/>
                        <a:gd name="T9" fmla="*/ 4 h 66"/>
                        <a:gd name="T10" fmla="*/ 18 w 77"/>
                        <a:gd name="T11" fmla="*/ 0 h 66"/>
                        <a:gd name="T12" fmla="*/ 0 w 77"/>
                        <a:gd name="T13" fmla="*/ 31 h 66"/>
                        <a:gd name="T14" fmla="*/ 6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8" y="66"/>
                            <a:pt x="58" y="66"/>
                            <a:pt x="58" y="66"/>
                          </a:cubicBezTo>
                          <a:cubicBezTo>
                            <a:pt x="77" y="36"/>
                            <a:pt x="77" y="36"/>
                            <a:pt x="77" y="36"/>
                          </a:cubicBezTo>
                          <a:cubicBezTo>
                            <a:pt x="70" y="32"/>
                            <a:pt x="70" y="32"/>
                            <a:pt x="70" y="32"/>
                          </a:cubicBezTo>
                          <a:cubicBezTo>
                            <a:pt x="56" y="23"/>
                            <a:pt x="41" y="14"/>
                            <a:pt x="24" y="4"/>
                          </a:cubicBezTo>
                          <a:cubicBezTo>
                            <a:pt x="18" y="0"/>
                            <a:pt x="18" y="0"/>
                            <a:pt x="18" y="0"/>
                          </a:cubicBezTo>
                          <a:cubicBezTo>
                            <a:pt x="0" y="31"/>
                            <a:pt x="0" y="31"/>
                            <a:pt x="0" y="31"/>
                          </a:cubicBezTo>
                          <a:cubicBezTo>
                            <a:pt x="6" y="35"/>
                            <a:pt x="6" y="35"/>
                            <a:pt x="6" y="35"/>
                          </a:cubicBezTo>
                          <a:cubicBezTo>
                            <a:pt x="23" y="44"/>
                            <a:pt x="38" y="53"/>
                            <a:pt x="52" y="62"/>
                          </a:cubicBez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solidFill>
                          <a:srgbClr val="292929"/>
                        </a:solidFill>
                      </a:endParaRPr>
                    </a:p>
                  </p:txBody>
                </p:sp>
                <p:sp>
                  <p:nvSpPr>
                    <p:cNvPr id="98" name="Freeform 175"/>
                    <p:cNvSpPr>
                      <a:spLocks/>
                    </p:cNvSpPr>
                    <p:nvPr/>
                  </p:nvSpPr>
                  <p:spPr bwMode="black">
                    <a:xfrm>
                      <a:off x="8356600" y="2528888"/>
                      <a:ext cx="33338" cy="55563"/>
                    </a:xfrm>
                    <a:custGeom>
                      <a:avLst/>
                      <a:gdLst>
                        <a:gd name="T0" fmla="*/ 2 w 44"/>
                        <a:gd name="T1" fmla="*/ 15 h 73"/>
                        <a:gd name="T2" fmla="*/ 9 w 44"/>
                        <a:gd name="T3" fmla="*/ 65 h 73"/>
                        <a:gd name="T4" fmla="*/ 9 w 44"/>
                        <a:gd name="T5" fmla="*/ 73 h 73"/>
                        <a:gd name="T6" fmla="*/ 44 w 44"/>
                        <a:gd name="T7" fmla="*/ 70 h 73"/>
                        <a:gd name="T8" fmla="*/ 44 w 44"/>
                        <a:gd name="T9" fmla="*/ 62 h 73"/>
                        <a:gd name="T10" fmla="*/ 36 w 44"/>
                        <a:gd name="T11" fmla="*/ 7 h 73"/>
                        <a:gd name="T12" fmla="*/ 35 w 44"/>
                        <a:gd name="T13" fmla="*/ 0 h 73"/>
                        <a:gd name="T14" fmla="*/ 0 w 44"/>
                        <a:gd name="T15" fmla="*/ 7 h 73"/>
                        <a:gd name="T16" fmla="*/ 2 w 44"/>
                        <a:gd name="T17" fmla="*/ 1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73">
                          <a:moveTo>
                            <a:pt x="2" y="15"/>
                          </a:moveTo>
                          <a:cubicBezTo>
                            <a:pt x="5" y="29"/>
                            <a:pt x="7" y="46"/>
                            <a:pt x="9" y="65"/>
                          </a:cubicBezTo>
                          <a:cubicBezTo>
                            <a:pt x="9" y="73"/>
                            <a:pt x="9" y="73"/>
                            <a:pt x="9" y="73"/>
                          </a:cubicBezTo>
                          <a:cubicBezTo>
                            <a:pt x="44" y="70"/>
                            <a:pt x="44" y="70"/>
                            <a:pt x="44" y="70"/>
                          </a:cubicBezTo>
                          <a:cubicBezTo>
                            <a:pt x="44" y="62"/>
                            <a:pt x="44" y="62"/>
                            <a:pt x="44" y="62"/>
                          </a:cubicBezTo>
                          <a:cubicBezTo>
                            <a:pt x="42" y="42"/>
                            <a:pt x="39" y="24"/>
                            <a:pt x="36" y="7"/>
                          </a:cubicBezTo>
                          <a:cubicBezTo>
                            <a:pt x="35" y="0"/>
                            <a:pt x="35" y="0"/>
                            <a:pt x="35" y="0"/>
                          </a:cubicBezTo>
                          <a:cubicBezTo>
                            <a:pt x="0" y="7"/>
                            <a:pt x="0" y="7"/>
                            <a:pt x="0" y="7"/>
                          </a:cubicBezTo>
                          <a:lnTo>
                            <a:pt x="2" y="15"/>
                          </a:ln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solidFill>
                          <a:srgbClr val="292929"/>
                        </a:solidFill>
                      </a:endParaRPr>
                    </a:p>
                  </p:txBody>
                </p:sp>
                <p:sp>
                  <p:nvSpPr>
                    <p:cNvPr id="99" name="Freeform 176"/>
                    <p:cNvSpPr>
                      <a:spLocks/>
                    </p:cNvSpPr>
                    <p:nvPr/>
                  </p:nvSpPr>
                  <p:spPr bwMode="black">
                    <a:xfrm>
                      <a:off x="8316913" y="2457450"/>
                      <a:ext cx="55563" cy="52388"/>
                    </a:xfrm>
                    <a:custGeom>
                      <a:avLst/>
                      <a:gdLst>
                        <a:gd name="T0" fmla="*/ 38 w 73"/>
                        <a:gd name="T1" fmla="*/ 65 h 71"/>
                        <a:gd name="T2" fmla="*/ 42 w 73"/>
                        <a:gd name="T3" fmla="*/ 71 h 71"/>
                        <a:gd name="T4" fmla="*/ 73 w 73"/>
                        <a:gd name="T5" fmla="*/ 55 h 71"/>
                        <a:gd name="T6" fmla="*/ 69 w 73"/>
                        <a:gd name="T7" fmla="*/ 48 h 71"/>
                        <a:gd name="T8" fmla="*/ 28 w 73"/>
                        <a:gd name="T9" fmla="*/ 5 h 71"/>
                        <a:gd name="T10" fmla="*/ 22 w 73"/>
                        <a:gd name="T11" fmla="*/ 0 h 71"/>
                        <a:gd name="T12" fmla="*/ 0 w 73"/>
                        <a:gd name="T13" fmla="*/ 28 h 71"/>
                        <a:gd name="T14" fmla="*/ 6 w 73"/>
                        <a:gd name="T15" fmla="*/ 33 h 71"/>
                        <a:gd name="T16" fmla="*/ 38 w 73"/>
                        <a:gd name="T17" fmla="*/ 65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71">
                          <a:moveTo>
                            <a:pt x="38" y="65"/>
                          </a:moveTo>
                          <a:cubicBezTo>
                            <a:pt x="42" y="71"/>
                            <a:pt x="42" y="71"/>
                            <a:pt x="42" y="71"/>
                          </a:cubicBezTo>
                          <a:cubicBezTo>
                            <a:pt x="73" y="55"/>
                            <a:pt x="73" y="55"/>
                            <a:pt x="73" y="55"/>
                          </a:cubicBezTo>
                          <a:cubicBezTo>
                            <a:pt x="69" y="48"/>
                            <a:pt x="69" y="48"/>
                            <a:pt x="69" y="48"/>
                          </a:cubicBezTo>
                          <a:cubicBezTo>
                            <a:pt x="63" y="36"/>
                            <a:pt x="50" y="23"/>
                            <a:pt x="28" y="5"/>
                          </a:cubicBezTo>
                          <a:cubicBezTo>
                            <a:pt x="22" y="0"/>
                            <a:pt x="22" y="0"/>
                            <a:pt x="22" y="0"/>
                          </a:cubicBezTo>
                          <a:cubicBezTo>
                            <a:pt x="0" y="28"/>
                            <a:pt x="0" y="28"/>
                            <a:pt x="0" y="28"/>
                          </a:cubicBezTo>
                          <a:cubicBezTo>
                            <a:pt x="6" y="33"/>
                            <a:pt x="6" y="33"/>
                            <a:pt x="6" y="33"/>
                          </a:cubicBezTo>
                          <a:cubicBezTo>
                            <a:pt x="30" y="52"/>
                            <a:pt x="37" y="62"/>
                            <a:pt x="38" y="65"/>
                          </a:cubicBez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solidFill>
                          <a:srgbClr val="292929"/>
                        </a:solidFill>
                      </a:endParaRPr>
                    </a:p>
                  </p:txBody>
                </p:sp>
                <p:sp>
                  <p:nvSpPr>
                    <p:cNvPr id="100" name="Freeform 177"/>
                    <p:cNvSpPr>
                      <a:spLocks/>
                    </p:cNvSpPr>
                    <p:nvPr/>
                  </p:nvSpPr>
                  <p:spPr bwMode="black">
                    <a:xfrm>
                      <a:off x="8115300" y="2328863"/>
                      <a:ext cx="58738" cy="47625"/>
                    </a:xfrm>
                    <a:custGeom>
                      <a:avLst/>
                      <a:gdLst>
                        <a:gd name="T0" fmla="*/ 52 w 77"/>
                        <a:gd name="T1" fmla="*/ 60 h 64"/>
                        <a:gd name="T2" fmla="*/ 59 w 77"/>
                        <a:gd name="T3" fmla="*/ 64 h 64"/>
                        <a:gd name="T4" fmla="*/ 77 w 77"/>
                        <a:gd name="T5" fmla="*/ 34 h 64"/>
                        <a:gd name="T6" fmla="*/ 70 w 77"/>
                        <a:gd name="T7" fmla="*/ 30 h 64"/>
                        <a:gd name="T8" fmla="*/ 24 w 77"/>
                        <a:gd name="T9" fmla="*/ 3 h 64"/>
                        <a:gd name="T10" fmla="*/ 17 w 77"/>
                        <a:gd name="T11" fmla="*/ 0 h 64"/>
                        <a:gd name="T12" fmla="*/ 0 w 77"/>
                        <a:gd name="T13" fmla="*/ 30 h 64"/>
                        <a:gd name="T14" fmla="*/ 6 w 77"/>
                        <a:gd name="T15" fmla="*/ 34 h 64"/>
                        <a:gd name="T16" fmla="*/ 52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2" y="60"/>
                          </a:moveTo>
                          <a:cubicBezTo>
                            <a:pt x="59" y="64"/>
                            <a:pt x="59" y="64"/>
                            <a:pt x="59" y="64"/>
                          </a:cubicBezTo>
                          <a:cubicBezTo>
                            <a:pt x="77" y="34"/>
                            <a:pt x="77" y="34"/>
                            <a:pt x="77" y="34"/>
                          </a:cubicBezTo>
                          <a:cubicBezTo>
                            <a:pt x="70" y="30"/>
                            <a:pt x="70" y="30"/>
                            <a:pt x="70" y="30"/>
                          </a:cubicBezTo>
                          <a:cubicBezTo>
                            <a:pt x="55" y="22"/>
                            <a:pt x="40" y="13"/>
                            <a:pt x="24" y="3"/>
                          </a:cubicBezTo>
                          <a:cubicBezTo>
                            <a:pt x="17" y="0"/>
                            <a:pt x="17" y="0"/>
                            <a:pt x="17" y="0"/>
                          </a:cubicBezTo>
                          <a:cubicBezTo>
                            <a:pt x="0" y="30"/>
                            <a:pt x="0" y="30"/>
                            <a:pt x="0" y="30"/>
                          </a:cubicBezTo>
                          <a:cubicBezTo>
                            <a:pt x="6" y="34"/>
                            <a:pt x="6" y="34"/>
                            <a:pt x="6" y="34"/>
                          </a:cubicBezTo>
                          <a:cubicBezTo>
                            <a:pt x="22" y="43"/>
                            <a:pt x="38" y="52"/>
                            <a:pt x="52" y="60"/>
                          </a:cubicBez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solidFill>
                          <a:srgbClr val="292929"/>
                        </a:solidFill>
                      </a:endParaRPr>
                    </a:p>
                  </p:txBody>
                </p:sp>
                <p:sp>
                  <p:nvSpPr>
                    <p:cNvPr id="101" name="Freeform 178"/>
                    <p:cNvSpPr>
                      <a:spLocks/>
                    </p:cNvSpPr>
                    <p:nvPr/>
                  </p:nvSpPr>
                  <p:spPr bwMode="black">
                    <a:xfrm>
                      <a:off x="7821613" y="2162175"/>
                      <a:ext cx="58738" cy="49213"/>
                    </a:xfrm>
                    <a:custGeom>
                      <a:avLst/>
                      <a:gdLst>
                        <a:gd name="T0" fmla="*/ 52 w 77"/>
                        <a:gd name="T1" fmla="*/ 62 h 66"/>
                        <a:gd name="T2" fmla="*/ 59 w 77"/>
                        <a:gd name="T3" fmla="*/ 66 h 66"/>
                        <a:gd name="T4" fmla="*/ 77 w 77"/>
                        <a:gd name="T5" fmla="*/ 36 h 66"/>
                        <a:gd name="T6" fmla="*/ 71 w 77"/>
                        <a:gd name="T7" fmla="*/ 32 h 66"/>
                        <a:gd name="T8" fmla="*/ 24 w 77"/>
                        <a:gd name="T9" fmla="*/ 4 h 66"/>
                        <a:gd name="T10" fmla="*/ 18 w 77"/>
                        <a:gd name="T11" fmla="*/ 0 h 66"/>
                        <a:gd name="T12" fmla="*/ 0 w 77"/>
                        <a:gd name="T13" fmla="*/ 31 h 66"/>
                        <a:gd name="T14" fmla="*/ 7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9" y="66"/>
                            <a:pt x="59" y="66"/>
                            <a:pt x="59" y="66"/>
                          </a:cubicBezTo>
                          <a:cubicBezTo>
                            <a:pt x="77" y="36"/>
                            <a:pt x="77" y="36"/>
                            <a:pt x="77" y="36"/>
                          </a:cubicBezTo>
                          <a:cubicBezTo>
                            <a:pt x="71" y="32"/>
                            <a:pt x="71" y="32"/>
                            <a:pt x="71" y="32"/>
                          </a:cubicBezTo>
                          <a:cubicBezTo>
                            <a:pt x="54" y="21"/>
                            <a:pt x="39" y="12"/>
                            <a:pt x="24" y="4"/>
                          </a:cubicBezTo>
                          <a:cubicBezTo>
                            <a:pt x="18" y="0"/>
                            <a:pt x="18" y="0"/>
                            <a:pt x="18" y="0"/>
                          </a:cubicBezTo>
                          <a:cubicBezTo>
                            <a:pt x="0" y="31"/>
                            <a:pt x="0" y="31"/>
                            <a:pt x="0" y="31"/>
                          </a:cubicBezTo>
                          <a:cubicBezTo>
                            <a:pt x="7" y="35"/>
                            <a:pt x="7" y="35"/>
                            <a:pt x="7" y="35"/>
                          </a:cubicBezTo>
                          <a:cubicBezTo>
                            <a:pt x="21" y="42"/>
                            <a:pt x="36" y="51"/>
                            <a:pt x="52" y="62"/>
                          </a:cubicBez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solidFill>
                          <a:srgbClr val="292929"/>
                        </a:solidFill>
                      </a:endParaRPr>
                    </a:p>
                  </p:txBody>
                </p:sp>
                <p:sp>
                  <p:nvSpPr>
                    <p:cNvPr id="102" name="Freeform 179"/>
                    <p:cNvSpPr>
                      <a:spLocks/>
                    </p:cNvSpPr>
                    <p:nvPr/>
                  </p:nvSpPr>
                  <p:spPr bwMode="black">
                    <a:xfrm>
                      <a:off x="7754938" y="2133600"/>
                      <a:ext cx="53975" cy="39688"/>
                    </a:xfrm>
                    <a:custGeom>
                      <a:avLst/>
                      <a:gdLst>
                        <a:gd name="T0" fmla="*/ 10 w 73"/>
                        <a:gd name="T1" fmla="*/ 35 h 52"/>
                        <a:gd name="T2" fmla="*/ 15 w 73"/>
                        <a:gd name="T3" fmla="*/ 35 h 52"/>
                        <a:gd name="T4" fmla="*/ 51 w 73"/>
                        <a:gd name="T5" fmla="*/ 48 h 52"/>
                        <a:gd name="T6" fmla="*/ 58 w 73"/>
                        <a:gd name="T7" fmla="*/ 52 h 52"/>
                        <a:gd name="T8" fmla="*/ 73 w 73"/>
                        <a:gd name="T9" fmla="*/ 20 h 52"/>
                        <a:gd name="T10" fmla="*/ 66 w 73"/>
                        <a:gd name="T11" fmla="*/ 17 h 52"/>
                        <a:gd name="T12" fmla="*/ 19 w 73"/>
                        <a:gd name="T13" fmla="*/ 0 h 52"/>
                        <a:gd name="T14" fmla="*/ 10 w 73"/>
                        <a:gd name="T15" fmla="*/ 0 h 52"/>
                        <a:gd name="T16" fmla="*/ 10 w 73"/>
                        <a:gd name="T17" fmla="*/ 0 h 52"/>
                        <a:gd name="T18" fmla="*/ 0 w 73"/>
                        <a:gd name="T19" fmla="*/ 0 h 52"/>
                        <a:gd name="T20" fmla="*/ 1 w 73"/>
                        <a:gd name="T21" fmla="*/ 35 h 52"/>
                        <a:gd name="T22" fmla="*/ 10 w 73"/>
                        <a:gd name="T23"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3" h="52">
                          <a:moveTo>
                            <a:pt x="10" y="35"/>
                          </a:moveTo>
                          <a:cubicBezTo>
                            <a:pt x="11" y="35"/>
                            <a:pt x="13" y="35"/>
                            <a:pt x="15" y="35"/>
                          </a:cubicBezTo>
                          <a:cubicBezTo>
                            <a:pt x="19" y="36"/>
                            <a:pt x="30" y="38"/>
                            <a:pt x="51" y="48"/>
                          </a:cubicBezTo>
                          <a:cubicBezTo>
                            <a:pt x="58" y="52"/>
                            <a:pt x="58" y="52"/>
                            <a:pt x="58" y="52"/>
                          </a:cubicBezTo>
                          <a:cubicBezTo>
                            <a:pt x="73" y="20"/>
                            <a:pt x="73" y="20"/>
                            <a:pt x="73" y="20"/>
                          </a:cubicBezTo>
                          <a:cubicBezTo>
                            <a:pt x="66" y="17"/>
                            <a:pt x="66" y="17"/>
                            <a:pt x="66" y="17"/>
                          </a:cubicBezTo>
                          <a:cubicBezTo>
                            <a:pt x="46" y="7"/>
                            <a:pt x="31" y="2"/>
                            <a:pt x="19" y="0"/>
                          </a:cubicBezTo>
                          <a:cubicBezTo>
                            <a:pt x="16" y="0"/>
                            <a:pt x="13" y="0"/>
                            <a:pt x="10" y="0"/>
                          </a:cubicBezTo>
                          <a:cubicBezTo>
                            <a:pt x="10" y="0"/>
                            <a:pt x="10" y="0"/>
                            <a:pt x="10" y="0"/>
                          </a:cubicBezTo>
                          <a:cubicBezTo>
                            <a:pt x="0" y="0"/>
                            <a:pt x="0" y="0"/>
                            <a:pt x="0" y="0"/>
                          </a:cubicBezTo>
                          <a:cubicBezTo>
                            <a:pt x="1" y="35"/>
                            <a:pt x="1" y="35"/>
                            <a:pt x="1" y="35"/>
                          </a:cubicBezTo>
                          <a:lnTo>
                            <a:pt x="10" y="35"/>
                          </a:ln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solidFill>
                          <a:srgbClr val="292929"/>
                        </a:solidFill>
                      </a:endParaRPr>
                    </a:p>
                  </p:txBody>
                </p:sp>
                <p:sp>
                  <p:nvSpPr>
                    <p:cNvPr id="103" name="Freeform 180"/>
                    <p:cNvSpPr>
                      <a:spLocks/>
                    </p:cNvSpPr>
                    <p:nvPr/>
                  </p:nvSpPr>
                  <p:spPr bwMode="black">
                    <a:xfrm>
                      <a:off x="7677150" y="2144713"/>
                      <a:ext cx="57150" cy="49213"/>
                    </a:xfrm>
                    <a:custGeom>
                      <a:avLst/>
                      <a:gdLst>
                        <a:gd name="T0" fmla="*/ 27 w 76"/>
                        <a:gd name="T1" fmla="*/ 61 h 66"/>
                        <a:gd name="T2" fmla="*/ 69 w 76"/>
                        <a:gd name="T3" fmla="*/ 35 h 66"/>
                        <a:gd name="T4" fmla="*/ 76 w 76"/>
                        <a:gd name="T5" fmla="*/ 31 h 66"/>
                        <a:gd name="T6" fmla="*/ 60 w 76"/>
                        <a:gd name="T7" fmla="*/ 0 h 66"/>
                        <a:gd name="T8" fmla="*/ 53 w 76"/>
                        <a:gd name="T9" fmla="*/ 3 h 66"/>
                        <a:gd name="T10" fmla="*/ 6 w 76"/>
                        <a:gd name="T11" fmla="*/ 33 h 66"/>
                        <a:gd name="T12" fmla="*/ 0 w 76"/>
                        <a:gd name="T13" fmla="*/ 38 h 66"/>
                        <a:gd name="T14" fmla="*/ 21 w 76"/>
                        <a:gd name="T15" fmla="*/ 66 h 66"/>
                        <a:gd name="T16" fmla="*/ 27 w 76"/>
                        <a:gd name="T17" fmla="*/ 6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6">
                          <a:moveTo>
                            <a:pt x="27" y="61"/>
                          </a:moveTo>
                          <a:cubicBezTo>
                            <a:pt x="37" y="54"/>
                            <a:pt x="52" y="43"/>
                            <a:pt x="69" y="35"/>
                          </a:cubicBezTo>
                          <a:cubicBezTo>
                            <a:pt x="76" y="31"/>
                            <a:pt x="76" y="31"/>
                            <a:pt x="76" y="31"/>
                          </a:cubicBezTo>
                          <a:cubicBezTo>
                            <a:pt x="60" y="0"/>
                            <a:pt x="60" y="0"/>
                            <a:pt x="60" y="0"/>
                          </a:cubicBezTo>
                          <a:cubicBezTo>
                            <a:pt x="53" y="3"/>
                            <a:pt x="53" y="3"/>
                            <a:pt x="53" y="3"/>
                          </a:cubicBezTo>
                          <a:cubicBezTo>
                            <a:pt x="34" y="13"/>
                            <a:pt x="17" y="25"/>
                            <a:pt x="6" y="33"/>
                          </a:cubicBezTo>
                          <a:cubicBezTo>
                            <a:pt x="0" y="38"/>
                            <a:pt x="0" y="38"/>
                            <a:pt x="0" y="38"/>
                          </a:cubicBezTo>
                          <a:cubicBezTo>
                            <a:pt x="21" y="66"/>
                            <a:pt x="21" y="66"/>
                            <a:pt x="21" y="66"/>
                          </a:cubicBezTo>
                          <a:lnTo>
                            <a:pt x="27" y="61"/>
                          </a:ln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solidFill>
                          <a:srgbClr val="292929"/>
                        </a:solidFill>
                      </a:endParaRPr>
                    </a:p>
                  </p:txBody>
                </p:sp>
                <p:sp>
                  <p:nvSpPr>
                    <p:cNvPr id="104" name="Freeform 181"/>
                    <p:cNvSpPr>
                      <a:spLocks/>
                    </p:cNvSpPr>
                    <p:nvPr/>
                  </p:nvSpPr>
                  <p:spPr bwMode="black">
                    <a:xfrm>
                      <a:off x="7026275" y="2797175"/>
                      <a:ext cx="57150" cy="49213"/>
                    </a:xfrm>
                    <a:custGeom>
                      <a:avLst/>
                      <a:gdLst>
                        <a:gd name="T0" fmla="*/ 31 w 76"/>
                        <a:gd name="T1" fmla="*/ 5 h 67"/>
                        <a:gd name="T2" fmla="*/ 26 w 76"/>
                        <a:gd name="T3" fmla="*/ 0 h 67"/>
                        <a:gd name="T4" fmla="*/ 0 w 76"/>
                        <a:gd name="T5" fmla="*/ 23 h 67"/>
                        <a:gd name="T6" fmla="*/ 5 w 76"/>
                        <a:gd name="T7" fmla="*/ 29 h 67"/>
                        <a:gd name="T8" fmla="*/ 53 w 76"/>
                        <a:gd name="T9" fmla="*/ 64 h 67"/>
                        <a:gd name="T10" fmla="*/ 59 w 76"/>
                        <a:gd name="T11" fmla="*/ 67 h 67"/>
                        <a:gd name="T12" fmla="*/ 76 w 76"/>
                        <a:gd name="T13" fmla="*/ 36 h 67"/>
                        <a:gd name="T14" fmla="*/ 69 w 76"/>
                        <a:gd name="T15" fmla="*/ 33 h 67"/>
                        <a:gd name="T16" fmla="*/ 31 w 76"/>
                        <a:gd name="T17" fmla="*/ 5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7">
                          <a:moveTo>
                            <a:pt x="31" y="5"/>
                          </a:moveTo>
                          <a:cubicBezTo>
                            <a:pt x="26" y="0"/>
                            <a:pt x="26" y="0"/>
                            <a:pt x="26" y="0"/>
                          </a:cubicBezTo>
                          <a:cubicBezTo>
                            <a:pt x="0" y="23"/>
                            <a:pt x="0" y="23"/>
                            <a:pt x="0" y="23"/>
                          </a:cubicBezTo>
                          <a:cubicBezTo>
                            <a:pt x="5" y="29"/>
                            <a:pt x="5" y="29"/>
                            <a:pt x="5" y="29"/>
                          </a:cubicBezTo>
                          <a:cubicBezTo>
                            <a:pt x="18" y="43"/>
                            <a:pt x="38" y="56"/>
                            <a:pt x="53" y="64"/>
                          </a:cubicBezTo>
                          <a:cubicBezTo>
                            <a:pt x="59" y="67"/>
                            <a:pt x="59" y="67"/>
                            <a:pt x="59" y="67"/>
                          </a:cubicBezTo>
                          <a:cubicBezTo>
                            <a:pt x="76" y="36"/>
                            <a:pt x="76" y="36"/>
                            <a:pt x="76" y="36"/>
                          </a:cubicBezTo>
                          <a:cubicBezTo>
                            <a:pt x="69" y="33"/>
                            <a:pt x="69" y="33"/>
                            <a:pt x="69" y="33"/>
                          </a:cubicBezTo>
                          <a:cubicBezTo>
                            <a:pt x="52" y="23"/>
                            <a:pt x="38" y="14"/>
                            <a:pt x="31" y="5"/>
                          </a:cubicBez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solidFill>
                          <a:srgbClr val="292929"/>
                        </a:solidFill>
                      </a:endParaRPr>
                    </a:p>
                  </p:txBody>
                </p:sp>
                <p:sp>
                  <p:nvSpPr>
                    <p:cNvPr id="105" name="Freeform 182"/>
                    <p:cNvSpPr>
                      <a:spLocks/>
                    </p:cNvSpPr>
                    <p:nvPr/>
                  </p:nvSpPr>
                  <p:spPr bwMode="black">
                    <a:xfrm>
                      <a:off x="7975600" y="2251075"/>
                      <a:ext cx="57150" cy="47625"/>
                    </a:xfrm>
                    <a:custGeom>
                      <a:avLst/>
                      <a:gdLst>
                        <a:gd name="T0" fmla="*/ 54 w 77"/>
                        <a:gd name="T1" fmla="*/ 60 h 64"/>
                        <a:gd name="T2" fmla="*/ 60 w 77"/>
                        <a:gd name="T3" fmla="*/ 64 h 64"/>
                        <a:gd name="T4" fmla="*/ 77 w 77"/>
                        <a:gd name="T5" fmla="*/ 33 h 64"/>
                        <a:gd name="T6" fmla="*/ 71 w 77"/>
                        <a:gd name="T7" fmla="*/ 29 h 64"/>
                        <a:gd name="T8" fmla="*/ 23 w 77"/>
                        <a:gd name="T9" fmla="*/ 4 h 64"/>
                        <a:gd name="T10" fmla="*/ 17 w 77"/>
                        <a:gd name="T11" fmla="*/ 0 h 64"/>
                        <a:gd name="T12" fmla="*/ 0 w 77"/>
                        <a:gd name="T13" fmla="*/ 31 h 64"/>
                        <a:gd name="T14" fmla="*/ 7 w 77"/>
                        <a:gd name="T15" fmla="*/ 35 h 64"/>
                        <a:gd name="T16" fmla="*/ 54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4" y="60"/>
                          </a:moveTo>
                          <a:cubicBezTo>
                            <a:pt x="60" y="64"/>
                            <a:pt x="60" y="64"/>
                            <a:pt x="60" y="64"/>
                          </a:cubicBezTo>
                          <a:cubicBezTo>
                            <a:pt x="77" y="33"/>
                            <a:pt x="77" y="33"/>
                            <a:pt x="77" y="33"/>
                          </a:cubicBezTo>
                          <a:cubicBezTo>
                            <a:pt x="71" y="29"/>
                            <a:pt x="71" y="29"/>
                            <a:pt x="71" y="29"/>
                          </a:cubicBezTo>
                          <a:cubicBezTo>
                            <a:pt x="54" y="20"/>
                            <a:pt x="38" y="12"/>
                            <a:pt x="23" y="4"/>
                          </a:cubicBezTo>
                          <a:cubicBezTo>
                            <a:pt x="17" y="0"/>
                            <a:pt x="17" y="0"/>
                            <a:pt x="17" y="0"/>
                          </a:cubicBezTo>
                          <a:cubicBezTo>
                            <a:pt x="0" y="31"/>
                            <a:pt x="0" y="31"/>
                            <a:pt x="0" y="31"/>
                          </a:cubicBezTo>
                          <a:cubicBezTo>
                            <a:pt x="7" y="35"/>
                            <a:pt x="7" y="35"/>
                            <a:pt x="7" y="35"/>
                          </a:cubicBezTo>
                          <a:cubicBezTo>
                            <a:pt x="21" y="43"/>
                            <a:pt x="37" y="51"/>
                            <a:pt x="54" y="60"/>
                          </a:cubicBez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solidFill>
                          <a:srgbClr val="292929"/>
                        </a:solidFill>
                      </a:endParaRPr>
                    </a:p>
                  </p:txBody>
                </p:sp>
                <p:sp>
                  <p:nvSpPr>
                    <p:cNvPr id="106" name="Freeform 183"/>
                    <p:cNvSpPr>
                      <a:spLocks/>
                    </p:cNvSpPr>
                    <p:nvPr/>
                  </p:nvSpPr>
                  <p:spPr bwMode="black">
                    <a:xfrm>
                      <a:off x="7889875" y="2203450"/>
                      <a:ext cx="73025" cy="57150"/>
                    </a:xfrm>
                    <a:custGeom>
                      <a:avLst/>
                      <a:gdLst>
                        <a:gd name="T0" fmla="*/ 21 w 97"/>
                        <a:gd name="T1" fmla="*/ 44 h 76"/>
                        <a:gd name="T2" fmla="*/ 26 w 97"/>
                        <a:gd name="T3" fmla="*/ 47 h 76"/>
                        <a:gd name="T4" fmla="*/ 27 w 97"/>
                        <a:gd name="T5" fmla="*/ 48 h 76"/>
                        <a:gd name="T6" fmla="*/ 74 w 97"/>
                        <a:gd name="T7" fmla="*/ 73 h 76"/>
                        <a:gd name="T8" fmla="*/ 80 w 97"/>
                        <a:gd name="T9" fmla="*/ 76 h 76"/>
                        <a:gd name="T10" fmla="*/ 97 w 97"/>
                        <a:gd name="T11" fmla="*/ 45 h 76"/>
                        <a:gd name="T12" fmla="*/ 90 w 97"/>
                        <a:gd name="T13" fmla="*/ 41 h 76"/>
                        <a:gd name="T14" fmla="*/ 44 w 97"/>
                        <a:gd name="T15" fmla="*/ 17 h 76"/>
                        <a:gd name="T16" fmla="*/ 44 w 97"/>
                        <a:gd name="T17" fmla="*/ 17 h 76"/>
                        <a:gd name="T18" fmla="*/ 25 w 97"/>
                        <a:gd name="T19" fmla="*/ 5 h 76"/>
                        <a:gd name="T20" fmla="*/ 19 w 97"/>
                        <a:gd name="T21" fmla="*/ 0 h 76"/>
                        <a:gd name="T22" fmla="*/ 0 w 97"/>
                        <a:gd name="T23" fmla="*/ 30 h 76"/>
                        <a:gd name="T24" fmla="*/ 6 w 97"/>
                        <a:gd name="T25" fmla="*/ 34 h 76"/>
                        <a:gd name="T26" fmla="*/ 21 w 97"/>
                        <a:gd name="T27" fmla="*/ 4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7" h="76">
                          <a:moveTo>
                            <a:pt x="21" y="44"/>
                          </a:moveTo>
                          <a:cubicBezTo>
                            <a:pt x="24" y="46"/>
                            <a:pt x="26" y="47"/>
                            <a:pt x="26" y="47"/>
                          </a:cubicBezTo>
                          <a:cubicBezTo>
                            <a:pt x="27" y="48"/>
                            <a:pt x="27" y="48"/>
                            <a:pt x="27" y="48"/>
                          </a:cubicBezTo>
                          <a:cubicBezTo>
                            <a:pt x="29" y="49"/>
                            <a:pt x="46" y="58"/>
                            <a:pt x="74" y="73"/>
                          </a:cubicBezTo>
                          <a:cubicBezTo>
                            <a:pt x="80" y="76"/>
                            <a:pt x="80" y="76"/>
                            <a:pt x="80" y="76"/>
                          </a:cubicBezTo>
                          <a:cubicBezTo>
                            <a:pt x="97" y="45"/>
                            <a:pt x="97" y="45"/>
                            <a:pt x="97" y="45"/>
                          </a:cubicBezTo>
                          <a:cubicBezTo>
                            <a:pt x="90" y="41"/>
                            <a:pt x="90" y="41"/>
                            <a:pt x="90" y="41"/>
                          </a:cubicBezTo>
                          <a:cubicBezTo>
                            <a:pt x="60" y="26"/>
                            <a:pt x="49" y="20"/>
                            <a:pt x="44" y="17"/>
                          </a:cubicBezTo>
                          <a:cubicBezTo>
                            <a:pt x="44" y="17"/>
                            <a:pt x="44" y="17"/>
                            <a:pt x="44" y="17"/>
                          </a:cubicBezTo>
                          <a:cubicBezTo>
                            <a:pt x="44" y="17"/>
                            <a:pt x="37" y="12"/>
                            <a:pt x="25" y="5"/>
                          </a:cubicBezTo>
                          <a:cubicBezTo>
                            <a:pt x="19" y="0"/>
                            <a:pt x="19" y="0"/>
                            <a:pt x="19" y="0"/>
                          </a:cubicBezTo>
                          <a:cubicBezTo>
                            <a:pt x="0" y="30"/>
                            <a:pt x="0" y="30"/>
                            <a:pt x="0" y="30"/>
                          </a:cubicBezTo>
                          <a:cubicBezTo>
                            <a:pt x="6" y="34"/>
                            <a:pt x="6" y="34"/>
                            <a:pt x="6" y="34"/>
                          </a:cubicBezTo>
                          <a:cubicBezTo>
                            <a:pt x="12" y="38"/>
                            <a:pt x="18" y="42"/>
                            <a:pt x="21" y="44"/>
                          </a:cubicBez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solidFill>
                          <a:srgbClr val="292929"/>
                        </a:solidFill>
                      </a:endParaRPr>
                    </a:p>
                  </p:txBody>
                </p:sp>
                <p:sp>
                  <p:nvSpPr>
                    <p:cNvPr id="107" name="Freeform 184"/>
                    <p:cNvSpPr>
                      <a:spLocks/>
                    </p:cNvSpPr>
                    <p:nvPr/>
                  </p:nvSpPr>
                  <p:spPr bwMode="black">
                    <a:xfrm>
                      <a:off x="7259638" y="2378075"/>
                      <a:ext cx="57150" cy="47625"/>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solidFill>
                          <a:srgbClr val="292929"/>
                        </a:solidFill>
                      </a:endParaRPr>
                    </a:p>
                  </p:txBody>
                </p:sp>
                <p:sp>
                  <p:nvSpPr>
                    <p:cNvPr id="108" name="Freeform 185"/>
                    <p:cNvSpPr>
                      <a:spLocks/>
                    </p:cNvSpPr>
                    <p:nvPr/>
                  </p:nvSpPr>
                  <p:spPr bwMode="black">
                    <a:xfrm>
                      <a:off x="8091488" y="2879725"/>
                      <a:ext cx="57150" cy="47625"/>
                    </a:xfrm>
                    <a:custGeom>
                      <a:avLst/>
                      <a:gdLst>
                        <a:gd name="T0" fmla="*/ 0 w 36"/>
                        <a:gd name="T1" fmla="*/ 16 h 30"/>
                        <a:gd name="T2" fmla="*/ 8 w 36"/>
                        <a:gd name="T3" fmla="*/ 30 h 30"/>
                        <a:gd name="T4" fmla="*/ 36 w 36"/>
                        <a:gd name="T5" fmla="*/ 14 h 30"/>
                        <a:gd name="T6" fmla="*/ 28 w 36"/>
                        <a:gd name="T7" fmla="*/ 0 h 30"/>
                        <a:gd name="T8" fmla="*/ 0 w 36"/>
                        <a:gd name="T9" fmla="*/ 16 h 30"/>
                      </a:gdLst>
                      <a:ahLst/>
                      <a:cxnLst>
                        <a:cxn ang="0">
                          <a:pos x="T0" y="T1"/>
                        </a:cxn>
                        <a:cxn ang="0">
                          <a:pos x="T2" y="T3"/>
                        </a:cxn>
                        <a:cxn ang="0">
                          <a:pos x="T4" y="T5"/>
                        </a:cxn>
                        <a:cxn ang="0">
                          <a:pos x="T6" y="T7"/>
                        </a:cxn>
                        <a:cxn ang="0">
                          <a:pos x="T8" y="T9"/>
                        </a:cxn>
                      </a:cxnLst>
                      <a:rect l="0" t="0" r="r" b="b"/>
                      <a:pathLst>
                        <a:path w="36" h="30">
                          <a:moveTo>
                            <a:pt x="0" y="16"/>
                          </a:moveTo>
                          <a:lnTo>
                            <a:pt x="8" y="30"/>
                          </a:lnTo>
                          <a:lnTo>
                            <a:pt x="36" y="14"/>
                          </a:lnTo>
                          <a:lnTo>
                            <a:pt x="28" y="0"/>
                          </a:lnTo>
                          <a:lnTo>
                            <a:pt x="0" y="16"/>
                          </a:ln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solidFill>
                          <a:srgbClr val="292929"/>
                        </a:solidFill>
                      </a:endParaRPr>
                    </a:p>
                  </p:txBody>
                </p:sp>
                <p:sp>
                  <p:nvSpPr>
                    <p:cNvPr id="109" name="Freeform 186"/>
                    <p:cNvSpPr>
                      <a:spLocks/>
                    </p:cNvSpPr>
                    <p:nvPr/>
                  </p:nvSpPr>
                  <p:spPr bwMode="black">
                    <a:xfrm>
                      <a:off x="7953375" y="2960688"/>
                      <a:ext cx="57150" cy="49213"/>
                    </a:xfrm>
                    <a:custGeom>
                      <a:avLst/>
                      <a:gdLst>
                        <a:gd name="T0" fmla="*/ 52 w 77"/>
                        <a:gd name="T1" fmla="*/ 4 h 66"/>
                        <a:gd name="T2" fmla="*/ 6 w 77"/>
                        <a:gd name="T3" fmla="*/ 32 h 66"/>
                        <a:gd name="T4" fmla="*/ 0 w 77"/>
                        <a:gd name="T5" fmla="*/ 36 h 66"/>
                        <a:gd name="T6" fmla="*/ 18 w 77"/>
                        <a:gd name="T7" fmla="*/ 66 h 66"/>
                        <a:gd name="T8" fmla="*/ 24 w 77"/>
                        <a:gd name="T9" fmla="*/ 62 h 66"/>
                        <a:gd name="T10" fmla="*/ 70 w 77"/>
                        <a:gd name="T11" fmla="*/ 34 h 66"/>
                        <a:gd name="T12" fmla="*/ 77 w 77"/>
                        <a:gd name="T13" fmla="*/ 31 h 66"/>
                        <a:gd name="T14" fmla="*/ 59 w 77"/>
                        <a:gd name="T15" fmla="*/ 0 h 66"/>
                        <a:gd name="T16" fmla="*/ 52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4"/>
                          </a:moveTo>
                          <a:cubicBezTo>
                            <a:pt x="35" y="14"/>
                            <a:pt x="20" y="23"/>
                            <a:pt x="6" y="32"/>
                          </a:cubicBezTo>
                          <a:cubicBezTo>
                            <a:pt x="0" y="36"/>
                            <a:pt x="0" y="36"/>
                            <a:pt x="0" y="36"/>
                          </a:cubicBezTo>
                          <a:cubicBezTo>
                            <a:pt x="18" y="66"/>
                            <a:pt x="18" y="66"/>
                            <a:pt x="18" y="66"/>
                          </a:cubicBezTo>
                          <a:cubicBezTo>
                            <a:pt x="24" y="62"/>
                            <a:pt x="24" y="62"/>
                            <a:pt x="24" y="62"/>
                          </a:cubicBezTo>
                          <a:cubicBezTo>
                            <a:pt x="39" y="53"/>
                            <a:pt x="54" y="44"/>
                            <a:pt x="70" y="34"/>
                          </a:cubicBezTo>
                          <a:cubicBezTo>
                            <a:pt x="77" y="31"/>
                            <a:pt x="77" y="31"/>
                            <a:pt x="77" y="31"/>
                          </a:cubicBezTo>
                          <a:cubicBezTo>
                            <a:pt x="59" y="0"/>
                            <a:pt x="59" y="0"/>
                            <a:pt x="59" y="0"/>
                          </a:cubicBezTo>
                          <a:lnTo>
                            <a:pt x="52" y="4"/>
                          </a:ln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solidFill>
                          <a:srgbClr val="292929"/>
                        </a:solidFill>
                      </a:endParaRPr>
                    </a:p>
                  </p:txBody>
                </p:sp>
                <p:sp>
                  <p:nvSpPr>
                    <p:cNvPr id="110" name="Freeform 187"/>
                    <p:cNvSpPr>
                      <a:spLocks/>
                    </p:cNvSpPr>
                    <p:nvPr/>
                  </p:nvSpPr>
                  <p:spPr bwMode="black">
                    <a:xfrm>
                      <a:off x="8021638" y="2919413"/>
                      <a:ext cx="58738" cy="49213"/>
                    </a:xfrm>
                    <a:custGeom>
                      <a:avLst/>
                      <a:gdLst>
                        <a:gd name="T0" fmla="*/ 52 w 77"/>
                        <a:gd name="T1" fmla="*/ 4 h 65"/>
                        <a:gd name="T2" fmla="*/ 6 w 77"/>
                        <a:gd name="T3" fmla="*/ 31 h 65"/>
                        <a:gd name="T4" fmla="*/ 0 w 77"/>
                        <a:gd name="T5" fmla="*/ 35 h 65"/>
                        <a:gd name="T6" fmla="*/ 17 w 77"/>
                        <a:gd name="T7" fmla="*/ 65 h 65"/>
                        <a:gd name="T8" fmla="*/ 24 w 77"/>
                        <a:gd name="T9" fmla="*/ 61 h 65"/>
                        <a:gd name="T10" fmla="*/ 70 w 77"/>
                        <a:gd name="T11" fmla="*/ 34 h 65"/>
                        <a:gd name="T12" fmla="*/ 77 w 77"/>
                        <a:gd name="T13" fmla="*/ 31 h 65"/>
                        <a:gd name="T14" fmla="*/ 59 w 77"/>
                        <a:gd name="T15" fmla="*/ 0 h 65"/>
                        <a:gd name="T16" fmla="*/ 52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52" y="4"/>
                          </a:moveTo>
                          <a:cubicBezTo>
                            <a:pt x="37" y="13"/>
                            <a:pt x="21" y="22"/>
                            <a:pt x="6" y="31"/>
                          </a:cubicBezTo>
                          <a:cubicBezTo>
                            <a:pt x="0" y="35"/>
                            <a:pt x="0" y="35"/>
                            <a:pt x="0" y="35"/>
                          </a:cubicBezTo>
                          <a:cubicBezTo>
                            <a:pt x="17" y="65"/>
                            <a:pt x="17" y="65"/>
                            <a:pt x="17" y="65"/>
                          </a:cubicBezTo>
                          <a:cubicBezTo>
                            <a:pt x="24" y="61"/>
                            <a:pt x="24" y="61"/>
                            <a:pt x="24" y="61"/>
                          </a:cubicBezTo>
                          <a:cubicBezTo>
                            <a:pt x="39" y="52"/>
                            <a:pt x="55" y="44"/>
                            <a:pt x="70" y="34"/>
                          </a:cubicBezTo>
                          <a:cubicBezTo>
                            <a:pt x="77" y="31"/>
                            <a:pt x="77" y="31"/>
                            <a:pt x="77" y="31"/>
                          </a:cubicBezTo>
                          <a:cubicBezTo>
                            <a:pt x="59" y="0"/>
                            <a:pt x="59" y="0"/>
                            <a:pt x="59" y="0"/>
                          </a:cubicBezTo>
                          <a:lnTo>
                            <a:pt x="52" y="4"/>
                          </a:ln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solidFill>
                          <a:srgbClr val="292929"/>
                        </a:solidFill>
                      </a:endParaRPr>
                    </a:p>
                  </p:txBody>
                </p:sp>
                <p:sp>
                  <p:nvSpPr>
                    <p:cNvPr id="111" name="Freeform 188"/>
                    <p:cNvSpPr>
                      <a:spLocks/>
                    </p:cNvSpPr>
                    <p:nvPr/>
                  </p:nvSpPr>
                  <p:spPr bwMode="black">
                    <a:xfrm>
                      <a:off x="7821613" y="3046413"/>
                      <a:ext cx="53975" cy="53975"/>
                    </a:xfrm>
                    <a:custGeom>
                      <a:avLst/>
                      <a:gdLst>
                        <a:gd name="T0" fmla="*/ 45 w 72"/>
                        <a:gd name="T1" fmla="*/ 5 h 72"/>
                        <a:gd name="T2" fmla="*/ 10 w 72"/>
                        <a:gd name="T3" fmla="*/ 38 h 72"/>
                        <a:gd name="T4" fmla="*/ 4 w 72"/>
                        <a:gd name="T5" fmla="*/ 48 h 72"/>
                        <a:gd name="T6" fmla="*/ 0 w 72"/>
                        <a:gd name="T7" fmla="*/ 54 h 72"/>
                        <a:gd name="T8" fmla="*/ 30 w 72"/>
                        <a:gd name="T9" fmla="*/ 72 h 72"/>
                        <a:gd name="T10" fmla="*/ 34 w 72"/>
                        <a:gd name="T11" fmla="*/ 66 h 72"/>
                        <a:gd name="T12" fmla="*/ 39 w 72"/>
                        <a:gd name="T13" fmla="*/ 57 h 72"/>
                        <a:gd name="T14" fmla="*/ 66 w 72"/>
                        <a:gd name="T15" fmla="*/ 33 h 72"/>
                        <a:gd name="T16" fmla="*/ 72 w 72"/>
                        <a:gd name="T17" fmla="*/ 28 h 72"/>
                        <a:gd name="T18" fmla="*/ 51 w 72"/>
                        <a:gd name="T19" fmla="*/ 0 h 72"/>
                        <a:gd name="T20" fmla="*/ 45 w 72"/>
                        <a:gd name="T21" fmla="*/ 5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72">
                          <a:moveTo>
                            <a:pt x="45" y="5"/>
                          </a:moveTo>
                          <a:cubicBezTo>
                            <a:pt x="26" y="19"/>
                            <a:pt x="15" y="29"/>
                            <a:pt x="10" y="38"/>
                          </a:cubicBezTo>
                          <a:cubicBezTo>
                            <a:pt x="8" y="41"/>
                            <a:pt x="6" y="44"/>
                            <a:pt x="4" y="48"/>
                          </a:cubicBezTo>
                          <a:cubicBezTo>
                            <a:pt x="0" y="54"/>
                            <a:pt x="0" y="54"/>
                            <a:pt x="0" y="54"/>
                          </a:cubicBezTo>
                          <a:cubicBezTo>
                            <a:pt x="30" y="72"/>
                            <a:pt x="30" y="72"/>
                            <a:pt x="30" y="72"/>
                          </a:cubicBezTo>
                          <a:cubicBezTo>
                            <a:pt x="34" y="66"/>
                            <a:pt x="34" y="66"/>
                            <a:pt x="34" y="66"/>
                          </a:cubicBezTo>
                          <a:cubicBezTo>
                            <a:pt x="36" y="63"/>
                            <a:pt x="37" y="60"/>
                            <a:pt x="39" y="57"/>
                          </a:cubicBezTo>
                          <a:cubicBezTo>
                            <a:pt x="40" y="55"/>
                            <a:pt x="45" y="49"/>
                            <a:pt x="66" y="33"/>
                          </a:cubicBezTo>
                          <a:cubicBezTo>
                            <a:pt x="72" y="28"/>
                            <a:pt x="72" y="28"/>
                            <a:pt x="72" y="28"/>
                          </a:cubicBezTo>
                          <a:cubicBezTo>
                            <a:pt x="51" y="0"/>
                            <a:pt x="51" y="0"/>
                            <a:pt x="51" y="0"/>
                          </a:cubicBezTo>
                          <a:lnTo>
                            <a:pt x="45" y="5"/>
                          </a:ln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solidFill>
                          <a:srgbClr val="292929"/>
                        </a:solidFill>
                      </a:endParaRPr>
                    </a:p>
                  </p:txBody>
                </p:sp>
                <p:sp>
                  <p:nvSpPr>
                    <p:cNvPr id="112" name="Freeform 189"/>
                    <p:cNvSpPr>
                      <a:spLocks/>
                    </p:cNvSpPr>
                    <p:nvPr/>
                  </p:nvSpPr>
                  <p:spPr bwMode="black">
                    <a:xfrm>
                      <a:off x="7885113" y="3001963"/>
                      <a:ext cx="57150" cy="49213"/>
                    </a:xfrm>
                    <a:custGeom>
                      <a:avLst/>
                      <a:gdLst>
                        <a:gd name="T0" fmla="*/ 51 w 77"/>
                        <a:gd name="T1" fmla="*/ 4 h 66"/>
                        <a:gd name="T2" fmla="*/ 6 w 77"/>
                        <a:gd name="T3" fmla="*/ 33 h 66"/>
                        <a:gd name="T4" fmla="*/ 0 w 77"/>
                        <a:gd name="T5" fmla="*/ 37 h 66"/>
                        <a:gd name="T6" fmla="*/ 19 w 77"/>
                        <a:gd name="T7" fmla="*/ 66 h 66"/>
                        <a:gd name="T8" fmla="*/ 25 w 77"/>
                        <a:gd name="T9" fmla="*/ 62 h 66"/>
                        <a:gd name="T10" fmla="*/ 70 w 77"/>
                        <a:gd name="T11" fmla="*/ 34 h 66"/>
                        <a:gd name="T12" fmla="*/ 77 w 77"/>
                        <a:gd name="T13" fmla="*/ 30 h 66"/>
                        <a:gd name="T14" fmla="*/ 58 w 77"/>
                        <a:gd name="T15" fmla="*/ 0 h 66"/>
                        <a:gd name="T16" fmla="*/ 51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1" y="4"/>
                          </a:moveTo>
                          <a:cubicBezTo>
                            <a:pt x="35" y="14"/>
                            <a:pt x="19" y="24"/>
                            <a:pt x="6" y="33"/>
                          </a:cubicBezTo>
                          <a:cubicBezTo>
                            <a:pt x="0" y="37"/>
                            <a:pt x="0" y="37"/>
                            <a:pt x="0" y="37"/>
                          </a:cubicBezTo>
                          <a:cubicBezTo>
                            <a:pt x="19" y="66"/>
                            <a:pt x="19" y="66"/>
                            <a:pt x="19" y="66"/>
                          </a:cubicBezTo>
                          <a:cubicBezTo>
                            <a:pt x="25" y="62"/>
                            <a:pt x="25" y="62"/>
                            <a:pt x="25" y="62"/>
                          </a:cubicBezTo>
                          <a:cubicBezTo>
                            <a:pt x="39" y="53"/>
                            <a:pt x="54" y="44"/>
                            <a:pt x="70" y="34"/>
                          </a:cubicBezTo>
                          <a:cubicBezTo>
                            <a:pt x="77" y="30"/>
                            <a:pt x="77" y="30"/>
                            <a:pt x="77" y="30"/>
                          </a:cubicBezTo>
                          <a:cubicBezTo>
                            <a:pt x="58" y="0"/>
                            <a:pt x="58" y="0"/>
                            <a:pt x="58" y="0"/>
                          </a:cubicBezTo>
                          <a:lnTo>
                            <a:pt x="51" y="4"/>
                          </a:ln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solidFill>
                          <a:srgbClr val="292929"/>
                        </a:solidFill>
                      </a:endParaRPr>
                    </a:p>
                  </p:txBody>
                </p:sp>
                <p:sp>
                  <p:nvSpPr>
                    <p:cNvPr id="113" name="Freeform 190"/>
                    <p:cNvSpPr>
                      <a:spLocks/>
                    </p:cNvSpPr>
                    <p:nvPr/>
                  </p:nvSpPr>
                  <p:spPr bwMode="black">
                    <a:xfrm>
                      <a:off x="8159750" y="2840038"/>
                      <a:ext cx="58738" cy="47625"/>
                    </a:xfrm>
                    <a:custGeom>
                      <a:avLst/>
                      <a:gdLst>
                        <a:gd name="T0" fmla="*/ 0 w 37"/>
                        <a:gd name="T1" fmla="*/ 16 h 30"/>
                        <a:gd name="T2" fmla="*/ 9 w 37"/>
                        <a:gd name="T3" fmla="*/ 30 h 30"/>
                        <a:gd name="T4" fmla="*/ 37 w 37"/>
                        <a:gd name="T5" fmla="*/ 14 h 30"/>
                        <a:gd name="T6" fmla="*/ 28 w 37"/>
                        <a:gd name="T7" fmla="*/ 0 h 30"/>
                        <a:gd name="T8" fmla="*/ 0 w 37"/>
                        <a:gd name="T9" fmla="*/ 16 h 30"/>
                      </a:gdLst>
                      <a:ahLst/>
                      <a:cxnLst>
                        <a:cxn ang="0">
                          <a:pos x="T0" y="T1"/>
                        </a:cxn>
                        <a:cxn ang="0">
                          <a:pos x="T2" y="T3"/>
                        </a:cxn>
                        <a:cxn ang="0">
                          <a:pos x="T4" y="T5"/>
                        </a:cxn>
                        <a:cxn ang="0">
                          <a:pos x="T6" y="T7"/>
                        </a:cxn>
                        <a:cxn ang="0">
                          <a:pos x="T8" y="T9"/>
                        </a:cxn>
                      </a:cxnLst>
                      <a:rect l="0" t="0" r="r" b="b"/>
                      <a:pathLst>
                        <a:path w="37" h="30">
                          <a:moveTo>
                            <a:pt x="0" y="16"/>
                          </a:moveTo>
                          <a:lnTo>
                            <a:pt x="9" y="30"/>
                          </a:lnTo>
                          <a:lnTo>
                            <a:pt x="37" y="14"/>
                          </a:lnTo>
                          <a:lnTo>
                            <a:pt x="28" y="0"/>
                          </a:lnTo>
                          <a:lnTo>
                            <a:pt x="0" y="16"/>
                          </a:ln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solidFill>
                          <a:srgbClr val="292929"/>
                        </a:solidFill>
                      </a:endParaRPr>
                    </a:p>
                  </p:txBody>
                </p:sp>
                <p:sp>
                  <p:nvSpPr>
                    <p:cNvPr id="114" name="Freeform 191"/>
                    <p:cNvSpPr>
                      <a:spLocks/>
                    </p:cNvSpPr>
                    <p:nvPr/>
                  </p:nvSpPr>
                  <p:spPr bwMode="black">
                    <a:xfrm>
                      <a:off x="7038975" y="2435225"/>
                      <a:ext cx="58738" cy="39688"/>
                    </a:xfrm>
                    <a:custGeom>
                      <a:avLst/>
                      <a:gdLst>
                        <a:gd name="T0" fmla="*/ 27 w 77"/>
                        <a:gd name="T1" fmla="*/ 5 h 53"/>
                        <a:gd name="T2" fmla="*/ 5 w 77"/>
                        <a:gd name="T3" fmla="*/ 24 h 53"/>
                        <a:gd name="T4" fmla="*/ 0 w 77"/>
                        <a:gd name="T5" fmla="*/ 30 h 53"/>
                        <a:gd name="T6" fmla="*/ 26 w 77"/>
                        <a:gd name="T7" fmla="*/ 53 h 53"/>
                        <a:gd name="T8" fmla="*/ 31 w 77"/>
                        <a:gd name="T9" fmla="*/ 47 h 53"/>
                        <a:gd name="T10" fmla="*/ 43 w 77"/>
                        <a:gd name="T11" fmla="*/ 37 h 53"/>
                        <a:gd name="T12" fmla="*/ 61 w 77"/>
                        <a:gd name="T13" fmla="*/ 39 h 53"/>
                        <a:gd name="T14" fmla="*/ 68 w 77"/>
                        <a:gd name="T15" fmla="*/ 41 h 53"/>
                        <a:gd name="T16" fmla="*/ 77 w 77"/>
                        <a:gd name="T17" fmla="*/ 8 h 53"/>
                        <a:gd name="T18" fmla="*/ 70 w 77"/>
                        <a:gd name="T19" fmla="*/ 6 h 53"/>
                        <a:gd name="T20" fmla="*/ 27 w 77"/>
                        <a:gd name="T21" fmla="*/ 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 h="53">
                          <a:moveTo>
                            <a:pt x="27" y="5"/>
                          </a:moveTo>
                          <a:cubicBezTo>
                            <a:pt x="20" y="9"/>
                            <a:pt x="12" y="15"/>
                            <a:pt x="5" y="24"/>
                          </a:cubicBezTo>
                          <a:cubicBezTo>
                            <a:pt x="0" y="30"/>
                            <a:pt x="0" y="30"/>
                            <a:pt x="0" y="30"/>
                          </a:cubicBezTo>
                          <a:cubicBezTo>
                            <a:pt x="26" y="53"/>
                            <a:pt x="26" y="53"/>
                            <a:pt x="26" y="53"/>
                          </a:cubicBezTo>
                          <a:cubicBezTo>
                            <a:pt x="31" y="47"/>
                            <a:pt x="31" y="47"/>
                            <a:pt x="31" y="47"/>
                          </a:cubicBezTo>
                          <a:cubicBezTo>
                            <a:pt x="35" y="42"/>
                            <a:pt x="40" y="39"/>
                            <a:pt x="43" y="37"/>
                          </a:cubicBezTo>
                          <a:cubicBezTo>
                            <a:pt x="43" y="37"/>
                            <a:pt x="46" y="35"/>
                            <a:pt x="61" y="39"/>
                          </a:cubicBezTo>
                          <a:cubicBezTo>
                            <a:pt x="68" y="41"/>
                            <a:pt x="68" y="41"/>
                            <a:pt x="68" y="41"/>
                          </a:cubicBezTo>
                          <a:cubicBezTo>
                            <a:pt x="77" y="8"/>
                            <a:pt x="77" y="8"/>
                            <a:pt x="77" y="8"/>
                          </a:cubicBezTo>
                          <a:cubicBezTo>
                            <a:pt x="70" y="6"/>
                            <a:pt x="70" y="6"/>
                            <a:pt x="70" y="6"/>
                          </a:cubicBezTo>
                          <a:cubicBezTo>
                            <a:pt x="51" y="0"/>
                            <a:pt x="38" y="0"/>
                            <a:pt x="27" y="5"/>
                          </a:cubicBez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solidFill>
                          <a:srgbClr val="292929"/>
                        </a:solidFill>
                      </a:endParaRPr>
                    </a:p>
                  </p:txBody>
                </p:sp>
                <p:sp>
                  <p:nvSpPr>
                    <p:cNvPr id="115" name="Freeform 192"/>
                    <p:cNvSpPr>
                      <a:spLocks/>
                    </p:cNvSpPr>
                    <p:nvPr/>
                  </p:nvSpPr>
                  <p:spPr bwMode="black">
                    <a:xfrm>
                      <a:off x="8348663" y="2689225"/>
                      <a:ext cx="36513" cy="55563"/>
                    </a:xfrm>
                    <a:custGeom>
                      <a:avLst/>
                      <a:gdLst>
                        <a:gd name="T0" fmla="*/ 13 w 49"/>
                        <a:gd name="T1" fmla="*/ 7 h 75"/>
                        <a:gd name="T2" fmla="*/ 2 w 49"/>
                        <a:gd name="T3" fmla="*/ 57 h 75"/>
                        <a:gd name="T4" fmla="*/ 0 w 49"/>
                        <a:gd name="T5" fmla="*/ 64 h 75"/>
                        <a:gd name="T6" fmla="*/ 34 w 49"/>
                        <a:gd name="T7" fmla="*/ 75 h 75"/>
                        <a:gd name="T8" fmla="*/ 36 w 49"/>
                        <a:gd name="T9" fmla="*/ 67 h 75"/>
                        <a:gd name="T10" fmla="*/ 48 w 49"/>
                        <a:gd name="T11" fmla="*/ 13 h 75"/>
                        <a:gd name="T12" fmla="*/ 49 w 49"/>
                        <a:gd name="T13" fmla="*/ 5 h 75"/>
                        <a:gd name="T14" fmla="*/ 15 w 49"/>
                        <a:gd name="T15" fmla="*/ 0 h 75"/>
                        <a:gd name="T16" fmla="*/ 13 w 49"/>
                        <a:gd name="T17" fmla="*/ 7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75">
                          <a:moveTo>
                            <a:pt x="13" y="7"/>
                          </a:moveTo>
                          <a:cubicBezTo>
                            <a:pt x="10" y="26"/>
                            <a:pt x="7" y="43"/>
                            <a:pt x="2" y="57"/>
                          </a:cubicBezTo>
                          <a:cubicBezTo>
                            <a:pt x="0" y="64"/>
                            <a:pt x="0" y="64"/>
                            <a:pt x="0" y="64"/>
                          </a:cubicBezTo>
                          <a:cubicBezTo>
                            <a:pt x="34" y="75"/>
                            <a:pt x="34" y="75"/>
                            <a:pt x="34" y="75"/>
                          </a:cubicBezTo>
                          <a:cubicBezTo>
                            <a:pt x="36" y="67"/>
                            <a:pt x="36" y="67"/>
                            <a:pt x="36" y="67"/>
                          </a:cubicBezTo>
                          <a:cubicBezTo>
                            <a:pt x="41" y="52"/>
                            <a:pt x="45" y="34"/>
                            <a:pt x="48" y="13"/>
                          </a:cubicBezTo>
                          <a:cubicBezTo>
                            <a:pt x="49" y="5"/>
                            <a:pt x="49" y="5"/>
                            <a:pt x="49" y="5"/>
                          </a:cubicBezTo>
                          <a:cubicBezTo>
                            <a:pt x="15" y="0"/>
                            <a:pt x="15" y="0"/>
                            <a:pt x="15" y="0"/>
                          </a:cubicBezTo>
                          <a:lnTo>
                            <a:pt x="13" y="7"/>
                          </a:ln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solidFill>
                          <a:srgbClr val="292929"/>
                        </a:solidFill>
                      </a:endParaRPr>
                    </a:p>
                  </p:txBody>
                </p:sp>
                <p:sp>
                  <p:nvSpPr>
                    <p:cNvPr id="116" name="Freeform 193"/>
                    <p:cNvSpPr>
                      <a:spLocks/>
                    </p:cNvSpPr>
                    <p:nvPr/>
                  </p:nvSpPr>
                  <p:spPr bwMode="black">
                    <a:xfrm>
                      <a:off x="8362950" y="2611438"/>
                      <a:ext cx="26988" cy="52388"/>
                    </a:xfrm>
                    <a:custGeom>
                      <a:avLst/>
                      <a:gdLst>
                        <a:gd name="T0" fmla="*/ 2 w 38"/>
                        <a:gd name="T1" fmla="*/ 0 h 70"/>
                        <a:gd name="T2" fmla="*/ 2 w 38"/>
                        <a:gd name="T3" fmla="*/ 8 h 70"/>
                        <a:gd name="T4" fmla="*/ 0 w 38"/>
                        <a:gd name="T5" fmla="*/ 60 h 70"/>
                        <a:gd name="T6" fmla="*/ 0 w 38"/>
                        <a:gd name="T7" fmla="*/ 67 h 70"/>
                        <a:gd name="T8" fmla="*/ 35 w 38"/>
                        <a:gd name="T9" fmla="*/ 70 h 70"/>
                        <a:gd name="T10" fmla="*/ 35 w 38"/>
                        <a:gd name="T11" fmla="*/ 62 h 70"/>
                        <a:gd name="T12" fmla="*/ 38 w 38"/>
                        <a:gd name="T13" fmla="*/ 8 h 70"/>
                        <a:gd name="T14" fmla="*/ 38 w 38"/>
                        <a:gd name="T15" fmla="*/ 0 h 70"/>
                        <a:gd name="T16" fmla="*/ 2 w 38"/>
                        <a:gd name="T17"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70">
                          <a:moveTo>
                            <a:pt x="2" y="0"/>
                          </a:moveTo>
                          <a:cubicBezTo>
                            <a:pt x="2" y="8"/>
                            <a:pt x="2" y="8"/>
                            <a:pt x="2" y="8"/>
                          </a:cubicBezTo>
                          <a:cubicBezTo>
                            <a:pt x="2" y="25"/>
                            <a:pt x="2" y="43"/>
                            <a:pt x="0" y="60"/>
                          </a:cubicBezTo>
                          <a:cubicBezTo>
                            <a:pt x="0" y="67"/>
                            <a:pt x="0" y="67"/>
                            <a:pt x="0" y="67"/>
                          </a:cubicBezTo>
                          <a:cubicBezTo>
                            <a:pt x="35" y="70"/>
                            <a:pt x="35" y="70"/>
                            <a:pt x="35" y="70"/>
                          </a:cubicBezTo>
                          <a:cubicBezTo>
                            <a:pt x="35" y="62"/>
                            <a:pt x="35" y="62"/>
                            <a:pt x="35" y="62"/>
                          </a:cubicBezTo>
                          <a:cubicBezTo>
                            <a:pt x="37" y="44"/>
                            <a:pt x="38" y="26"/>
                            <a:pt x="38" y="8"/>
                          </a:cubicBezTo>
                          <a:cubicBezTo>
                            <a:pt x="38" y="0"/>
                            <a:pt x="38" y="0"/>
                            <a:pt x="38" y="0"/>
                          </a:cubicBezTo>
                          <a:lnTo>
                            <a:pt x="2" y="0"/>
                          </a:ln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solidFill>
                          <a:srgbClr val="292929"/>
                        </a:solidFill>
                      </a:endParaRPr>
                    </a:p>
                  </p:txBody>
                </p:sp>
                <p:sp>
                  <p:nvSpPr>
                    <p:cNvPr id="117" name="Freeform 194"/>
                    <p:cNvSpPr>
                      <a:spLocks/>
                    </p:cNvSpPr>
                    <p:nvPr/>
                  </p:nvSpPr>
                  <p:spPr bwMode="black">
                    <a:xfrm>
                      <a:off x="7783513" y="3113088"/>
                      <a:ext cx="47625" cy="57150"/>
                    </a:xfrm>
                    <a:custGeom>
                      <a:avLst/>
                      <a:gdLst>
                        <a:gd name="T0" fmla="*/ 32 w 63"/>
                        <a:gd name="T1" fmla="*/ 0 h 76"/>
                        <a:gd name="T2" fmla="*/ 29 w 63"/>
                        <a:gd name="T3" fmla="*/ 7 h 76"/>
                        <a:gd name="T4" fmla="*/ 5 w 63"/>
                        <a:gd name="T5" fmla="*/ 50 h 76"/>
                        <a:gd name="T6" fmla="*/ 0 w 63"/>
                        <a:gd name="T7" fmla="*/ 57 h 76"/>
                        <a:gd name="T8" fmla="*/ 30 w 63"/>
                        <a:gd name="T9" fmla="*/ 76 h 76"/>
                        <a:gd name="T10" fmla="*/ 34 w 63"/>
                        <a:gd name="T11" fmla="*/ 70 h 76"/>
                        <a:gd name="T12" fmla="*/ 60 w 63"/>
                        <a:gd name="T13" fmla="*/ 22 h 76"/>
                        <a:gd name="T14" fmla="*/ 63 w 63"/>
                        <a:gd name="T15" fmla="*/ 16 h 76"/>
                        <a:gd name="T16" fmla="*/ 49 w 63"/>
                        <a:gd name="T17" fmla="*/ 7 h 76"/>
                        <a:gd name="T18" fmla="*/ 32 w 63"/>
                        <a:gd name="T19"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 h="76">
                          <a:moveTo>
                            <a:pt x="32" y="0"/>
                          </a:moveTo>
                          <a:cubicBezTo>
                            <a:pt x="29" y="7"/>
                            <a:pt x="29" y="7"/>
                            <a:pt x="29" y="7"/>
                          </a:cubicBezTo>
                          <a:cubicBezTo>
                            <a:pt x="20" y="23"/>
                            <a:pt x="13" y="38"/>
                            <a:pt x="5" y="50"/>
                          </a:cubicBezTo>
                          <a:cubicBezTo>
                            <a:pt x="0" y="57"/>
                            <a:pt x="0" y="57"/>
                            <a:pt x="0" y="57"/>
                          </a:cubicBezTo>
                          <a:cubicBezTo>
                            <a:pt x="30" y="76"/>
                            <a:pt x="30" y="76"/>
                            <a:pt x="30" y="76"/>
                          </a:cubicBezTo>
                          <a:cubicBezTo>
                            <a:pt x="34" y="70"/>
                            <a:pt x="34" y="70"/>
                            <a:pt x="34" y="70"/>
                          </a:cubicBezTo>
                          <a:cubicBezTo>
                            <a:pt x="43" y="56"/>
                            <a:pt x="51" y="40"/>
                            <a:pt x="60" y="22"/>
                          </a:cubicBezTo>
                          <a:cubicBezTo>
                            <a:pt x="63" y="16"/>
                            <a:pt x="63" y="16"/>
                            <a:pt x="63" y="16"/>
                          </a:cubicBezTo>
                          <a:cubicBezTo>
                            <a:pt x="49" y="7"/>
                            <a:pt x="49" y="7"/>
                            <a:pt x="49" y="7"/>
                          </a:cubicBezTo>
                          <a:lnTo>
                            <a:pt x="32" y="0"/>
                          </a:ln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solidFill>
                          <a:srgbClr val="292929"/>
                        </a:solidFill>
                      </a:endParaRPr>
                    </a:p>
                  </p:txBody>
                </p:sp>
                <p:sp>
                  <p:nvSpPr>
                    <p:cNvPr id="118" name="Freeform 195"/>
                    <p:cNvSpPr>
                      <a:spLocks/>
                    </p:cNvSpPr>
                    <p:nvPr/>
                  </p:nvSpPr>
                  <p:spPr bwMode="black">
                    <a:xfrm>
                      <a:off x="8229600" y="2798763"/>
                      <a:ext cx="57150" cy="49213"/>
                    </a:xfrm>
                    <a:custGeom>
                      <a:avLst/>
                      <a:gdLst>
                        <a:gd name="T0" fmla="*/ 52 w 76"/>
                        <a:gd name="T1" fmla="*/ 3 h 65"/>
                        <a:gd name="T2" fmla="*/ 6 w 76"/>
                        <a:gd name="T3" fmla="*/ 31 h 65"/>
                        <a:gd name="T4" fmla="*/ 0 w 76"/>
                        <a:gd name="T5" fmla="*/ 35 h 65"/>
                        <a:gd name="T6" fmla="*/ 17 w 76"/>
                        <a:gd name="T7" fmla="*/ 65 h 65"/>
                        <a:gd name="T8" fmla="*/ 24 w 76"/>
                        <a:gd name="T9" fmla="*/ 61 h 65"/>
                        <a:gd name="T10" fmla="*/ 70 w 76"/>
                        <a:gd name="T11" fmla="*/ 33 h 65"/>
                        <a:gd name="T12" fmla="*/ 76 w 76"/>
                        <a:gd name="T13" fmla="*/ 30 h 65"/>
                        <a:gd name="T14" fmla="*/ 58 w 76"/>
                        <a:gd name="T15" fmla="*/ 0 h 65"/>
                        <a:gd name="T16" fmla="*/ 52 w 76"/>
                        <a:gd name="T17" fmla="*/ 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5">
                          <a:moveTo>
                            <a:pt x="52" y="3"/>
                          </a:moveTo>
                          <a:cubicBezTo>
                            <a:pt x="38" y="12"/>
                            <a:pt x="22" y="21"/>
                            <a:pt x="6" y="31"/>
                          </a:cubicBezTo>
                          <a:cubicBezTo>
                            <a:pt x="0" y="35"/>
                            <a:pt x="0" y="35"/>
                            <a:pt x="0" y="35"/>
                          </a:cubicBezTo>
                          <a:cubicBezTo>
                            <a:pt x="17" y="65"/>
                            <a:pt x="17" y="65"/>
                            <a:pt x="17" y="65"/>
                          </a:cubicBezTo>
                          <a:cubicBezTo>
                            <a:pt x="24" y="61"/>
                            <a:pt x="24" y="61"/>
                            <a:pt x="24" y="61"/>
                          </a:cubicBezTo>
                          <a:cubicBezTo>
                            <a:pt x="41" y="51"/>
                            <a:pt x="56" y="42"/>
                            <a:pt x="70" y="33"/>
                          </a:cubicBezTo>
                          <a:cubicBezTo>
                            <a:pt x="76" y="30"/>
                            <a:pt x="76" y="30"/>
                            <a:pt x="76" y="30"/>
                          </a:cubicBezTo>
                          <a:cubicBezTo>
                            <a:pt x="58" y="0"/>
                            <a:pt x="58" y="0"/>
                            <a:pt x="58" y="0"/>
                          </a:cubicBezTo>
                          <a:lnTo>
                            <a:pt x="52" y="3"/>
                          </a:ln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solidFill>
                          <a:srgbClr val="292929"/>
                        </a:solidFill>
                      </a:endParaRPr>
                    </a:p>
                  </p:txBody>
                </p:sp>
                <p:sp>
                  <p:nvSpPr>
                    <p:cNvPr id="119" name="Freeform 196"/>
                    <p:cNvSpPr>
                      <a:spLocks/>
                    </p:cNvSpPr>
                    <p:nvPr/>
                  </p:nvSpPr>
                  <p:spPr bwMode="black">
                    <a:xfrm>
                      <a:off x="8297863" y="2754313"/>
                      <a:ext cx="57150" cy="50800"/>
                    </a:xfrm>
                    <a:custGeom>
                      <a:avLst/>
                      <a:gdLst>
                        <a:gd name="T0" fmla="*/ 49 w 77"/>
                        <a:gd name="T1" fmla="*/ 5 h 68"/>
                        <a:gd name="T2" fmla="*/ 7 w 77"/>
                        <a:gd name="T3" fmla="*/ 34 h 68"/>
                        <a:gd name="T4" fmla="*/ 0 w 77"/>
                        <a:gd name="T5" fmla="*/ 39 h 68"/>
                        <a:gd name="T6" fmla="*/ 19 w 77"/>
                        <a:gd name="T7" fmla="*/ 68 h 68"/>
                        <a:gd name="T8" fmla="*/ 26 w 77"/>
                        <a:gd name="T9" fmla="*/ 64 h 68"/>
                        <a:gd name="T10" fmla="*/ 71 w 77"/>
                        <a:gd name="T11" fmla="*/ 33 h 68"/>
                        <a:gd name="T12" fmla="*/ 77 w 77"/>
                        <a:gd name="T13" fmla="*/ 28 h 68"/>
                        <a:gd name="T14" fmla="*/ 55 w 77"/>
                        <a:gd name="T15" fmla="*/ 0 h 68"/>
                        <a:gd name="T16" fmla="*/ 49 w 77"/>
                        <a:gd name="T17" fmla="*/ 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8">
                          <a:moveTo>
                            <a:pt x="49" y="5"/>
                          </a:moveTo>
                          <a:cubicBezTo>
                            <a:pt x="40" y="12"/>
                            <a:pt x="26" y="22"/>
                            <a:pt x="7" y="34"/>
                          </a:cubicBezTo>
                          <a:cubicBezTo>
                            <a:pt x="0" y="39"/>
                            <a:pt x="0" y="39"/>
                            <a:pt x="0" y="39"/>
                          </a:cubicBezTo>
                          <a:cubicBezTo>
                            <a:pt x="19" y="68"/>
                            <a:pt x="19" y="68"/>
                            <a:pt x="19" y="68"/>
                          </a:cubicBezTo>
                          <a:cubicBezTo>
                            <a:pt x="26" y="64"/>
                            <a:pt x="26" y="64"/>
                            <a:pt x="26" y="64"/>
                          </a:cubicBezTo>
                          <a:cubicBezTo>
                            <a:pt x="46" y="51"/>
                            <a:pt x="61" y="41"/>
                            <a:pt x="71" y="33"/>
                          </a:cubicBezTo>
                          <a:cubicBezTo>
                            <a:pt x="77" y="28"/>
                            <a:pt x="77" y="28"/>
                            <a:pt x="77" y="28"/>
                          </a:cubicBezTo>
                          <a:cubicBezTo>
                            <a:pt x="55" y="0"/>
                            <a:pt x="55" y="0"/>
                            <a:pt x="55" y="0"/>
                          </a:cubicBezTo>
                          <a:lnTo>
                            <a:pt x="49" y="5"/>
                          </a:ln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solidFill>
                          <a:srgbClr val="292929"/>
                        </a:solidFill>
                      </a:endParaRPr>
                    </a:p>
                  </p:txBody>
                </p:sp>
                <p:sp>
                  <p:nvSpPr>
                    <p:cNvPr id="120" name="Freeform 197"/>
                    <p:cNvSpPr>
                      <a:spLocks/>
                    </p:cNvSpPr>
                    <p:nvPr/>
                  </p:nvSpPr>
                  <p:spPr bwMode="black">
                    <a:xfrm>
                      <a:off x="7313613" y="2935288"/>
                      <a:ext cx="57150" cy="49213"/>
                    </a:xfrm>
                    <a:custGeom>
                      <a:avLst/>
                      <a:gdLst>
                        <a:gd name="T0" fmla="*/ 24 w 77"/>
                        <a:gd name="T1" fmla="*/ 4 h 65"/>
                        <a:gd name="T2" fmla="*/ 18 w 77"/>
                        <a:gd name="T3" fmla="*/ 0 h 65"/>
                        <a:gd name="T4" fmla="*/ 0 w 77"/>
                        <a:gd name="T5" fmla="*/ 30 h 65"/>
                        <a:gd name="T6" fmla="*/ 7 w 77"/>
                        <a:gd name="T7" fmla="*/ 34 h 65"/>
                        <a:gd name="T8" fmla="*/ 53 w 77"/>
                        <a:gd name="T9" fmla="*/ 61 h 65"/>
                        <a:gd name="T10" fmla="*/ 59 w 77"/>
                        <a:gd name="T11" fmla="*/ 65 h 65"/>
                        <a:gd name="T12" fmla="*/ 77 w 77"/>
                        <a:gd name="T13" fmla="*/ 34 h 65"/>
                        <a:gd name="T14" fmla="*/ 71 w 77"/>
                        <a:gd name="T15" fmla="*/ 31 h 65"/>
                        <a:gd name="T16" fmla="*/ 24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24" y="4"/>
                          </a:moveTo>
                          <a:cubicBezTo>
                            <a:pt x="18" y="0"/>
                            <a:pt x="18" y="0"/>
                            <a:pt x="18" y="0"/>
                          </a:cubicBezTo>
                          <a:cubicBezTo>
                            <a:pt x="0" y="30"/>
                            <a:pt x="0" y="30"/>
                            <a:pt x="0" y="30"/>
                          </a:cubicBezTo>
                          <a:cubicBezTo>
                            <a:pt x="7" y="34"/>
                            <a:pt x="7" y="34"/>
                            <a:pt x="7" y="34"/>
                          </a:cubicBezTo>
                          <a:cubicBezTo>
                            <a:pt x="22" y="43"/>
                            <a:pt x="37" y="52"/>
                            <a:pt x="53" y="61"/>
                          </a:cubicBezTo>
                          <a:cubicBezTo>
                            <a:pt x="59" y="65"/>
                            <a:pt x="59" y="65"/>
                            <a:pt x="59" y="65"/>
                          </a:cubicBezTo>
                          <a:cubicBezTo>
                            <a:pt x="77" y="34"/>
                            <a:pt x="77" y="34"/>
                            <a:pt x="77" y="34"/>
                          </a:cubicBezTo>
                          <a:cubicBezTo>
                            <a:pt x="71" y="31"/>
                            <a:pt x="71" y="31"/>
                            <a:pt x="71" y="31"/>
                          </a:cubicBezTo>
                          <a:cubicBezTo>
                            <a:pt x="55" y="22"/>
                            <a:pt x="40" y="13"/>
                            <a:pt x="24" y="4"/>
                          </a:cubicBez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solidFill>
                          <a:srgbClr val="292929"/>
                        </a:solidFill>
                      </a:endParaRPr>
                    </a:p>
                  </p:txBody>
                </p:sp>
                <p:sp>
                  <p:nvSpPr>
                    <p:cNvPr id="121" name="Freeform 198"/>
                    <p:cNvSpPr>
                      <a:spLocks/>
                    </p:cNvSpPr>
                    <p:nvPr/>
                  </p:nvSpPr>
                  <p:spPr bwMode="black">
                    <a:xfrm>
                      <a:off x="7381875" y="2974975"/>
                      <a:ext cx="57150" cy="49213"/>
                    </a:xfrm>
                    <a:custGeom>
                      <a:avLst/>
                      <a:gdLst>
                        <a:gd name="T0" fmla="*/ 0 w 36"/>
                        <a:gd name="T1" fmla="*/ 15 h 31"/>
                        <a:gd name="T2" fmla="*/ 28 w 36"/>
                        <a:gd name="T3" fmla="*/ 31 h 31"/>
                        <a:gd name="T4" fmla="*/ 36 w 36"/>
                        <a:gd name="T5" fmla="*/ 17 h 31"/>
                        <a:gd name="T6" fmla="*/ 8 w 36"/>
                        <a:gd name="T7" fmla="*/ 0 h 31"/>
                        <a:gd name="T8" fmla="*/ 0 w 36"/>
                        <a:gd name="T9" fmla="*/ 15 h 31"/>
                      </a:gdLst>
                      <a:ahLst/>
                      <a:cxnLst>
                        <a:cxn ang="0">
                          <a:pos x="T0" y="T1"/>
                        </a:cxn>
                        <a:cxn ang="0">
                          <a:pos x="T2" y="T3"/>
                        </a:cxn>
                        <a:cxn ang="0">
                          <a:pos x="T4" y="T5"/>
                        </a:cxn>
                        <a:cxn ang="0">
                          <a:pos x="T6" y="T7"/>
                        </a:cxn>
                        <a:cxn ang="0">
                          <a:pos x="T8" y="T9"/>
                        </a:cxn>
                      </a:cxnLst>
                      <a:rect l="0" t="0" r="r" b="b"/>
                      <a:pathLst>
                        <a:path w="36" h="31">
                          <a:moveTo>
                            <a:pt x="0" y="15"/>
                          </a:moveTo>
                          <a:lnTo>
                            <a:pt x="28" y="31"/>
                          </a:lnTo>
                          <a:lnTo>
                            <a:pt x="36" y="17"/>
                          </a:lnTo>
                          <a:lnTo>
                            <a:pt x="8" y="0"/>
                          </a:lnTo>
                          <a:lnTo>
                            <a:pt x="0" y="15"/>
                          </a:ln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solidFill>
                          <a:srgbClr val="292929"/>
                        </a:solidFill>
                      </a:endParaRPr>
                    </a:p>
                  </p:txBody>
                </p:sp>
                <p:sp>
                  <p:nvSpPr>
                    <p:cNvPr id="122" name="Freeform 199"/>
                    <p:cNvSpPr>
                      <a:spLocks/>
                    </p:cNvSpPr>
                    <p:nvPr/>
                  </p:nvSpPr>
                  <p:spPr bwMode="black">
                    <a:xfrm>
                      <a:off x="7243763" y="2895600"/>
                      <a:ext cx="58738" cy="47625"/>
                    </a:xfrm>
                    <a:custGeom>
                      <a:avLst/>
                      <a:gdLst>
                        <a:gd name="T0" fmla="*/ 24 w 77"/>
                        <a:gd name="T1" fmla="*/ 4 h 64"/>
                        <a:gd name="T2" fmla="*/ 17 w 77"/>
                        <a:gd name="T3" fmla="*/ 0 h 64"/>
                        <a:gd name="T4" fmla="*/ 0 w 77"/>
                        <a:gd name="T5" fmla="*/ 31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4"/>
                          </a:moveTo>
                          <a:cubicBezTo>
                            <a:pt x="17" y="0"/>
                            <a:pt x="17" y="0"/>
                            <a:pt x="17" y="0"/>
                          </a:cubicBezTo>
                          <a:cubicBezTo>
                            <a:pt x="0" y="31"/>
                            <a:pt x="0" y="31"/>
                            <a:pt x="0" y="31"/>
                          </a:cubicBezTo>
                          <a:cubicBezTo>
                            <a:pt x="6" y="34"/>
                            <a:pt x="6" y="34"/>
                            <a:pt x="6" y="34"/>
                          </a:cubicBezTo>
                          <a:cubicBezTo>
                            <a:pt x="21" y="42"/>
                            <a:pt x="36" y="51"/>
                            <a:pt x="53" y="61"/>
                          </a:cubicBezTo>
                          <a:cubicBezTo>
                            <a:pt x="59" y="64"/>
                            <a:pt x="59" y="64"/>
                            <a:pt x="59" y="64"/>
                          </a:cubicBezTo>
                          <a:cubicBezTo>
                            <a:pt x="77" y="34"/>
                            <a:pt x="77" y="34"/>
                            <a:pt x="77" y="34"/>
                          </a:cubicBezTo>
                          <a:cubicBezTo>
                            <a:pt x="70" y="30"/>
                            <a:pt x="70" y="30"/>
                            <a:pt x="70" y="30"/>
                          </a:cubicBezTo>
                          <a:cubicBezTo>
                            <a:pt x="53" y="20"/>
                            <a:pt x="38" y="12"/>
                            <a:pt x="24" y="4"/>
                          </a:cubicBez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solidFill>
                          <a:srgbClr val="292929"/>
                        </a:solidFill>
                      </a:endParaRPr>
                    </a:p>
                  </p:txBody>
                </p:sp>
                <p:sp>
                  <p:nvSpPr>
                    <p:cNvPr id="123" name="Freeform 200"/>
                    <p:cNvSpPr>
                      <a:spLocks/>
                    </p:cNvSpPr>
                    <p:nvPr/>
                  </p:nvSpPr>
                  <p:spPr bwMode="black">
                    <a:xfrm>
                      <a:off x="7173913" y="2857500"/>
                      <a:ext cx="57150" cy="47625"/>
                    </a:xfrm>
                    <a:custGeom>
                      <a:avLst/>
                      <a:gdLst>
                        <a:gd name="T0" fmla="*/ 23 w 77"/>
                        <a:gd name="T1" fmla="*/ 3 h 63"/>
                        <a:gd name="T2" fmla="*/ 16 w 77"/>
                        <a:gd name="T3" fmla="*/ 0 h 63"/>
                        <a:gd name="T4" fmla="*/ 0 w 77"/>
                        <a:gd name="T5" fmla="*/ 31 h 63"/>
                        <a:gd name="T6" fmla="*/ 7 w 77"/>
                        <a:gd name="T7" fmla="*/ 35 h 63"/>
                        <a:gd name="T8" fmla="*/ 54 w 77"/>
                        <a:gd name="T9" fmla="*/ 59 h 63"/>
                        <a:gd name="T10" fmla="*/ 60 w 77"/>
                        <a:gd name="T11" fmla="*/ 63 h 63"/>
                        <a:gd name="T12" fmla="*/ 77 w 77"/>
                        <a:gd name="T13" fmla="*/ 32 h 63"/>
                        <a:gd name="T14" fmla="*/ 71 w 77"/>
                        <a:gd name="T15" fmla="*/ 29 h 63"/>
                        <a:gd name="T16" fmla="*/ 23 w 77"/>
                        <a:gd name="T17" fmla="*/ 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3">
                          <a:moveTo>
                            <a:pt x="23" y="3"/>
                          </a:moveTo>
                          <a:cubicBezTo>
                            <a:pt x="16" y="0"/>
                            <a:pt x="16" y="0"/>
                            <a:pt x="16" y="0"/>
                          </a:cubicBezTo>
                          <a:cubicBezTo>
                            <a:pt x="0" y="31"/>
                            <a:pt x="0" y="31"/>
                            <a:pt x="0" y="31"/>
                          </a:cubicBezTo>
                          <a:cubicBezTo>
                            <a:pt x="7" y="35"/>
                            <a:pt x="7" y="35"/>
                            <a:pt x="7" y="35"/>
                          </a:cubicBezTo>
                          <a:cubicBezTo>
                            <a:pt x="20" y="41"/>
                            <a:pt x="36" y="50"/>
                            <a:pt x="54" y="59"/>
                          </a:cubicBezTo>
                          <a:cubicBezTo>
                            <a:pt x="60" y="63"/>
                            <a:pt x="60" y="63"/>
                            <a:pt x="60" y="63"/>
                          </a:cubicBezTo>
                          <a:cubicBezTo>
                            <a:pt x="77" y="32"/>
                            <a:pt x="77" y="32"/>
                            <a:pt x="77" y="32"/>
                          </a:cubicBezTo>
                          <a:cubicBezTo>
                            <a:pt x="71" y="29"/>
                            <a:pt x="71" y="29"/>
                            <a:pt x="71" y="29"/>
                          </a:cubicBezTo>
                          <a:cubicBezTo>
                            <a:pt x="52" y="18"/>
                            <a:pt x="36" y="10"/>
                            <a:pt x="23" y="3"/>
                          </a:cubicBez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solidFill>
                          <a:srgbClr val="292929"/>
                        </a:solidFill>
                      </a:endParaRPr>
                    </a:p>
                  </p:txBody>
                </p:sp>
                <p:sp>
                  <p:nvSpPr>
                    <p:cNvPr id="124" name="Freeform 201"/>
                    <p:cNvSpPr>
                      <a:spLocks/>
                    </p:cNvSpPr>
                    <p:nvPr/>
                  </p:nvSpPr>
                  <p:spPr bwMode="black">
                    <a:xfrm>
                      <a:off x="7099300" y="2835275"/>
                      <a:ext cx="57150" cy="34925"/>
                    </a:xfrm>
                    <a:custGeom>
                      <a:avLst/>
                      <a:gdLst>
                        <a:gd name="T0" fmla="*/ 60 w 76"/>
                        <a:gd name="T1" fmla="*/ 10 h 47"/>
                        <a:gd name="T2" fmla="*/ 58 w 76"/>
                        <a:gd name="T3" fmla="*/ 10 h 47"/>
                        <a:gd name="T4" fmla="*/ 18 w 76"/>
                        <a:gd name="T5" fmla="*/ 2 h 47"/>
                        <a:gd name="T6" fmla="*/ 11 w 76"/>
                        <a:gd name="T7" fmla="*/ 0 h 47"/>
                        <a:gd name="T8" fmla="*/ 0 w 76"/>
                        <a:gd name="T9" fmla="*/ 33 h 47"/>
                        <a:gd name="T10" fmla="*/ 7 w 76"/>
                        <a:gd name="T11" fmla="*/ 35 h 47"/>
                        <a:gd name="T12" fmla="*/ 55 w 76"/>
                        <a:gd name="T13" fmla="*/ 45 h 47"/>
                        <a:gd name="T14" fmla="*/ 60 w 76"/>
                        <a:gd name="T15" fmla="*/ 45 h 47"/>
                        <a:gd name="T16" fmla="*/ 61 w 76"/>
                        <a:gd name="T17" fmla="*/ 45 h 47"/>
                        <a:gd name="T18" fmla="*/ 68 w 76"/>
                        <a:gd name="T19" fmla="*/ 47 h 47"/>
                        <a:gd name="T20" fmla="*/ 76 w 76"/>
                        <a:gd name="T21" fmla="*/ 13 h 47"/>
                        <a:gd name="T22" fmla="*/ 69 w 76"/>
                        <a:gd name="T23" fmla="*/ 11 h 47"/>
                        <a:gd name="T24" fmla="*/ 60 w 76"/>
                        <a:gd name="T25" fmla="*/ 1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47">
                          <a:moveTo>
                            <a:pt x="60" y="10"/>
                          </a:moveTo>
                          <a:cubicBezTo>
                            <a:pt x="58" y="10"/>
                            <a:pt x="58" y="10"/>
                            <a:pt x="58" y="10"/>
                          </a:cubicBezTo>
                          <a:cubicBezTo>
                            <a:pt x="49" y="11"/>
                            <a:pt x="35" y="8"/>
                            <a:pt x="18" y="2"/>
                          </a:cubicBezTo>
                          <a:cubicBezTo>
                            <a:pt x="11" y="0"/>
                            <a:pt x="11" y="0"/>
                            <a:pt x="11" y="0"/>
                          </a:cubicBezTo>
                          <a:cubicBezTo>
                            <a:pt x="0" y="33"/>
                            <a:pt x="0" y="33"/>
                            <a:pt x="0" y="33"/>
                          </a:cubicBezTo>
                          <a:cubicBezTo>
                            <a:pt x="7" y="35"/>
                            <a:pt x="7" y="35"/>
                            <a:pt x="7" y="35"/>
                          </a:cubicBezTo>
                          <a:cubicBezTo>
                            <a:pt x="20" y="40"/>
                            <a:pt x="39" y="45"/>
                            <a:pt x="55" y="45"/>
                          </a:cubicBezTo>
                          <a:cubicBezTo>
                            <a:pt x="57" y="45"/>
                            <a:pt x="59" y="45"/>
                            <a:pt x="60" y="45"/>
                          </a:cubicBezTo>
                          <a:cubicBezTo>
                            <a:pt x="60" y="45"/>
                            <a:pt x="61" y="45"/>
                            <a:pt x="61" y="45"/>
                          </a:cubicBezTo>
                          <a:cubicBezTo>
                            <a:pt x="68" y="47"/>
                            <a:pt x="68" y="47"/>
                            <a:pt x="68" y="47"/>
                          </a:cubicBezTo>
                          <a:cubicBezTo>
                            <a:pt x="76" y="13"/>
                            <a:pt x="76" y="13"/>
                            <a:pt x="76" y="13"/>
                          </a:cubicBezTo>
                          <a:cubicBezTo>
                            <a:pt x="69" y="11"/>
                            <a:pt x="69" y="11"/>
                            <a:pt x="69" y="11"/>
                          </a:cubicBezTo>
                          <a:cubicBezTo>
                            <a:pt x="66" y="10"/>
                            <a:pt x="63" y="10"/>
                            <a:pt x="60" y="10"/>
                          </a:cubicBez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solidFill>
                          <a:srgbClr val="292929"/>
                        </a:solidFill>
                      </a:endParaRPr>
                    </a:p>
                  </p:txBody>
                </p:sp>
                <p:sp>
                  <p:nvSpPr>
                    <p:cNvPr id="125" name="Freeform 202"/>
                    <p:cNvSpPr>
                      <a:spLocks/>
                    </p:cNvSpPr>
                    <p:nvPr/>
                  </p:nvSpPr>
                  <p:spPr bwMode="black">
                    <a:xfrm>
                      <a:off x="7721600" y="3168650"/>
                      <a:ext cx="55563" cy="30163"/>
                    </a:xfrm>
                    <a:custGeom>
                      <a:avLst/>
                      <a:gdLst>
                        <a:gd name="T0" fmla="*/ 57 w 74"/>
                        <a:gd name="T1" fmla="*/ 3 h 40"/>
                        <a:gd name="T2" fmla="*/ 53 w 74"/>
                        <a:gd name="T3" fmla="*/ 4 h 40"/>
                        <a:gd name="T4" fmla="*/ 11 w 74"/>
                        <a:gd name="T5" fmla="*/ 4 h 40"/>
                        <a:gd name="T6" fmla="*/ 3 w 74"/>
                        <a:gd name="T7" fmla="*/ 3 h 40"/>
                        <a:gd name="T8" fmla="*/ 0 w 74"/>
                        <a:gd name="T9" fmla="*/ 38 h 40"/>
                        <a:gd name="T10" fmla="*/ 7 w 74"/>
                        <a:gd name="T11" fmla="*/ 39 h 40"/>
                        <a:gd name="T12" fmla="*/ 32 w 74"/>
                        <a:gd name="T13" fmla="*/ 40 h 40"/>
                        <a:gd name="T14" fmla="*/ 60 w 74"/>
                        <a:gd name="T15" fmla="*/ 38 h 40"/>
                        <a:gd name="T16" fmla="*/ 67 w 74"/>
                        <a:gd name="T17" fmla="*/ 36 h 40"/>
                        <a:gd name="T18" fmla="*/ 74 w 74"/>
                        <a:gd name="T19" fmla="*/ 34 h 40"/>
                        <a:gd name="T20" fmla="*/ 64 w 74"/>
                        <a:gd name="T21" fmla="*/ 0 h 40"/>
                        <a:gd name="T22" fmla="*/ 57 w 74"/>
                        <a:gd name="T23" fmla="*/ 3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4" h="40">
                          <a:moveTo>
                            <a:pt x="57" y="3"/>
                          </a:moveTo>
                          <a:cubicBezTo>
                            <a:pt x="56" y="3"/>
                            <a:pt x="55" y="3"/>
                            <a:pt x="53" y="4"/>
                          </a:cubicBezTo>
                          <a:cubicBezTo>
                            <a:pt x="43" y="5"/>
                            <a:pt x="28" y="6"/>
                            <a:pt x="11" y="4"/>
                          </a:cubicBezTo>
                          <a:cubicBezTo>
                            <a:pt x="3" y="3"/>
                            <a:pt x="3" y="3"/>
                            <a:pt x="3" y="3"/>
                          </a:cubicBezTo>
                          <a:cubicBezTo>
                            <a:pt x="0" y="38"/>
                            <a:pt x="0" y="38"/>
                            <a:pt x="0" y="38"/>
                          </a:cubicBezTo>
                          <a:cubicBezTo>
                            <a:pt x="7" y="39"/>
                            <a:pt x="7" y="39"/>
                            <a:pt x="7" y="39"/>
                          </a:cubicBezTo>
                          <a:cubicBezTo>
                            <a:pt x="16" y="40"/>
                            <a:pt x="25" y="40"/>
                            <a:pt x="32" y="40"/>
                          </a:cubicBezTo>
                          <a:cubicBezTo>
                            <a:pt x="43" y="40"/>
                            <a:pt x="52" y="40"/>
                            <a:pt x="60" y="38"/>
                          </a:cubicBezTo>
                          <a:cubicBezTo>
                            <a:pt x="62" y="38"/>
                            <a:pt x="65" y="37"/>
                            <a:pt x="67" y="36"/>
                          </a:cubicBezTo>
                          <a:cubicBezTo>
                            <a:pt x="74" y="34"/>
                            <a:pt x="74" y="34"/>
                            <a:pt x="74" y="34"/>
                          </a:cubicBezTo>
                          <a:cubicBezTo>
                            <a:pt x="64" y="0"/>
                            <a:pt x="64" y="0"/>
                            <a:pt x="64" y="0"/>
                          </a:cubicBezTo>
                          <a:lnTo>
                            <a:pt x="57" y="3"/>
                          </a:ln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solidFill>
                          <a:srgbClr val="292929"/>
                        </a:solidFill>
                      </a:endParaRPr>
                    </a:p>
                  </p:txBody>
                </p:sp>
                <p:sp>
                  <p:nvSpPr>
                    <p:cNvPr id="126" name="Freeform 203"/>
                    <p:cNvSpPr>
                      <a:spLocks/>
                    </p:cNvSpPr>
                    <p:nvPr/>
                  </p:nvSpPr>
                  <p:spPr bwMode="black">
                    <a:xfrm>
                      <a:off x="7583488" y="3100388"/>
                      <a:ext cx="49213" cy="58738"/>
                    </a:xfrm>
                    <a:custGeom>
                      <a:avLst/>
                      <a:gdLst>
                        <a:gd name="T0" fmla="*/ 49 w 64"/>
                        <a:gd name="T1" fmla="*/ 34 h 78"/>
                        <a:gd name="T2" fmla="*/ 49 w 64"/>
                        <a:gd name="T3" fmla="*/ 33 h 78"/>
                        <a:gd name="T4" fmla="*/ 33 w 64"/>
                        <a:gd name="T5" fmla="*/ 6 h 78"/>
                        <a:gd name="T6" fmla="*/ 29 w 64"/>
                        <a:gd name="T7" fmla="*/ 0 h 78"/>
                        <a:gd name="T8" fmla="*/ 0 w 64"/>
                        <a:gd name="T9" fmla="*/ 19 h 78"/>
                        <a:gd name="T10" fmla="*/ 4 w 64"/>
                        <a:gd name="T11" fmla="*/ 26 h 78"/>
                        <a:gd name="T12" fmla="*/ 18 w 64"/>
                        <a:gd name="T13" fmla="*/ 50 h 78"/>
                        <a:gd name="T14" fmla="*/ 31 w 64"/>
                        <a:gd name="T15" fmla="*/ 72 h 78"/>
                        <a:gd name="T16" fmla="*/ 35 w 64"/>
                        <a:gd name="T17" fmla="*/ 78 h 78"/>
                        <a:gd name="T18" fmla="*/ 64 w 64"/>
                        <a:gd name="T19" fmla="*/ 59 h 78"/>
                        <a:gd name="T20" fmla="*/ 60 w 64"/>
                        <a:gd name="T21" fmla="*/ 52 h 78"/>
                        <a:gd name="T22" fmla="*/ 49 w 64"/>
                        <a:gd name="T23" fmla="*/ 34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78">
                          <a:moveTo>
                            <a:pt x="49" y="34"/>
                          </a:moveTo>
                          <a:cubicBezTo>
                            <a:pt x="49" y="33"/>
                            <a:pt x="49" y="33"/>
                            <a:pt x="49" y="33"/>
                          </a:cubicBezTo>
                          <a:cubicBezTo>
                            <a:pt x="44" y="25"/>
                            <a:pt x="39" y="15"/>
                            <a:pt x="33" y="6"/>
                          </a:cubicBezTo>
                          <a:cubicBezTo>
                            <a:pt x="29" y="0"/>
                            <a:pt x="29" y="0"/>
                            <a:pt x="29" y="0"/>
                          </a:cubicBezTo>
                          <a:cubicBezTo>
                            <a:pt x="0" y="19"/>
                            <a:pt x="0" y="19"/>
                            <a:pt x="0" y="19"/>
                          </a:cubicBezTo>
                          <a:cubicBezTo>
                            <a:pt x="4" y="26"/>
                            <a:pt x="4" y="26"/>
                            <a:pt x="4" y="26"/>
                          </a:cubicBezTo>
                          <a:cubicBezTo>
                            <a:pt x="9" y="34"/>
                            <a:pt x="14" y="43"/>
                            <a:pt x="18" y="50"/>
                          </a:cubicBezTo>
                          <a:cubicBezTo>
                            <a:pt x="22" y="58"/>
                            <a:pt x="27" y="65"/>
                            <a:pt x="31" y="72"/>
                          </a:cubicBezTo>
                          <a:cubicBezTo>
                            <a:pt x="35" y="78"/>
                            <a:pt x="35" y="78"/>
                            <a:pt x="35" y="78"/>
                          </a:cubicBezTo>
                          <a:cubicBezTo>
                            <a:pt x="64" y="59"/>
                            <a:pt x="64" y="59"/>
                            <a:pt x="64" y="59"/>
                          </a:cubicBezTo>
                          <a:cubicBezTo>
                            <a:pt x="60" y="52"/>
                            <a:pt x="60" y="52"/>
                            <a:pt x="60" y="52"/>
                          </a:cubicBezTo>
                          <a:cubicBezTo>
                            <a:pt x="57" y="47"/>
                            <a:pt x="53" y="41"/>
                            <a:pt x="49" y="34"/>
                          </a:cubicBez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solidFill>
                          <a:srgbClr val="292929"/>
                        </a:solidFill>
                      </a:endParaRPr>
                    </a:p>
                  </p:txBody>
                </p:sp>
                <p:sp>
                  <p:nvSpPr>
                    <p:cNvPr id="127" name="Freeform 204"/>
                    <p:cNvSpPr>
                      <a:spLocks/>
                    </p:cNvSpPr>
                    <p:nvPr/>
                  </p:nvSpPr>
                  <p:spPr bwMode="black">
                    <a:xfrm>
                      <a:off x="7521575" y="3054350"/>
                      <a:ext cx="55563" cy="47625"/>
                    </a:xfrm>
                    <a:custGeom>
                      <a:avLst/>
                      <a:gdLst>
                        <a:gd name="T0" fmla="*/ 23 w 75"/>
                        <a:gd name="T1" fmla="*/ 4 h 62"/>
                        <a:gd name="T2" fmla="*/ 17 w 75"/>
                        <a:gd name="T3" fmla="*/ 0 h 62"/>
                        <a:gd name="T4" fmla="*/ 0 w 75"/>
                        <a:gd name="T5" fmla="*/ 31 h 62"/>
                        <a:gd name="T6" fmla="*/ 6 w 75"/>
                        <a:gd name="T7" fmla="*/ 35 h 62"/>
                        <a:gd name="T8" fmla="*/ 57 w 75"/>
                        <a:gd name="T9" fmla="*/ 59 h 62"/>
                        <a:gd name="T10" fmla="*/ 66 w 75"/>
                        <a:gd name="T11" fmla="*/ 62 h 62"/>
                        <a:gd name="T12" fmla="*/ 75 w 75"/>
                        <a:gd name="T13" fmla="*/ 28 h 62"/>
                        <a:gd name="T14" fmla="*/ 66 w 75"/>
                        <a:gd name="T15" fmla="*/ 25 h 62"/>
                        <a:gd name="T16" fmla="*/ 23 w 75"/>
                        <a:gd name="T17" fmla="*/ 4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62">
                          <a:moveTo>
                            <a:pt x="23" y="4"/>
                          </a:moveTo>
                          <a:cubicBezTo>
                            <a:pt x="17" y="0"/>
                            <a:pt x="17" y="0"/>
                            <a:pt x="17" y="0"/>
                          </a:cubicBezTo>
                          <a:cubicBezTo>
                            <a:pt x="0" y="31"/>
                            <a:pt x="0" y="31"/>
                            <a:pt x="0" y="31"/>
                          </a:cubicBezTo>
                          <a:cubicBezTo>
                            <a:pt x="6" y="35"/>
                            <a:pt x="6" y="35"/>
                            <a:pt x="6" y="35"/>
                          </a:cubicBezTo>
                          <a:cubicBezTo>
                            <a:pt x="42" y="54"/>
                            <a:pt x="52" y="58"/>
                            <a:pt x="57" y="59"/>
                          </a:cubicBezTo>
                          <a:cubicBezTo>
                            <a:pt x="66" y="62"/>
                            <a:pt x="66" y="62"/>
                            <a:pt x="66" y="62"/>
                          </a:cubicBezTo>
                          <a:cubicBezTo>
                            <a:pt x="75" y="28"/>
                            <a:pt x="75" y="28"/>
                            <a:pt x="75" y="28"/>
                          </a:cubicBezTo>
                          <a:cubicBezTo>
                            <a:pt x="66" y="25"/>
                            <a:pt x="66" y="25"/>
                            <a:pt x="66" y="25"/>
                          </a:cubicBezTo>
                          <a:cubicBezTo>
                            <a:pt x="65" y="25"/>
                            <a:pt x="58" y="23"/>
                            <a:pt x="23" y="4"/>
                          </a:cubicBez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solidFill>
                          <a:srgbClr val="292929"/>
                        </a:solidFill>
                      </a:endParaRPr>
                    </a:p>
                  </p:txBody>
                </p:sp>
                <p:sp>
                  <p:nvSpPr>
                    <p:cNvPr id="128" name="Freeform 205"/>
                    <p:cNvSpPr>
                      <a:spLocks/>
                    </p:cNvSpPr>
                    <p:nvPr/>
                  </p:nvSpPr>
                  <p:spPr bwMode="black">
                    <a:xfrm>
                      <a:off x="7640638" y="3154363"/>
                      <a:ext cx="57150" cy="38100"/>
                    </a:xfrm>
                    <a:custGeom>
                      <a:avLst/>
                      <a:gdLst>
                        <a:gd name="T0" fmla="*/ 19 w 76"/>
                        <a:gd name="T1" fmla="*/ 3 h 52"/>
                        <a:gd name="T2" fmla="*/ 12 w 76"/>
                        <a:gd name="T3" fmla="*/ 0 h 52"/>
                        <a:gd name="T4" fmla="*/ 0 w 76"/>
                        <a:gd name="T5" fmla="*/ 33 h 52"/>
                        <a:gd name="T6" fmla="*/ 7 w 76"/>
                        <a:gd name="T7" fmla="*/ 36 h 52"/>
                        <a:gd name="T8" fmla="*/ 61 w 76"/>
                        <a:gd name="T9" fmla="*/ 51 h 52"/>
                        <a:gd name="T10" fmla="*/ 68 w 76"/>
                        <a:gd name="T11" fmla="*/ 52 h 52"/>
                        <a:gd name="T12" fmla="*/ 76 w 76"/>
                        <a:gd name="T13" fmla="*/ 18 h 52"/>
                        <a:gd name="T14" fmla="*/ 68 w 76"/>
                        <a:gd name="T15" fmla="*/ 16 h 52"/>
                        <a:gd name="T16" fmla="*/ 19 w 76"/>
                        <a:gd name="T17" fmla="*/ 3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52">
                          <a:moveTo>
                            <a:pt x="19" y="3"/>
                          </a:moveTo>
                          <a:cubicBezTo>
                            <a:pt x="12" y="0"/>
                            <a:pt x="12" y="0"/>
                            <a:pt x="12" y="0"/>
                          </a:cubicBezTo>
                          <a:cubicBezTo>
                            <a:pt x="0" y="33"/>
                            <a:pt x="0" y="33"/>
                            <a:pt x="0" y="33"/>
                          </a:cubicBezTo>
                          <a:cubicBezTo>
                            <a:pt x="7" y="36"/>
                            <a:pt x="7" y="36"/>
                            <a:pt x="7" y="36"/>
                          </a:cubicBezTo>
                          <a:cubicBezTo>
                            <a:pt x="23" y="41"/>
                            <a:pt x="41" y="46"/>
                            <a:pt x="61" y="51"/>
                          </a:cubicBezTo>
                          <a:cubicBezTo>
                            <a:pt x="68" y="52"/>
                            <a:pt x="68" y="52"/>
                            <a:pt x="68" y="52"/>
                          </a:cubicBezTo>
                          <a:cubicBezTo>
                            <a:pt x="76" y="18"/>
                            <a:pt x="76" y="18"/>
                            <a:pt x="76" y="18"/>
                          </a:cubicBezTo>
                          <a:cubicBezTo>
                            <a:pt x="68" y="16"/>
                            <a:pt x="68" y="16"/>
                            <a:pt x="68" y="16"/>
                          </a:cubicBezTo>
                          <a:cubicBezTo>
                            <a:pt x="50" y="12"/>
                            <a:pt x="33" y="8"/>
                            <a:pt x="19" y="3"/>
                          </a:cubicBez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solidFill>
                          <a:srgbClr val="292929"/>
                        </a:solidFill>
                      </a:endParaRPr>
                    </a:p>
                  </p:txBody>
                </p:sp>
                <p:sp>
                  <p:nvSpPr>
                    <p:cNvPr id="129" name="Freeform 206"/>
                    <p:cNvSpPr>
                      <a:spLocks/>
                    </p:cNvSpPr>
                    <p:nvPr/>
                  </p:nvSpPr>
                  <p:spPr bwMode="black">
                    <a:xfrm>
                      <a:off x="7451725" y="3016250"/>
                      <a:ext cx="57150" cy="47625"/>
                    </a:xfrm>
                    <a:custGeom>
                      <a:avLst/>
                      <a:gdLst>
                        <a:gd name="T0" fmla="*/ 24 w 77"/>
                        <a:gd name="T1" fmla="*/ 3 h 64"/>
                        <a:gd name="T2" fmla="*/ 17 w 77"/>
                        <a:gd name="T3" fmla="*/ 0 h 64"/>
                        <a:gd name="T4" fmla="*/ 0 w 77"/>
                        <a:gd name="T5" fmla="*/ 30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3"/>
                          </a:moveTo>
                          <a:cubicBezTo>
                            <a:pt x="17" y="0"/>
                            <a:pt x="17" y="0"/>
                            <a:pt x="17" y="0"/>
                          </a:cubicBezTo>
                          <a:cubicBezTo>
                            <a:pt x="0" y="30"/>
                            <a:pt x="0" y="30"/>
                            <a:pt x="0" y="30"/>
                          </a:cubicBezTo>
                          <a:cubicBezTo>
                            <a:pt x="6" y="34"/>
                            <a:pt x="6" y="34"/>
                            <a:pt x="6" y="34"/>
                          </a:cubicBezTo>
                          <a:cubicBezTo>
                            <a:pt x="23" y="43"/>
                            <a:pt x="38" y="52"/>
                            <a:pt x="53" y="61"/>
                          </a:cubicBezTo>
                          <a:cubicBezTo>
                            <a:pt x="59" y="64"/>
                            <a:pt x="59" y="64"/>
                            <a:pt x="59" y="64"/>
                          </a:cubicBezTo>
                          <a:cubicBezTo>
                            <a:pt x="77" y="34"/>
                            <a:pt x="77" y="34"/>
                            <a:pt x="77" y="34"/>
                          </a:cubicBezTo>
                          <a:cubicBezTo>
                            <a:pt x="70" y="30"/>
                            <a:pt x="70" y="30"/>
                            <a:pt x="70" y="30"/>
                          </a:cubicBezTo>
                          <a:cubicBezTo>
                            <a:pt x="56" y="22"/>
                            <a:pt x="41" y="13"/>
                            <a:pt x="24" y="3"/>
                          </a:cubicBez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solidFill>
                          <a:srgbClr val="292929"/>
                        </a:solidFill>
                      </a:endParaRPr>
                    </a:p>
                  </p:txBody>
                </p:sp>
                <p:sp>
                  <p:nvSpPr>
                    <p:cNvPr id="130" name="Freeform 207"/>
                    <p:cNvSpPr>
                      <a:spLocks noEditPoints="1"/>
                    </p:cNvSpPr>
                    <p:nvPr/>
                  </p:nvSpPr>
                  <p:spPr bwMode="black">
                    <a:xfrm>
                      <a:off x="7108826" y="2208212"/>
                      <a:ext cx="1198562" cy="892174"/>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solidFill>
                          <a:srgbClr val="292929"/>
                        </a:solidFill>
                      </a:endParaRPr>
                    </a:p>
                  </p:txBody>
                </p:sp>
              </p:grpSp>
              <p:grpSp>
                <p:nvGrpSpPr>
                  <p:cNvPr id="131" name="Group 130"/>
                  <p:cNvGrpSpPr/>
                  <p:nvPr/>
                </p:nvGrpSpPr>
                <p:grpSpPr bwMode="black">
                  <a:xfrm>
                    <a:off x="5629312" y="2917110"/>
                    <a:ext cx="663113" cy="511890"/>
                    <a:chOff x="7010400" y="2133600"/>
                    <a:chExt cx="1379538" cy="1065213"/>
                  </a:xfrm>
                </p:grpSpPr>
                <p:sp>
                  <p:nvSpPr>
                    <p:cNvPr id="132" name="Freeform 161"/>
                    <p:cNvSpPr>
                      <a:spLocks/>
                    </p:cNvSpPr>
                    <p:nvPr/>
                  </p:nvSpPr>
                  <p:spPr bwMode="black">
                    <a:xfrm>
                      <a:off x="7189788" y="2416175"/>
                      <a:ext cx="57150" cy="49213"/>
                    </a:xfrm>
                    <a:custGeom>
                      <a:avLst/>
                      <a:gdLst>
                        <a:gd name="T0" fmla="*/ 36 w 36"/>
                        <a:gd name="T1" fmla="*/ 15 h 31"/>
                        <a:gd name="T2" fmla="*/ 28 w 36"/>
                        <a:gd name="T3" fmla="*/ 0 h 31"/>
                        <a:gd name="T4" fmla="*/ 0 w 36"/>
                        <a:gd name="T5" fmla="*/ 16 h 31"/>
                        <a:gd name="T6" fmla="*/ 8 w 36"/>
                        <a:gd name="T7" fmla="*/ 31 h 31"/>
                        <a:gd name="T8" fmla="*/ 36 w 36"/>
                        <a:gd name="T9" fmla="*/ 15 h 31"/>
                      </a:gdLst>
                      <a:ahLst/>
                      <a:cxnLst>
                        <a:cxn ang="0">
                          <a:pos x="T0" y="T1"/>
                        </a:cxn>
                        <a:cxn ang="0">
                          <a:pos x="T2" y="T3"/>
                        </a:cxn>
                        <a:cxn ang="0">
                          <a:pos x="T4" y="T5"/>
                        </a:cxn>
                        <a:cxn ang="0">
                          <a:pos x="T6" y="T7"/>
                        </a:cxn>
                        <a:cxn ang="0">
                          <a:pos x="T8" y="T9"/>
                        </a:cxn>
                      </a:cxnLst>
                      <a:rect l="0" t="0" r="r" b="b"/>
                      <a:pathLst>
                        <a:path w="36" h="31">
                          <a:moveTo>
                            <a:pt x="36" y="15"/>
                          </a:moveTo>
                          <a:lnTo>
                            <a:pt x="28" y="0"/>
                          </a:lnTo>
                          <a:lnTo>
                            <a:pt x="0" y="16"/>
                          </a:lnTo>
                          <a:lnTo>
                            <a:pt x="8" y="31"/>
                          </a:lnTo>
                          <a:lnTo>
                            <a:pt x="36" y="15"/>
                          </a:ln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solidFill>
                          <a:srgbClr val="292929"/>
                        </a:solidFill>
                      </a:endParaRPr>
                    </a:p>
                  </p:txBody>
                </p:sp>
                <p:sp>
                  <p:nvSpPr>
                    <p:cNvPr id="133" name="Freeform 162"/>
                    <p:cNvSpPr>
                      <a:spLocks/>
                    </p:cNvSpPr>
                    <p:nvPr/>
                  </p:nvSpPr>
                  <p:spPr bwMode="black">
                    <a:xfrm>
                      <a:off x="7539038" y="2225675"/>
                      <a:ext cx="57150" cy="47625"/>
                    </a:xfrm>
                    <a:custGeom>
                      <a:avLst/>
                      <a:gdLst>
                        <a:gd name="T0" fmla="*/ 36 w 36"/>
                        <a:gd name="T1" fmla="*/ 14 h 30"/>
                        <a:gd name="T2" fmla="*/ 28 w 36"/>
                        <a:gd name="T3" fmla="*/ 0 h 30"/>
                        <a:gd name="T4" fmla="*/ 0 w 36"/>
                        <a:gd name="T5" fmla="*/ 15 h 30"/>
                        <a:gd name="T6" fmla="*/ 8 w 36"/>
                        <a:gd name="T7" fmla="*/ 30 h 30"/>
                        <a:gd name="T8" fmla="*/ 36 w 36"/>
                        <a:gd name="T9" fmla="*/ 14 h 30"/>
                      </a:gdLst>
                      <a:ahLst/>
                      <a:cxnLst>
                        <a:cxn ang="0">
                          <a:pos x="T0" y="T1"/>
                        </a:cxn>
                        <a:cxn ang="0">
                          <a:pos x="T2" y="T3"/>
                        </a:cxn>
                        <a:cxn ang="0">
                          <a:pos x="T4" y="T5"/>
                        </a:cxn>
                        <a:cxn ang="0">
                          <a:pos x="T6" y="T7"/>
                        </a:cxn>
                        <a:cxn ang="0">
                          <a:pos x="T8" y="T9"/>
                        </a:cxn>
                      </a:cxnLst>
                      <a:rect l="0" t="0" r="r" b="b"/>
                      <a:pathLst>
                        <a:path w="36" h="30">
                          <a:moveTo>
                            <a:pt x="36" y="14"/>
                          </a:moveTo>
                          <a:lnTo>
                            <a:pt x="28" y="0"/>
                          </a:lnTo>
                          <a:lnTo>
                            <a:pt x="0" y="15"/>
                          </a:lnTo>
                          <a:lnTo>
                            <a:pt x="8" y="30"/>
                          </a:lnTo>
                          <a:lnTo>
                            <a:pt x="36" y="14"/>
                          </a:ln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solidFill>
                          <a:srgbClr val="292929"/>
                        </a:solidFill>
                      </a:endParaRPr>
                    </a:p>
                  </p:txBody>
                </p:sp>
                <p:sp>
                  <p:nvSpPr>
                    <p:cNvPr id="134" name="Freeform 163"/>
                    <p:cNvSpPr>
                      <a:spLocks/>
                    </p:cNvSpPr>
                    <p:nvPr/>
                  </p:nvSpPr>
                  <p:spPr bwMode="black">
                    <a:xfrm>
                      <a:off x="7329488" y="2339975"/>
                      <a:ext cx="57150" cy="47625"/>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solidFill>
                          <a:srgbClr val="292929"/>
                        </a:solidFill>
                      </a:endParaRPr>
                    </a:p>
                  </p:txBody>
                </p:sp>
                <p:sp>
                  <p:nvSpPr>
                    <p:cNvPr id="135" name="Freeform 164"/>
                    <p:cNvSpPr>
                      <a:spLocks/>
                    </p:cNvSpPr>
                    <p:nvPr/>
                  </p:nvSpPr>
                  <p:spPr bwMode="black">
                    <a:xfrm>
                      <a:off x="7399338" y="2301875"/>
                      <a:ext cx="57150" cy="47625"/>
                    </a:xfrm>
                    <a:custGeom>
                      <a:avLst/>
                      <a:gdLst>
                        <a:gd name="T0" fmla="*/ 36 w 36"/>
                        <a:gd name="T1" fmla="*/ 15 h 30"/>
                        <a:gd name="T2" fmla="*/ 28 w 36"/>
                        <a:gd name="T3" fmla="*/ 0 h 30"/>
                        <a:gd name="T4" fmla="*/ 0 w 36"/>
                        <a:gd name="T5" fmla="*/ 15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5"/>
                          </a:lnTo>
                          <a:lnTo>
                            <a:pt x="8" y="30"/>
                          </a:lnTo>
                          <a:lnTo>
                            <a:pt x="36" y="15"/>
                          </a:ln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solidFill>
                          <a:srgbClr val="292929"/>
                        </a:solidFill>
                      </a:endParaRPr>
                    </a:p>
                  </p:txBody>
                </p:sp>
                <p:sp>
                  <p:nvSpPr>
                    <p:cNvPr id="136" name="Freeform 165"/>
                    <p:cNvSpPr>
                      <a:spLocks/>
                    </p:cNvSpPr>
                    <p:nvPr/>
                  </p:nvSpPr>
                  <p:spPr bwMode="black">
                    <a:xfrm>
                      <a:off x="7469188" y="2263775"/>
                      <a:ext cx="58738" cy="47625"/>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solidFill>
                          <a:srgbClr val="292929"/>
                        </a:solidFill>
                      </a:endParaRPr>
                    </a:p>
                  </p:txBody>
                </p:sp>
                <p:sp>
                  <p:nvSpPr>
                    <p:cNvPr id="137" name="Freeform 166"/>
                    <p:cNvSpPr>
                      <a:spLocks/>
                    </p:cNvSpPr>
                    <p:nvPr/>
                  </p:nvSpPr>
                  <p:spPr bwMode="black">
                    <a:xfrm>
                      <a:off x="7011988" y="2725738"/>
                      <a:ext cx="31750" cy="52388"/>
                    </a:xfrm>
                    <a:custGeom>
                      <a:avLst/>
                      <a:gdLst>
                        <a:gd name="T0" fmla="*/ 40 w 41"/>
                        <a:gd name="T1" fmla="*/ 60 h 71"/>
                        <a:gd name="T2" fmla="*/ 36 w 41"/>
                        <a:gd name="T3" fmla="*/ 7 h 71"/>
                        <a:gd name="T4" fmla="*/ 35 w 41"/>
                        <a:gd name="T5" fmla="*/ 0 h 71"/>
                        <a:gd name="T6" fmla="*/ 0 w 41"/>
                        <a:gd name="T7" fmla="*/ 2 h 71"/>
                        <a:gd name="T8" fmla="*/ 0 w 41"/>
                        <a:gd name="T9" fmla="*/ 10 h 71"/>
                        <a:gd name="T10" fmla="*/ 5 w 41"/>
                        <a:gd name="T11" fmla="*/ 64 h 71"/>
                        <a:gd name="T12" fmla="*/ 6 w 41"/>
                        <a:gd name="T13" fmla="*/ 71 h 71"/>
                        <a:gd name="T14" fmla="*/ 41 w 41"/>
                        <a:gd name="T15" fmla="*/ 67 h 71"/>
                        <a:gd name="T16" fmla="*/ 40 w 41"/>
                        <a:gd name="T17" fmla="*/ 6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71">
                          <a:moveTo>
                            <a:pt x="40" y="60"/>
                          </a:moveTo>
                          <a:cubicBezTo>
                            <a:pt x="38" y="45"/>
                            <a:pt x="37" y="27"/>
                            <a:pt x="36" y="7"/>
                          </a:cubicBezTo>
                          <a:cubicBezTo>
                            <a:pt x="35" y="0"/>
                            <a:pt x="35" y="0"/>
                            <a:pt x="35" y="0"/>
                          </a:cubicBezTo>
                          <a:cubicBezTo>
                            <a:pt x="0" y="2"/>
                            <a:pt x="0" y="2"/>
                            <a:pt x="0" y="2"/>
                          </a:cubicBezTo>
                          <a:cubicBezTo>
                            <a:pt x="0" y="10"/>
                            <a:pt x="0" y="10"/>
                            <a:pt x="0" y="10"/>
                          </a:cubicBezTo>
                          <a:cubicBezTo>
                            <a:pt x="2" y="29"/>
                            <a:pt x="3" y="48"/>
                            <a:pt x="5" y="64"/>
                          </a:cubicBezTo>
                          <a:cubicBezTo>
                            <a:pt x="6" y="71"/>
                            <a:pt x="6" y="71"/>
                            <a:pt x="6" y="71"/>
                          </a:cubicBezTo>
                          <a:cubicBezTo>
                            <a:pt x="41" y="67"/>
                            <a:pt x="41" y="67"/>
                            <a:pt x="41" y="67"/>
                          </a:cubicBezTo>
                          <a:lnTo>
                            <a:pt x="40" y="60"/>
                          </a:ln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solidFill>
                          <a:srgbClr val="292929"/>
                        </a:solidFill>
                      </a:endParaRPr>
                    </a:p>
                  </p:txBody>
                </p:sp>
                <p:sp>
                  <p:nvSpPr>
                    <p:cNvPr id="138" name="Freeform 167"/>
                    <p:cNvSpPr>
                      <a:spLocks/>
                    </p:cNvSpPr>
                    <p:nvPr/>
                  </p:nvSpPr>
                  <p:spPr bwMode="black">
                    <a:xfrm>
                      <a:off x="7116763" y="2451100"/>
                      <a:ext cx="57150" cy="31750"/>
                    </a:xfrm>
                    <a:custGeom>
                      <a:avLst/>
                      <a:gdLst>
                        <a:gd name="T0" fmla="*/ 51 w 77"/>
                        <a:gd name="T1" fmla="*/ 44 h 44"/>
                        <a:gd name="T2" fmla="*/ 70 w 77"/>
                        <a:gd name="T3" fmla="*/ 41 h 44"/>
                        <a:gd name="T4" fmla="*/ 77 w 77"/>
                        <a:gd name="T5" fmla="*/ 39 h 44"/>
                        <a:gd name="T6" fmla="*/ 67 w 77"/>
                        <a:gd name="T7" fmla="*/ 5 h 44"/>
                        <a:gd name="T8" fmla="*/ 60 w 77"/>
                        <a:gd name="T9" fmla="*/ 8 h 44"/>
                        <a:gd name="T10" fmla="*/ 18 w 77"/>
                        <a:gd name="T11" fmla="*/ 2 h 44"/>
                        <a:gd name="T12" fmla="*/ 11 w 77"/>
                        <a:gd name="T13" fmla="*/ 0 h 44"/>
                        <a:gd name="T14" fmla="*/ 0 w 77"/>
                        <a:gd name="T15" fmla="*/ 33 h 44"/>
                        <a:gd name="T16" fmla="*/ 7 w 77"/>
                        <a:gd name="T17" fmla="*/ 36 h 44"/>
                        <a:gd name="T18" fmla="*/ 51 w 77"/>
                        <a:gd name="T19"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44">
                          <a:moveTo>
                            <a:pt x="51" y="44"/>
                          </a:moveTo>
                          <a:cubicBezTo>
                            <a:pt x="58" y="44"/>
                            <a:pt x="64" y="43"/>
                            <a:pt x="70" y="41"/>
                          </a:cubicBezTo>
                          <a:cubicBezTo>
                            <a:pt x="77" y="39"/>
                            <a:pt x="77" y="39"/>
                            <a:pt x="77" y="39"/>
                          </a:cubicBezTo>
                          <a:cubicBezTo>
                            <a:pt x="67" y="5"/>
                            <a:pt x="67" y="5"/>
                            <a:pt x="67" y="5"/>
                          </a:cubicBezTo>
                          <a:cubicBezTo>
                            <a:pt x="60" y="8"/>
                            <a:pt x="60" y="8"/>
                            <a:pt x="60" y="8"/>
                          </a:cubicBezTo>
                          <a:cubicBezTo>
                            <a:pt x="51" y="10"/>
                            <a:pt x="38" y="8"/>
                            <a:pt x="18" y="2"/>
                          </a:cubicBezTo>
                          <a:cubicBezTo>
                            <a:pt x="11" y="0"/>
                            <a:pt x="11" y="0"/>
                            <a:pt x="11" y="0"/>
                          </a:cubicBezTo>
                          <a:cubicBezTo>
                            <a:pt x="0" y="33"/>
                            <a:pt x="0" y="33"/>
                            <a:pt x="0" y="33"/>
                          </a:cubicBezTo>
                          <a:cubicBezTo>
                            <a:pt x="7" y="36"/>
                            <a:pt x="7" y="36"/>
                            <a:pt x="7" y="36"/>
                          </a:cubicBezTo>
                          <a:cubicBezTo>
                            <a:pt x="25" y="41"/>
                            <a:pt x="39" y="44"/>
                            <a:pt x="51" y="44"/>
                          </a:cubicBez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solidFill>
                          <a:srgbClr val="292929"/>
                        </a:solidFill>
                      </a:endParaRPr>
                    </a:p>
                  </p:txBody>
                </p:sp>
                <p:sp>
                  <p:nvSpPr>
                    <p:cNvPr id="139" name="Freeform 168"/>
                    <p:cNvSpPr>
                      <a:spLocks/>
                    </p:cNvSpPr>
                    <p:nvPr/>
                  </p:nvSpPr>
                  <p:spPr bwMode="black">
                    <a:xfrm>
                      <a:off x="7010400" y="2646363"/>
                      <a:ext cx="26988" cy="52388"/>
                    </a:xfrm>
                    <a:custGeom>
                      <a:avLst/>
                      <a:gdLst>
                        <a:gd name="T0" fmla="*/ 36 w 36"/>
                        <a:gd name="T1" fmla="*/ 61 h 70"/>
                        <a:gd name="T2" fmla="*/ 35 w 36"/>
                        <a:gd name="T3" fmla="*/ 22 h 70"/>
                        <a:gd name="T4" fmla="*/ 35 w 36"/>
                        <a:gd name="T5" fmla="*/ 8 h 70"/>
                        <a:gd name="T6" fmla="*/ 35 w 36"/>
                        <a:gd name="T7" fmla="*/ 1 h 70"/>
                        <a:gd name="T8" fmla="*/ 0 w 36"/>
                        <a:gd name="T9" fmla="*/ 0 h 70"/>
                        <a:gd name="T10" fmla="*/ 0 w 36"/>
                        <a:gd name="T11" fmla="*/ 8 h 70"/>
                        <a:gd name="T12" fmla="*/ 0 w 36"/>
                        <a:gd name="T13" fmla="*/ 22 h 70"/>
                        <a:gd name="T14" fmla="*/ 1 w 36"/>
                        <a:gd name="T15" fmla="*/ 62 h 70"/>
                        <a:gd name="T16" fmla="*/ 1 w 36"/>
                        <a:gd name="T17" fmla="*/ 70 h 70"/>
                        <a:gd name="T18" fmla="*/ 36 w 36"/>
                        <a:gd name="T19" fmla="*/ 68 h 70"/>
                        <a:gd name="T20" fmla="*/ 36 w 36"/>
                        <a:gd name="T21" fmla="*/ 6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70">
                          <a:moveTo>
                            <a:pt x="36" y="61"/>
                          </a:moveTo>
                          <a:cubicBezTo>
                            <a:pt x="35" y="47"/>
                            <a:pt x="35" y="34"/>
                            <a:pt x="35" y="22"/>
                          </a:cubicBezTo>
                          <a:cubicBezTo>
                            <a:pt x="35" y="17"/>
                            <a:pt x="35" y="13"/>
                            <a:pt x="35" y="8"/>
                          </a:cubicBezTo>
                          <a:cubicBezTo>
                            <a:pt x="35" y="1"/>
                            <a:pt x="35" y="1"/>
                            <a:pt x="35" y="1"/>
                          </a:cubicBezTo>
                          <a:cubicBezTo>
                            <a:pt x="0" y="0"/>
                            <a:pt x="0" y="0"/>
                            <a:pt x="0" y="0"/>
                          </a:cubicBezTo>
                          <a:cubicBezTo>
                            <a:pt x="0" y="8"/>
                            <a:pt x="0" y="8"/>
                            <a:pt x="0" y="8"/>
                          </a:cubicBezTo>
                          <a:cubicBezTo>
                            <a:pt x="0" y="12"/>
                            <a:pt x="0" y="17"/>
                            <a:pt x="0" y="22"/>
                          </a:cubicBezTo>
                          <a:cubicBezTo>
                            <a:pt x="0" y="34"/>
                            <a:pt x="0" y="48"/>
                            <a:pt x="1" y="62"/>
                          </a:cubicBezTo>
                          <a:cubicBezTo>
                            <a:pt x="1" y="70"/>
                            <a:pt x="1" y="70"/>
                            <a:pt x="1" y="70"/>
                          </a:cubicBezTo>
                          <a:cubicBezTo>
                            <a:pt x="36" y="68"/>
                            <a:pt x="36" y="68"/>
                            <a:pt x="36" y="68"/>
                          </a:cubicBezTo>
                          <a:lnTo>
                            <a:pt x="36" y="61"/>
                          </a:ln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solidFill>
                          <a:srgbClr val="292929"/>
                        </a:solidFill>
                      </a:endParaRPr>
                    </a:p>
                  </p:txBody>
                </p:sp>
                <p:sp>
                  <p:nvSpPr>
                    <p:cNvPr id="140" name="Freeform 169"/>
                    <p:cNvSpPr>
                      <a:spLocks/>
                    </p:cNvSpPr>
                    <p:nvPr/>
                  </p:nvSpPr>
                  <p:spPr bwMode="black">
                    <a:xfrm>
                      <a:off x="7608888" y="2187575"/>
                      <a:ext cx="58738" cy="47625"/>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solidFill>
                          <a:srgbClr val="292929"/>
                        </a:solidFill>
                      </a:endParaRPr>
                    </a:p>
                  </p:txBody>
                </p:sp>
                <p:sp>
                  <p:nvSpPr>
                    <p:cNvPr id="141" name="Freeform 170"/>
                    <p:cNvSpPr>
                      <a:spLocks/>
                    </p:cNvSpPr>
                    <p:nvPr/>
                  </p:nvSpPr>
                  <p:spPr bwMode="black">
                    <a:xfrm>
                      <a:off x="7011988" y="2566988"/>
                      <a:ext cx="34925" cy="53975"/>
                    </a:xfrm>
                    <a:custGeom>
                      <a:avLst/>
                      <a:gdLst>
                        <a:gd name="T0" fmla="*/ 36 w 46"/>
                        <a:gd name="T1" fmla="*/ 64 h 72"/>
                        <a:gd name="T2" fmla="*/ 37 w 46"/>
                        <a:gd name="T3" fmla="*/ 61 h 72"/>
                        <a:gd name="T4" fmla="*/ 46 w 46"/>
                        <a:gd name="T5" fmla="*/ 21 h 72"/>
                        <a:gd name="T6" fmla="*/ 46 w 46"/>
                        <a:gd name="T7" fmla="*/ 7 h 72"/>
                        <a:gd name="T8" fmla="*/ 45 w 46"/>
                        <a:gd name="T9" fmla="*/ 0 h 72"/>
                        <a:gd name="T10" fmla="*/ 10 w 46"/>
                        <a:gd name="T11" fmla="*/ 2 h 72"/>
                        <a:gd name="T12" fmla="*/ 11 w 46"/>
                        <a:gd name="T13" fmla="*/ 10 h 72"/>
                        <a:gd name="T14" fmla="*/ 11 w 46"/>
                        <a:gd name="T15" fmla="*/ 21 h 72"/>
                        <a:gd name="T16" fmla="*/ 8 w 46"/>
                        <a:gd name="T17" fmla="*/ 42 h 72"/>
                        <a:gd name="T18" fmla="*/ 2 w 46"/>
                        <a:gd name="T19" fmla="*/ 56 h 72"/>
                        <a:gd name="T20" fmla="*/ 0 w 46"/>
                        <a:gd name="T21" fmla="*/ 63 h 72"/>
                        <a:gd name="T22" fmla="*/ 34 w 46"/>
                        <a:gd name="T23" fmla="*/ 72 h 72"/>
                        <a:gd name="T24" fmla="*/ 36 w 46"/>
                        <a:gd name="T25" fmla="*/ 6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 h="72">
                          <a:moveTo>
                            <a:pt x="36" y="64"/>
                          </a:moveTo>
                          <a:cubicBezTo>
                            <a:pt x="37" y="62"/>
                            <a:pt x="37" y="61"/>
                            <a:pt x="37" y="61"/>
                          </a:cubicBezTo>
                          <a:cubicBezTo>
                            <a:pt x="43" y="51"/>
                            <a:pt x="46" y="38"/>
                            <a:pt x="46" y="21"/>
                          </a:cubicBezTo>
                          <a:cubicBezTo>
                            <a:pt x="46" y="17"/>
                            <a:pt x="46" y="12"/>
                            <a:pt x="46" y="7"/>
                          </a:cubicBezTo>
                          <a:cubicBezTo>
                            <a:pt x="45" y="0"/>
                            <a:pt x="45" y="0"/>
                            <a:pt x="45" y="0"/>
                          </a:cubicBezTo>
                          <a:cubicBezTo>
                            <a:pt x="10" y="2"/>
                            <a:pt x="10" y="2"/>
                            <a:pt x="10" y="2"/>
                          </a:cubicBezTo>
                          <a:cubicBezTo>
                            <a:pt x="11" y="10"/>
                            <a:pt x="11" y="10"/>
                            <a:pt x="11" y="10"/>
                          </a:cubicBezTo>
                          <a:cubicBezTo>
                            <a:pt x="11" y="14"/>
                            <a:pt x="11" y="17"/>
                            <a:pt x="11" y="21"/>
                          </a:cubicBezTo>
                          <a:cubicBezTo>
                            <a:pt x="11" y="35"/>
                            <a:pt x="9" y="40"/>
                            <a:pt x="8" y="42"/>
                          </a:cubicBezTo>
                          <a:cubicBezTo>
                            <a:pt x="5" y="46"/>
                            <a:pt x="3" y="50"/>
                            <a:pt x="2" y="56"/>
                          </a:cubicBezTo>
                          <a:cubicBezTo>
                            <a:pt x="0" y="63"/>
                            <a:pt x="0" y="63"/>
                            <a:pt x="0" y="63"/>
                          </a:cubicBezTo>
                          <a:cubicBezTo>
                            <a:pt x="34" y="72"/>
                            <a:pt x="34" y="72"/>
                            <a:pt x="34" y="72"/>
                          </a:cubicBezTo>
                          <a:lnTo>
                            <a:pt x="36" y="64"/>
                          </a:ln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solidFill>
                          <a:srgbClr val="292929"/>
                        </a:solidFill>
                      </a:endParaRPr>
                    </a:p>
                  </p:txBody>
                </p:sp>
                <p:sp>
                  <p:nvSpPr>
                    <p:cNvPr id="142" name="Freeform 171"/>
                    <p:cNvSpPr>
                      <a:spLocks/>
                    </p:cNvSpPr>
                    <p:nvPr/>
                  </p:nvSpPr>
                  <p:spPr bwMode="black">
                    <a:xfrm>
                      <a:off x="7011988" y="2484438"/>
                      <a:ext cx="34925" cy="57150"/>
                    </a:xfrm>
                    <a:custGeom>
                      <a:avLst/>
                      <a:gdLst>
                        <a:gd name="T0" fmla="*/ 5 w 46"/>
                        <a:gd name="T1" fmla="*/ 76 h 76"/>
                        <a:gd name="T2" fmla="*/ 39 w 46"/>
                        <a:gd name="T3" fmla="*/ 70 h 76"/>
                        <a:gd name="T4" fmla="*/ 38 w 46"/>
                        <a:gd name="T5" fmla="*/ 63 h 76"/>
                        <a:gd name="T6" fmla="*/ 36 w 46"/>
                        <a:gd name="T7" fmla="*/ 46 h 76"/>
                        <a:gd name="T8" fmla="*/ 43 w 46"/>
                        <a:gd name="T9" fmla="*/ 21 h 76"/>
                        <a:gd name="T10" fmla="*/ 46 w 46"/>
                        <a:gd name="T11" fmla="*/ 14 h 76"/>
                        <a:gd name="T12" fmla="*/ 13 w 46"/>
                        <a:gd name="T13" fmla="*/ 0 h 76"/>
                        <a:gd name="T14" fmla="*/ 11 w 46"/>
                        <a:gd name="T15" fmla="*/ 7 h 76"/>
                        <a:gd name="T16" fmla="*/ 0 w 46"/>
                        <a:gd name="T17" fmla="*/ 46 h 76"/>
                        <a:gd name="T18" fmla="*/ 3 w 46"/>
                        <a:gd name="T19" fmla="*/ 69 h 76"/>
                        <a:gd name="T20" fmla="*/ 5 w 46"/>
                        <a:gd name="T21"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76">
                          <a:moveTo>
                            <a:pt x="5" y="76"/>
                          </a:moveTo>
                          <a:cubicBezTo>
                            <a:pt x="39" y="70"/>
                            <a:pt x="39" y="70"/>
                            <a:pt x="39" y="70"/>
                          </a:cubicBezTo>
                          <a:cubicBezTo>
                            <a:pt x="38" y="63"/>
                            <a:pt x="38" y="63"/>
                            <a:pt x="38" y="63"/>
                          </a:cubicBezTo>
                          <a:cubicBezTo>
                            <a:pt x="37" y="58"/>
                            <a:pt x="36" y="49"/>
                            <a:pt x="36" y="46"/>
                          </a:cubicBezTo>
                          <a:cubicBezTo>
                            <a:pt x="36" y="43"/>
                            <a:pt x="37" y="35"/>
                            <a:pt x="43" y="21"/>
                          </a:cubicBezTo>
                          <a:cubicBezTo>
                            <a:pt x="46" y="14"/>
                            <a:pt x="46" y="14"/>
                            <a:pt x="46" y="14"/>
                          </a:cubicBezTo>
                          <a:cubicBezTo>
                            <a:pt x="13" y="0"/>
                            <a:pt x="13" y="0"/>
                            <a:pt x="13" y="0"/>
                          </a:cubicBezTo>
                          <a:cubicBezTo>
                            <a:pt x="11" y="7"/>
                            <a:pt x="11" y="7"/>
                            <a:pt x="11" y="7"/>
                          </a:cubicBezTo>
                          <a:cubicBezTo>
                            <a:pt x="6" y="18"/>
                            <a:pt x="0" y="34"/>
                            <a:pt x="0" y="46"/>
                          </a:cubicBezTo>
                          <a:cubicBezTo>
                            <a:pt x="0" y="51"/>
                            <a:pt x="1" y="58"/>
                            <a:pt x="3" y="69"/>
                          </a:cubicBezTo>
                          <a:lnTo>
                            <a:pt x="5" y="76"/>
                          </a:ln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solidFill>
                          <a:srgbClr val="292929"/>
                        </a:solidFill>
                      </a:endParaRPr>
                    </a:p>
                  </p:txBody>
                </p:sp>
                <p:sp>
                  <p:nvSpPr>
                    <p:cNvPr id="143" name="Freeform 172"/>
                    <p:cNvSpPr>
                      <a:spLocks/>
                    </p:cNvSpPr>
                    <p:nvPr/>
                  </p:nvSpPr>
                  <p:spPr bwMode="black">
                    <a:xfrm>
                      <a:off x="8045450" y="2289175"/>
                      <a:ext cx="58738" cy="47625"/>
                    </a:xfrm>
                    <a:custGeom>
                      <a:avLst/>
                      <a:gdLst>
                        <a:gd name="T0" fmla="*/ 53 w 77"/>
                        <a:gd name="T1" fmla="*/ 61 h 64"/>
                        <a:gd name="T2" fmla="*/ 60 w 77"/>
                        <a:gd name="T3" fmla="*/ 64 h 64"/>
                        <a:gd name="T4" fmla="*/ 77 w 77"/>
                        <a:gd name="T5" fmla="*/ 34 h 64"/>
                        <a:gd name="T6" fmla="*/ 70 w 77"/>
                        <a:gd name="T7" fmla="*/ 30 h 64"/>
                        <a:gd name="T8" fmla="*/ 23 w 77"/>
                        <a:gd name="T9" fmla="*/ 4 h 64"/>
                        <a:gd name="T10" fmla="*/ 17 w 77"/>
                        <a:gd name="T11" fmla="*/ 0 h 64"/>
                        <a:gd name="T12" fmla="*/ 0 w 77"/>
                        <a:gd name="T13" fmla="*/ 31 h 64"/>
                        <a:gd name="T14" fmla="*/ 6 w 77"/>
                        <a:gd name="T15" fmla="*/ 35 h 64"/>
                        <a:gd name="T16" fmla="*/ 53 w 77"/>
                        <a:gd name="T17" fmla="*/ 6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3" y="61"/>
                          </a:moveTo>
                          <a:cubicBezTo>
                            <a:pt x="60" y="64"/>
                            <a:pt x="60" y="64"/>
                            <a:pt x="60" y="64"/>
                          </a:cubicBezTo>
                          <a:cubicBezTo>
                            <a:pt x="77" y="34"/>
                            <a:pt x="77" y="34"/>
                            <a:pt x="77" y="34"/>
                          </a:cubicBezTo>
                          <a:cubicBezTo>
                            <a:pt x="70" y="30"/>
                            <a:pt x="70" y="30"/>
                            <a:pt x="70" y="30"/>
                          </a:cubicBezTo>
                          <a:cubicBezTo>
                            <a:pt x="54" y="21"/>
                            <a:pt x="39" y="12"/>
                            <a:pt x="23" y="4"/>
                          </a:cubicBezTo>
                          <a:cubicBezTo>
                            <a:pt x="17" y="0"/>
                            <a:pt x="17" y="0"/>
                            <a:pt x="17" y="0"/>
                          </a:cubicBezTo>
                          <a:cubicBezTo>
                            <a:pt x="0" y="31"/>
                            <a:pt x="0" y="31"/>
                            <a:pt x="0" y="31"/>
                          </a:cubicBezTo>
                          <a:cubicBezTo>
                            <a:pt x="6" y="35"/>
                            <a:pt x="6" y="35"/>
                            <a:pt x="6" y="35"/>
                          </a:cubicBezTo>
                          <a:cubicBezTo>
                            <a:pt x="24" y="45"/>
                            <a:pt x="39" y="53"/>
                            <a:pt x="53" y="61"/>
                          </a:cubicBez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solidFill>
                          <a:srgbClr val="292929"/>
                        </a:solidFill>
                      </a:endParaRPr>
                    </a:p>
                  </p:txBody>
                </p:sp>
                <p:sp>
                  <p:nvSpPr>
                    <p:cNvPr id="144" name="Freeform 173"/>
                    <p:cNvSpPr>
                      <a:spLocks/>
                    </p:cNvSpPr>
                    <p:nvPr/>
                  </p:nvSpPr>
                  <p:spPr bwMode="black">
                    <a:xfrm>
                      <a:off x="8251825" y="2411413"/>
                      <a:ext cx="58738" cy="50800"/>
                    </a:xfrm>
                    <a:custGeom>
                      <a:avLst/>
                      <a:gdLst>
                        <a:gd name="T0" fmla="*/ 51 w 77"/>
                        <a:gd name="T1" fmla="*/ 63 h 67"/>
                        <a:gd name="T2" fmla="*/ 57 w 77"/>
                        <a:gd name="T3" fmla="*/ 67 h 67"/>
                        <a:gd name="T4" fmla="*/ 77 w 77"/>
                        <a:gd name="T5" fmla="*/ 38 h 67"/>
                        <a:gd name="T6" fmla="*/ 71 w 77"/>
                        <a:gd name="T7" fmla="*/ 34 h 67"/>
                        <a:gd name="T8" fmla="*/ 26 w 77"/>
                        <a:gd name="T9" fmla="*/ 4 h 67"/>
                        <a:gd name="T10" fmla="*/ 19 w 77"/>
                        <a:gd name="T11" fmla="*/ 0 h 67"/>
                        <a:gd name="T12" fmla="*/ 0 w 77"/>
                        <a:gd name="T13" fmla="*/ 29 h 67"/>
                        <a:gd name="T14" fmla="*/ 7 w 77"/>
                        <a:gd name="T15" fmla="*/ 33 h 67"/>
                        <a:gd name="T16" fmla="*/ 51 w 77"/>
                        <a:gd name="T17" fmla="*/ 63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7">
                          <a:moveTo>
                            <a:pt x="51" y="63"/>
                          </a:moveTo>
                          <a:cubicBezTo>
                            <a:pt x="57" y="67"/>
                            <a:pt x="57" y="67"/>
                            <a:pt x="57" y="67"/>
                          </a:cubicBezTo>
                          <a:cubicBezTo>
                            <a:pt x="77" y="38"/>
                            <a:pt x="77" y="38"/>
                            <a:pt x="77" y="38"/>
                          </a:cubicBezTo>
                          <a:cubicBezTo>
                            <a:pt x="71" y="34"/>
                            <a:pt x="71" y="34"/>
                            <a:pt x="71" y="34"/>
                          </a:cubicBezTo>
                          <a:cubicBezTo>
                            <a:pt x="58" y="25"/>
                            <a:pt x="42" y="15"/>
                            <a:pt x="26" y="4"/>
                          </a:cubicBezTo>
                          <a:cubicBezTo>
                            <a:pt x="19" y="0"/>
                            <a:pt x="19" y="0"/>
                            <a:pt x="19" y="0"/>
                          </a:cubicBezTo>
                          <a:cubicBezTo>
                            <a:pt x="0" y="29"/>
                            <a:pt x="0" y="29"/>
                            <a:pt x="0" y="29"/>
                          </a:cubicBezTo>
                          <a:cubicBezTo>
                            <a:pt x="7" y="33"/>
                            <a:pt x="7" y="33"/>
                            <a:pt x="7" y="33"/>
                          </a:cubicBezTo>
                          <a:cubicBezTo>
                            <a:pt x="23" y="44"/>
                            <a:pt x="38" y="54"/>
                            <a:pt x="51" y="63"/>
                          </a:cubicBez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solidFill>
                          <a:srgbClr val="292929"/>
                        </a:solidFill>
                      </a:endParaRPr>
                    </a:p>
                  </p:txBody>
                </p:sp>
                <p:sp>
                  <p:nvSpPr>
                    <p:cNvPr id="145" name="Freeform 174"/>
                    <p:cNvSpPr>
                      <a:spLocks/>
                    </p:cNvSpPr>
                    <p:nvPr/>
                  </p:nvSpPr>
                  <p:spPr bwMode="black">
                    <a:xfrm>
                      <a:off x="8185150" y="2368550"/>
                      <a:ext cx="57150" cy="49213"/>
                    </a:xfrm>
                    <a:custGeom>
                      <a:avLst/>
                      <a:gdLst>
                        <a:gd name="T0" fmla="*/ 52 w 77"/>
                        <a:gd name="T1" fmla="*/ 62 h 66"/>
                        <a:gd name="T2" fmla="*/ 58 w 77"/>
                        <a:gd name="T3" fmla="*/ 66 h 66"/>
                        <a:gd name="T4" fmla="*/ 77 w 77"/>
                        <a:gd name="T5" fmla="*/ 36 h 66"/>
                        <a:gd name="T6" fmla="*/ 70 w 77"/>
                        <a:gd name="T7" fmla="*/ 32 h 66"/>
                        <a:gd name="T8" fmla="*/ 24 w 77"/>
                        <a:gd name="T9" fmla="*/ 4 h 66"/>
                        <a:gd name="T10" fmla="*/ 18 w 77"/>
                        <a:gd name="T11" fmla="*/ 0 h 66"/>
                        <a:gd name="T12" fmla="*/ 0 w 77"/>
                        <a:gd name="T13" fmla="*/ 31 h 66"/>
                        <a:gd name="T14" fmla="*/ 6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8" y="66"/>
                            <a:pt x="58" y="66"/>
                            <a:pt x="58" y="66"/>
                          </a:cubicBezTo>
                          <a:cubicBezTo>
                            <a:pt x="77" y="36"/>
                            <a:pt x="77" y="36"/>
                            <a:pt x="77" y="36"/>
                          </a:cubicBezTo>
                          <a:cubicBezTo>
                            <a:pt x="70" y="32"/>
                            <a:pt x="70" y="32"/>
                            <a:pt x="70" y="32"/>
                          </a:cubicBezTo>
                          <a:cubicBezTo>
                            <a:pt x="56" y="23"/>
                            <a:pt x="41" y="14"/>
                            <a:pt x="24" y="4"/>
                          </a:cubicBezTo>
                          <a:cubicBezTo>
                            <a:pt x="18" y="0"/>
                            <a:pt x="18" y="0"/>
                            <a:pt x="18" y="0"/>
                          </a:cubicBezTo>
                          <a:cubicBezTo>
                            <a:pt x="0" y="31"/>
                            <a:pt x="0" y="31"/>
                            <a:pt x="0" y="31"/>
                          </a:cubicBezTo>
                          <a:cubicBezTo>
                            <a:pt x="6" y="35"/>
                            <a:pt x="6" y="35"/>
                            <a:pt x="6" y="35"/>
                          </a:cubicBezTo>
                          <a:cubicBezTo>
                            <a:pt x="23" y="44"/>
                            <a:pt x="38" y="53"/>
                            <a:pt x="52" y="62"/>
                          </a:cubicBez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solidFill>
                          <a:srgbClr val="292929"/>
                        </a:solidFill>
                      </a:endParaRPr>
                    </a:p>
                  </p:txBody>
                </p:sp>
                <p:sp>
                  <p:nvSpPr>
                    <p:cNvPr id="146" name="Freeform 175"/>
                    <p:cNvSpPr>
                      <a:spLocks/>
                    </p:cNvSpPr>
                    <p:nvPr/>
                  </p:nvSpPr>
                  <p:spPr bwMode="black">
                    <a:xfrm>
                      <a:off x="8356600" y="2528888"/>
                      <a:ext cx="33338" cy="55563"/>
                    </a:xfrm>
                    <a:custGeom>
                      <a:avLst/>
                      <a:gdLst>
                        <a:gd name="T0" fmla="*/ 2 w 44"/>
                        <a:gd name="T1" fmla="*/ 15 h 73"/>
                        <a:gd name="T2" fmla="*/ 9 w 44"/>
                        <a:gd name="T3" fmla="*/ 65 h 73"/>
                        <a:gd name="T4" fmla="*/ 9 w 44"/>
                        <a:gd name="T5" fmla="*/ 73 h 73"/>
                        <a:gd name="T6" fmla="*/ 44 w 44"/>
                        <a:gd name="T7" fmla="*/ 70 h 73"/>
                        <a:gd name="T8" fmla="*/ 44 w 44"/>
                        <a:gd name="T9" fmla="*/ 62 h 73"/>
                        <a:gd name="T10" fmla="*/ 36 w 44"/>
                        <a:gd name="T11" fmla="*/ 7 h 73"/>
                        <a:gd name="T12" fmla="*/ 35 w 44"/>
                        <a:gd name="T13" fmla="*/ 0 h 73"/>
                        <a:gd name="T14" fmla="*/ 0 w 44"/>
                        <a:gd name="T15" fmla="*/ 7 h 73"/>
                        <a:gd name="T16" fmla="*/ 2 w 44"/>
                        <a:gd name="T17" fmla="*/ 1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73">
                          <a:moveTo>
                            <a:pt x="2" y="15"/>
                          </a:moveTo>
                          <a:cubicBezTo>
                            <a:pt x="5" y="29"/>
                            <a:pt x="7" y="46"/>
                            <a:pt x="9" y="65"/>
                          </a:cubicBezTo>
                          <a:cubicBezTo>
                            <a:pt x="9" y="73"/>
                            <a:pt x="9" y="73"/>
                            <a:pt x="9" y="73"/>
                          </a:cubicBezTo>
                          <a:cubicBezTo>
                            <a:pt x="44" y="70"/>
                            <a:pt x="44" y="70"/>
                            <a:pt x="44" y="70"/>
                          </a:cubicBezTo>
                          <a:cubicBezTo>
                            <a:pt x="44" y="62"/>
                            <a:pt x="44" y="62"/>
                            <a:pt x="44" y="62"/>
                          </a:cubicBezTo>
                          <a:cubicBezTo>
                            <a:pt x="42" y="42"/>
                            <a:pt x="39" y="24"/>
                            <a:pt x="36" y="7"/>
                          </a:cubicBezTo>
                          <a:cubicBezTo>
                            <a:pt x="35" y="0"/>
                            <a:pt x="35" y="0"/>
                            <a:pt x="35" y="0"/>
                          </a:cubicBezTo>
                          <a:cubicBezTo>
                            <a:pt x="0" y="7"/>
                            <a:pt x="0" y="7"/>
                            <a:pt x="0" y="7"/>
                          </a:cubicBezTo>
                          <a:lnTo>
                            <a:pt x="2" y="15"/>
                          </a:ln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solidFill>
                          <a:srgbClr val="292929"/>
                        </a:solidFill>
                      </a:endParaRPr>
                    </a:p>
                  </p:txBody>
                </p:sp>
                <p:sp>
                  <p:nvSpPr>
                    <p:cNvPr id="147" name="Freeform 176"/>
                    <p:cNvSpPr>
                      <a:spLocks/>
                    </p:cNvSpPr>
                    <p:nvPr/>
                  </p:nvSpPr>
                  <p:spPr bwMode="black">
                    <a:xfrm>
                      <a:off x="8316913" y="2457450"/>
                      <a:ext cx="55563" cy="52388"/>
                    </a:xfrm>
                    <a:custGeom>
                      <a:avLst/>
                      <a:gdLst>
                        <a:gd name="T0" fmla="*/ 38 w 73"/>
                        <a:gd name="T1" fmla="*/ 65 h 71"/>
                        <a:gd name="T2" fmla="*/ 42 w 73"/>
                        <a:gd name="T3" fmla="*/ 71 h 71"/>
                        <a:gd name="T4" fmla="*/ 73 w 73"/>
                        <a:gd name="T5" fmla="*/ 55 h 71"/>
                        <a:gd name="T6" fmla="*/ 69 w 73"/>
                        <a:gd name="T7" fmla="*/ 48 h 71"/>
                        <a:gd name="T8" fmla="*/ 28 w 73"/>
                        <a:gd name="T9" fmla="*/ 5 h 71"/>
                        <a:gd name="T10" fmla="*/ 22 w 73"/>
                        <a:gd name="T11" fmla="*/ 0 h 71"/>
                        <a:gd name="T12" fmla="*/ 0 w 73"/>
                        <a:gd name="T13" fmla="*/ 28 h 71"/>
                        <a:gd name="T14" fmla="*/ 6 w 73"/>
                        <a:gd name="T15" fmla="*/ 33 h 71"/>
                        <a:gd name="T16" fmla="*/ 38 w 73"/>
                        <a:gd name="T17" fmla="*/ 65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71">
                          <a:moveTo>
                            <a:pt x="38" y="65"/>
                          </a:moveTo>
                          <a:cubicBezTo>
                            <a:pt x="42" y="71"/>
                            <a:pt x="42" y="71"/>
                            <a:pt x="42" y="71"/>
                          </a:cubicBezTo>
                          <a:cubicBezTo>
                            <a:pt x="73" y="55"/>
                            <a:pt x="73" y="55"/>
                            <a:pt x="73" y="55"/>
                          </a:cubicBezTo>
                          <a:cubicBezTo>
                            <a:pt x="69" y="48"/>
                            <a:pt x="69" y="48"/>
                            <a:pt x="69" y="48"/>
                          </a:cubicBezTo>
                          <a:cubicBezTo>
                            <a:pt x="63" y="36"/>
                            <a:pt x="50" y="23"/>
                            <a:pt x="28" y="5"/>
                          </a:cubicBezTo>
                          <a:cubicBezTo>
                            <a:pt x="22" y="0"/>
                            <a:pt x="22" y="0"/>
                            <a:pt x="22" y="0"/>
                          </a:cubicBezTo>
                          <a:cubicBezTo>
                            <a:pt x="0" y="28"/>
                            <a:pt x="0" y="28"/>
                            <a:pt x="0" y="28"/>
                          </a:cubicBezTo>
                          <a:cubicBezTo>
                            <a:pt x="6" y="33"/>
                            <a:pt x="6" y="33"/>
                            <a:pt x="6" y="33"/>
                          </a:cubicBezTo>
                          <a:cubicBezTo>
                            <a:pt x="30" y="52"/>
                            <a:pt x="37" y="62"/>
                            <a:pt x="38" y="65"/>
                          </a:cubicBez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solidFill>
                          <a:srgbClr val="292929"/>
                        </a:solidFill>
                      </a:endParaRPr>
                    </a:p>
                  </p:txBody>
                </p:sp>
                <p:sp>
                  <p:nvSpPr>
                    <p:cNvPr id="148" name="Freeform 177"/>
                    <p:cNvSpPr>
                      <a:spLocks/>
                    </p:cNvSpPr>
                    <p:nvPr/>
                  </p:nvSpPr>
                  <p:spPr bwMode="black">
                    <a:xfrm>
                      <a:off x="8115300" y="2328863"/>
                      <a:ext cx="58738" cy="47625"/>
                    </a:xfrm>
                    <a:custGeom>
                      <a:avLst/>
                      <a:gdLst>
                        <a:gd name="T0" fmla="*/ 52 w 77"/>
                        <a:gd name="T1" fmla="*/ 60 h 64"/>
                        <a:gd name="T2" fmla="*/ 59 w 77"/>
                        <a:gd name="T3" fmla="*/ 64 h 64"/>
                        <a:gd name="T4" fmla="*/ 77 w 77"/>
                        <a:gd name="T5" fmla="*/ 34 h 64"/>
                        <a:gd name="T6" fmla="*/ 70 w 77"/>
                        <a:gd name="T7" fmla="*/ 30 h 64"/>
                        <a:gd name="T8" fmla="*/ 24 w 77"/>
                        <a:gd name="T9" fmla="*/ 3 h 64"/>
                        <a:gd name="T10" fmla="*/ 17 w 77"/>
                        <a:gd name="T11" fmla="*/ 0 h 64"/>
                        <a:gd name="T12" fmla="*/ 0 w 77"/>
                        <a:gd name="T13" fmla="*/ 30 h 64"/>
                        <a:gd name="T14" fmla="*/ 6 w 77"/>
                        <a:gd name="T15" fmla="*/ 34 h 64"/>
                        <a:gd name="T16" fmla="*/ 52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2" y="60"/>
                          </a:moveTo>
                          <a:cubicBezTo>
                            <a:pt x="59" y="64"/>
                            <a:pt x="59" y="64"/>
                            <a:pt x="59" y="64"/>
                          </a:cubicBezTo>
                          <a:cubicBezTo>
                            <a:pt x="77" y="34"/>
                            <a:pt x="77" y="34"/>
                            <a:pt x="77" y="34"/>
                          </a:cubicBezTo>
                          <a:cubicBezTo>
                            <a:pt x="70" y="30"/>
                            <a:pt x="70" y="30"/>
                            <a:pt x="70" y="30"/>
                          </a:cubicBezTo>
                          <a:cubicBezTo>
                            <a:pt x="55" y="22"/>
                            <a:pt x="40" y="13"/>
                            <a:pt x="24" y="3"/>
                          </a:cubicBezTo>
                          <a:cubicBezTo>
                            <a:pt x="17" y="0"/>
                            <a:pt x="17" y="0"/>
                            <a:pt x="17" y="0"/>
                          </a:cubicBezTo>
                          <a:cubicBezTo>
                            <a:pt x="0" y="30"/>
                            <a:pt x="0" y="30"/>
                            <a:pt x="0" y="30"/>
                          </a:cubicBezTo>
                          <a:cubicBezTo>
                            <a:pt x="6" y="34"/>
                            <a:pt x="6" y="34"/>
                            <a:pt x="6" y="34"/>
                          </a:cubicBezTo>
                          <a:cubicBezTo>
                            <a:pt x="22" y="43"/>
                            <a:pt x="38" y="52"/>
                            <a:pt x="52" y="60"/>
                          </a:cubicBez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solidFill>
                          <a:srgbClr val="292929"/>
                        </a:solidFill>
                      </a:endParaRPr>
                    </a:p>
                  </p:txBody>
                </p:sp>
                <p:sp>
                  <p:nvSpPr>
                    <p:cNvPr id="149" name="Freeform 178"/>
                    <p:cNvSpPr>
                      <a:spLocks/>
                    </p:cNvSpPr>
                    <p:nvPr/>
                  </p:nvSpPr>
                  <p:spPr bwMode="black">
                    <a:xfrm>
                      <a:off x="7821613" y="2162175"/>
                      <a:ext cx="58738" cy="49213"/>
                    </a:xfrm>
                    <a:custGeom>
                      <a:avLst/>
                      <a:gdLst>
                        <a:gd name="T0" fmla="*/ 52 w 77"/>
                        <a:gd name="T1" fmla="*/ 62 h 66"/>
                        <a:gd name="T2" fmla="*/ 59 w 77"/>
                        <a:gd name="T3" fmla="*/ 66 h 66"/>
                        <a:gd name="T4" fmla="*/ 77 w 77"/>
                        <a:gd name="T5" fmla="*/ 36 h 66"/>
                        <a:gd name="T6" fmla="*/ 71 w 77"/>
                        <a:gd name="T7" fmla="*/ 32 h 66"/>
                        <a:gd name="T8" fmla="*/ 24 w 77"/>
                        <a:gd name="T9" fmla="*/ 4 h 66"/>
                        <a:gd name="T10" fmla="*/ 18 w 77"/>
                        <a:gd name="T11" fmla="*/ 0 h 66"/>
                        <a:gd name="T12" fmla="*/ 0 w 77"/>
                        <a:gd name="T13" fmla="*/ 31 h 66"/>
                        <a:gd name="T14" fmla="*/ 7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9" y="66"/>
                            <a:pt x="59" y="66"/>
                            <a:pt x="59" y="66"/>
                          </a:cubicBezTo>
                          <a:cubicBezTo>
                            <a:pt x="77" y="36"/>
                            <a:pt x="77" y="36"/>
                            <a:pt x="77" y="36"/>
                          </a:cubicBezTo>
                          <a:cubicBezTo>
                            <a:pt x="71" y="32"/>
                            <a:pt x="71" y="32"/>
                            <a:pt x="71" y="32"/>
                          </a:cubicBezTo>
                          <a:cubicBezTo>
                            <a:pt x="54" y="21"/>
                            <a:pt x="39" y="12"/>
                            <a:pt x="24" y="4"/>
                          </a:cubicBezTo>
                          <a:cubicBezTo>
                            <a:pt x="18" y="0"/>
                            <a:pt x="18" y="0"/>
                            <a:pt x="18" y="0"/>
                          </a:cubicBezTo>
                          <a:cubicBezTo>
                            <a:pt x="0" y="31"/>
                            <a:pt x="0" y="31"/>
                            <a:pt x="0" y="31"/>
                          </a:cubicBezTo>
                          <a:cubicBezTo>
                            <a:pt x="7" y="35"/>
                            <a:pt x="7" y="35"/>
                            <a:pt x="7" y="35"/>
                          </a:cubicBezTo>
                          <a:cubicBezTo>
                            <a:pt x="21" y="42"/>
                            <a:pt x="36" y="51"/>
                            <a:pt x="52" y="62"/>
                          </a:cubicBez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solidFill>
                          <a:srgbClr val="292929"/>
                        </a:solidFill>
                      </a:endParaRPr>
                    </a:p>
                  </p:txBody>
                </p:sp>
                <p:sp>
                  <p:nvSpPr>
                    <p:cNvPr id="150" name="Freeform 179"/>
                    <p:cNvSpPr>
                      <a:spLocks/>
                    </p:cNvSpPr>
                    <p:nvPr/>
                  </p:nvSpPr>
                  <p:spPr bwMode="black">
                    <a:xfrm>
                      <a:off x="7754938" y="2133600"/>
                      <a:ext cx="53975" cy="39688"/>
                    </a:xfrm>
                    <a:custGeom>
                      <a:avLst/>
                      <a:gdLst>
                        <a:gd name="T0" fmla="*/ 10 w 73"/>
                        <a:gd name="T1" fmla="*/ 35 h 52"/>
                        <a:gd name="T2" fmla="*/ 15 w 73"/>
                        <a:gd name="T3" fmla="*/ 35 h 52"/>
                        <a:gd name="T4" fmla="*/ 51 w 73"/>
                        <a:gd name="T5" fmla="*/ 48 h 52"/>
                        <a:gd name="T6" fmla="*/ 58 w 73"/>
                        <a:gd name="T7" fmla="*/ 52 h 52"/>
                        <a:gd name="T8" fmla="*/ 73 w 73"/>
                        <a:gd name="T9" fmla="*/ 20 h 52"/>
                        <a:gd name="T10" fmla="*/ 66 w 73"/>
                        <a:gd name="T11" fmla="*/ 17 h 52"/>
                        <a:gd name="T12" fmla="*/ 19 w 73"/>
                        <a:gd name="T13" fmla="*/ 0 h 52"/>
                        <a:gd name="T14" fmla="*/ 10 w 73"/>
                        <a:gd name="T15" fmla="*/ 0 h 52"/>
                        <a:gd name="T16" fmla="*/ 10 w 73"/>
                        <a:gd name="T17" fmla="*/ 0 h 52"/>
                        <a:gd name="T18" fmla="*/ 0 w 73"/>
                        <a:gd name="T19" fmla="*/ 0 h 52"/>
                        <a:gd name="T20" fmla="*/ 1 w 73"/>
                        <a:gd name="T21" fmla="*/ 35 h 52"/>
                        <a:gd name="T22" fmla="*/ 10 w 73"/>
                        <a:gd name="T23"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3" h="52">
                          <a:moveTo>
                            <a:pt x="10" y="35"/>
                          </a:moveTo>
                          <a:cubicBezTo>
                            <a:pt x="11" y="35"/>
                            <a:pt x="13" y="35"/>
                            <a:pt x="15" y="35"/>
                          </a:cubicBezTo>
                          <a:cubicBezTo>
                            <a:pt x="19" y="36"/>
                            <a:pt x="30" y="38"/>
                            <a:pt x="51" y="48"/>
                          </a:cubicBezTo>
                          <a:cubicBezTo>
                            <a:pt x="58" y="52"/>
                            <a:pt x="58" y="52"/>
                            <a:pt x="58" y="52"/>
                          </a:cubicBezTo>
                          <a:cubicBezTo>
                            <a:pt x="73" y="20"/>
                            <a:pt x="73" y="20"/>
                            <a:pt x="73" y="20"/>
                          </a:cubicBezTo>
                          <a:cubicBezTo>
                            <a:pt x="66" y="17"/>
                            <a:pt x="66" y="17"/>
                            <a:pt x="66" y="17"/>
                          </a:cubicBezTo>
                          <a:cubicBezTo>
                            <a:pt x="46" y="7"/>
                            <a:pt x="31" y="2"/>
                            <a:pt x="19" y="0"/>
                          </a:cubicBezTo>
                          <a:cubicBezTo>
                            <a:pt x="16" y="0"/>
                            <a:pt x="13" y="0"/>
                            <a:pt x="10" y="0"/>
                          </a:cubicBezTo>
                          <a:cubicBezTo>
                            <a:pt x="10" y="0"/>
                            <a:pt x="10" y="0"/>
                            <a:pt x="10" y="0"/>
                          </a:cubicBezTo>
                          <a:cubicBezTo>
                            <a:pt x="0" y="0"/>
                            <a:pt x="0" y="0"/>
                            <a:pt x="0" y="0"/>
                          </a:cubicBezTo>
                          <a:cubicBezTo>
                            <a:pt x="1" y="35"/>
                            <a:pt x="1" y="35"/>
                            <a:pt x="1" y="35"/>
                          </a:cubicBezTo>
                          <a:lnTo>
                            <a:pt x="10" y="35"/>
                          </a:ln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solidFill>
                          <a:srgbClr val="292929"/>
                        </a:solidFill>
                      </a:endParaRPr>
                    </a:p>
                  </p:txBody>
                </p:sp>
                <p:sp>
                  <p:nvSpPr>
                    <p:cNvPr id="151" name="Freeform 180"/>
                    <p:cNvSpPr>
                      <a:spLocks/>
                    </p:cNvSpPr>
                    <p:nvPr/>
                  </p:nvSpPr>
                  <p:spPr bwMode="black">
                    <a:xfrm>
                      <a:off x="7677150" y="2144713"/>
                      <a:ext cx="57150" cy="49213"/>
                    </a:xfrm>
                    <a:custGeom>
                      <a:avLst/>
                      <a:gdLst>
                        <a:gd name="T0" fmla="*/ 27 w 76"/>
                        <a:gd name="T1" fmla="*/ 61 h 66"/>
                        <a:gd name="T2" fmla="*/ 69 w 76"/>
                        <a:gd name="T3" fmla="*/ 35 h 66"/>
                        <a:gd name="T4" fmla="*/ 76 w 76"/>
                        <a:gd name="T5" fmla="*/ 31 h 66"/>
                        <a:gd name="T6" fmla="*/ 60 w 76"/>
                        <a:gd name="T7" fmla="*/ 0 h 66"/>
                        <a:gd name="T8" fmla="*/ 53 w 76"/>
                        <a:gd name="T9" fmla="*/ 3 h 66"/>
                        <a:gd name="T10" fmla="*/ 6 w 76"/>
                        <a:gd name="T11" fmla="*/ 33 h 66"/>
                        <a:gd name="T12" fmla="*/ 0 w 76"/>
                        <a:gd name="T13" fmla="*/ 38 h 66"/>
                        <a:gd name="T14" fmla="*/ 21 w 76"/>
                        <a:gd name="T15" fmla="*/ 66 h 66"/>
                        <a:gd name="T16" fmla="*/ 27 w 76"/>
                        <a:gd name="T17" fmla="*/ 6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6">
                          <a:moveTo>
                            <a:pt x="27" y="61"/>
                          </a:moveTo>
                          <a:cubicBezTo>
                            <a:pt x="37" y="54"/>
                            <a:pt x="52" y="43"/>
                            <a:pt x="69" y="35"/>
                          </a:cubicBezTo>
                          <a:cubicBezTo>
                            <a:pt x="76" y="31"/>
                            <a:pt x="76" y="31"/>
                            <a:pt x="76" y="31"/>
                          </a:cubicBezTo>
                          <a:cubicBezTo>
                            <a:pt x="60" y="0"/>
                            <a:pt x="60" y="0"/>
                            <a:pt x="60" y="0"/>
                          </a:cubicBezTo>
                          <a:cubicBezTo>
                            <a:pt x="53" y="3"/>
                            <a:pt x="53" y="3"/>
                            <a:pt x="53" y="3"/>
                          </a:cubicBezTo>
                          <a:cubicBezTo>
                            <a:pt x="34" y="13"/>
                            <a:pt x="17" y="25"/>
                            <a:pt x="6" y="33"/>
                          </a:cubicBezTo>
                          <a:cubicBezTo>
                            <a:pt x="0" y="38"/>
                            <a:pt x="0" y="38"/>
                            <a:pt x="0" y="38"/>
                          </a:cubicBezTo>
                          <a:cubicBezTo>
                            <a:pt x="21" y="66"/>
                            <a:pt x="21" y="66"/>
                            <a:pt x="21" y="66"/>
                          </a:cubicBezTo>
                          <a:lnTo>
                            <a:pt x="27" y="61"/>
                          </a:ln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solidFill>
                          <a:srgbClr val="292929"/>
                        </a:solidFill>
                      </a:endParaRPr>
                    </a:p>
                  </p:txBody>
                </p:sp>
                <p:sp>
                  <p:nvSpPr>
                    <p:cNvPr id="152" name="Freeform 181"/>
                    <p:cNvSpPr>
                      <a:spLocks/>
                    </p:cNvSpPr>
                    <p:nvPr/>
                  </p:nvSpPr>
                  <p:spPr bwMode="black">
                    <a:xfrm>
                      <a:off x="7026275" y="2797175"/>
                      <a:ext cx="57150" cy="49213"/>
                    </a:xfrm>
                    <a:custGeom>
                      <a:avLst/>
                      <a:gdLst>
                        <a:gd name="T0" fmla="*/ 31 w 76"/>
                        <a:gd name="T1" fmla="*/ 5 h 67"/>
                        <a:gd name="T2" fmla="*/ 26 w 76"/>
                        <a:gd name="T3" fmla="*/ 0 h 67"/>
                        <a:gd name="T4" fmla="*/ 0 w 76"/>
                        <a:gd name="T5" fmla="*/ 23 h 67"/>
                        <a:gd name="T6" fmla="*/ 5 w 76"/>
                        <a:gd name="T7" fmla="*/ 29 h 67"/>
                        <a:gd name="T8" fmla="*/ 53 w 76"/>
                        <a:gd name="T9" fmla="*/ 64 h 67"/>
                        <a:gd name="T10" fmla="*/ 59 w 76"/>
                        <a:gd name="T11" fmla="*/ 67 h 67"/>
                        <a:gd name="T12" fmla="*/ 76 w 76"/>
                        <a:gd name="T13" fmla="*/ 36 h 67"/>
                        <a:gd name="T14" fmla="*/ 69 w 76"/>
                        <a:gd name="T15" fmla="*/ 33 h 67"/>
                        <a:gd name="T16" fmla="*/ 31 w 76"/>
                        <a:gd name="T17" fmla="*/ 5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7">
                          <a:moveTo>
                            <a:pt x="31" y="5"/>
                          </a:moveTo>
                          <a:cubicBezTo>
                            <a:pt x="26" y="0"/>
                            <a:pt x="26" y="0"/>
                            <a:pt x="26" y="0"/>
                          </a:cubicBezTo>
                          <a:cubicBezTo>
                            <a:pt x="0" y="23"/>
                            <a:pt x="0" y="23"/>
                            <a:pt x="0" y="23"/>
                          </a:cubicBezTo>
                          <a:cubicBezTo>
                            <a:pt x="5" y="29"/>
                            <a:pt x="5" y="29"/>
                            <a:pt x="5" y="29"/>
                          </a:cubicBezTo>
                          <a:cubicBezTo>
                            <a:pt x="18" y="43"/>
                            <a:pt x="38" y="56"/>
                            <a:pt x="53" y="64"/>
                          </a:cubicBezTo>
                          <a:cubicBezTo>
                            <a:pt x="59" y="67"/>
                            <a:pt x="59" y="67"/>
                            <a:pt x="59" y="67"/>
                          </a:cubicBezTo>
                          <a:cubicBezTo>
                            <a:pt x="76" y="36"/>
                            <a:pt x="76" y="36"/>
                            <a:pt x="76" y="36"/>
                          </a:cubicBezTo>
                          <a:cubicBezTo>
                            <a:pt x="69" y="33"/>
                            <a:pt x="69" y="33"/>
                            <a:pt x="69" y="33"/>
                          </a:cubicBezTo>
                          <a:cubicBezTo>
                            <a:pt x="52" y="23"/>
                            <a:pt x="38" y="14"/>
                            <a:pt x="31" y="5"/>
                          </a:cubicBez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solidFill>
                          <a:srgbClr val="292929"/>
                        </a:solidFill>
                      </a:endParaRPr>
                    </a:p>
                  </p:txBody>
                </p:sp>
                <p:sp>
                  <p:nvSpPr>
                    <p:cNvPr id="153" name="Freeform 182"/>
                    <p:cNvSpPr>
                      <a:spLocks/>
                    </p:cNvSpPr>
                    <p:nvPr/>
                  </p:nvSpPr>
                  <p:spPr bwMode="black">
                    <a:xfrm>
                      <a:off x="7975600" y="2251075"/>
                      <a:ext cx="57150" cy="47625"/>
                    </a:xfrm>
                    <a:custGeom>
                      <a:avLst/>
                      <a:gdLst>
                        <a:gd name="T0" fmla="*/ 54 w 77"/>
                        <a:gd name="T1" fmla="*/ 60 h 64"/>
                        <a:gd name="T2" fmla="*/ 60 w 77"/>
                        <a:gd name="T3" fmla="*/ 64 h 64"/>
                        <a:gd name="T4" fmla="*/ 77 w 77"/>
                        <a:gd name="T5" fmla="*/ 33 h 64"/>
                        <a:gd name="T6" fmla="*/ 71 w 77"/>
                        <a:gd name="T7" fmla="*/ 29 h 64"/>
                        <a:gd name="T8" fmla="*/ 23 w 77"/>
                        <a:gd name="T9" fmla="*/ 4 h 64"/>
                        <a:gd name="T10" fmla="*/ 17 w 77"/>
                        <a:gd name="T11" fmla="*/ 0 h 64"/>
                        <a:gd name="T12" fmla="*/ 0 w 77"/>
                        <a:gd name="T13" fmla="*/ 31 h 64"/>
                        <a:gd name="T14" fmla="*/ 7 w 77"/>
                        <a:gd name="T15" fmla="*/ 35 h 64"/>
                        <a:gd name="T16" fmla="*/ 54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4" y="60"/>
                          </a:moveTo>
                          <a:cubicBezTo>
                            <a:pt x="60" y="64"/>
                            <a:pt x="60" y="64"/>
                            <a:pt x="60" y="64"/>
                          </a:cubicBezTo>
                          <a:cubicBezTo>
                            <a:pt x="77" y="33"/>
                            <a:pt x="77" y="33"/>
                            <a:pt x="77" y="33"/>
                          </a:cubicBezTo>
                          <a:cubicBezTo>
                            <a:pt x="71" y="29"/>
                            <a:pt x="71" y="29"/>
                            <a:pt x="71" y="29"/>
                          </a:cubicBezTo>
                          <a:cubicBezTo>
                            <a:pt x="54" y="20"/>
                            <a:pt x="38" y="12"/>
                            <a:pt x="23" y="4"/>
                          </a:cubicBezTo>
                          <a:cubicBezTo>
                            <a:pt x="17" y="0"/>
                            <a:pt x="17" y="0"/>
                            <a:pt x="17" y="0"/>
                          </a:cubicBezTo>
                          <a:cubicBezTo>
                            <a:pt x="0" y="31"/>
                            <a:pt x="0" y="31"/>
                            <a:pt x="0" y="31"/>
                          </a:cubicBezTo>
                          <a:cubicBezTo>
                            <a:pt x="7" y="35"/>
                            <a:pt x="7" y="35"/>
                            <a:pt x="7" y="35"/>
                          </a:cubicBezTo>
                          <a:cubicBezTo>
                            <a:pt x="21" y="43"/>
                            <a:pt x="37" y="51"/>
                            <a:pt x="54" y="60"/>
                          </a:cubicBez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solidFill>
                          <a:srgbClr val="292929"/>
                        </a:solidFill>
                      </a:endParaRPr>
                    </a:p>
                  </p:txBody>
                </p:sp>
                <p:sp>
                  <p:nvSpPr>
                    <p:cNvPr id="154" name="Freeform 183"/>
                    <p:cNvSpPr>
                      <a:spLocks/>
                    </p:cNvSpPr>
                    <p:nvPr/>
                  </p:nvSpPr>
                  <p:spPr bwMode="black">
                    <a:xfrm>
                      <a:off x="7889875" y="2203450"/>
                      <a:ext cx="73025" cy="57150"/>
                    </a:xfrm>
                    <a:custGeom>
                      <a:avLst/>
                      <a:gdLst>
                        <a:gd name="T0" fmla="*/ 21 w 97"/>
                        <a:gd name="T1" fmla="*/ 44 h 76"/>
                        <a:gd name="T2" fmla="*/ 26 w 97"/>
                        <a:gd name="T3" fmla="*/ 47 h 76"/>
                        <a:gd name="T4" fmla="*/ 27 w 97"/>
                        <a:gd name="T5" fmla="*/ 48 h 76"/>
                        <a:gd name="T6" fmla="*/ 74 w 97"/>
                        <a:gd name="T7" fmla="*/ 73 h 76"/>
                        <a:gd name="T8" fmla="*/ 80 w 97"/>
                        <a:gd name="T9" fmla="*/ 76 h 76"/>
                        <a:gd name="T10" fmla="*/ 97 w 97"/>
                        <a:gd name="T11" fmla="*/ 45 h 76"/>
                        <a:gd name="T12" fmla="*/ 90 w 97"/>
                        <a:gd name="T13" fmla="*/ 41 h 76"/>
                        <a:gd name="T14" fmla="*/ 44 w 97"/>
                        <a:gd name="T15" fmla="*/ 17 h 76"/>
                        <a:gd name="T16" fmla="*/ 44 w 97"/>
                        <a:gd name="T17" fmla="*/ 17 h 76"/>
                        <a:gd name="T18" fmla="*/ 25 w 97"/>
                        <a:gd name="T19" fmla="*/ 5 h 76"/>
                        <a:gd name="T20" fmla="*/ 19 w 97"/>
                        <a:gd name="T21" fmla="*/ 0 h 76"/>
                        <a:gd name="T22" fmla="*/ 0 w 97"/>
                        <a:gd name="T23" fmla="*/ 30 h 76"/>
                        <a:gd name="T24" fmla="*/ 6 w 97"/>
                        <a:gd name="T25" fmla="*/ 34 h 76"/>
                        <a:gd name="T26" fmla="*/ 21 w 97"/>
                        <a:gd name="T27" fmla="*/ 4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7" h="76">
                          <a:moveTo>
                            <a:pt x="21" y="44"/>
                          </a:moveTo>
                          <a:cubicBezTo>
                            <a:pt x="24" y="46"/>
                            <a:pt x="26" y="47"/>
                            <a:pt x="26" y="47"/>
                          </a:cubicBezTo>
                          <a:cubicBezTo>
                            <a:pt x="27" y="48"/>
                            <a:pt x="27" y="48"/>
                            <a:pt x="27" y="48"/>
                          </a:cubicBezTo>
                          <a:cubicBezTo>
                            <a:pt x="29" y="49"/>
                            <a:pt x="46" y="58"/>
                            <a:pt x="74" y="73"/>
                          </a:cubicBezTo>
                          <a:cubicBezTo>
                            <a:pt x="80" y="76"/>
                            <a:pt x="80" y="76"/>
                            <a:pt x="80" y="76"/>
                          </a:cubicBezTo>
                          <a:cubicBezTo>
                            <a:pt x="97" y="45"/>
                            <a:pt x="97" y="45"/>
                            <a:pt x="97" y="45"/>
                          </a:cubicBezTo>
                          <a:cubicBezTo>
                            <a:pt x="90" y="41"/>
                            <a:pt x="90" y="41"/>
                            <a:pt x="90" y="41"/>
                          </a:cubicBezTo>
                          <a:cubicBezTo>
                            <a:pt x="60" y="26"/>
                            <a:pt x="49" y="20"/>
                            <a:pt x="44" y="17"/>
                          </a:cubicBezTo>
                          <a:cubicBezTo>
                            <a:pt x="44" y="17"/>
                            <a:pt x="44" y="17"/>
                            <a:pt x="44" y="17"/>
                          </a:cubicBezTo>
                          <a:cubicBezTo>
                            <a:pt x="44" y="17"/>
                            <a:pt x="37" y="12"/>
                            <a:pt x="25" y="5"/>
                          </a:cubicBezTo>
                          <a:cubicBezTo>
                            <a:pt x="19" y="0"/>
                            <a:pt x="19" y="0"/>
                            <a:pt x="19" y="0"/>
                          </a:cubicBezTo>
                          <a:cubicBezTo>
                            <a:pt x="0" y="30"/>
                            <a:pt x="0" y="30"/>
                            <a:pt x="0" y="30"/>
                          </a:cubicBezTo>
                          <a:cubicBezTo>
                            <a:pt x="6" y="34"/>
                            <a:pt x="6" y="34"/>
                            <a:pt x="6" y="34"/>
                          </a:cubicBezTo>
                          <a:cubicBezTo>
                            <a:pt x="12" y="38"/>
                            <a:pt x="18" y="42"/>
                            <a:pt x="21" y="44"/>
                          </a:cubicBez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solidFill>
                          <a:srgbClr val="292929"/>
                        </a:solidFill>
                      </a:endParaRPr>
                    </a:p>
                  </p:txBody>
                </p:sp>
                <p:sp>
                  <p:nvSpPr>
                    <p:cNvPr id="155" name="Freeform 184"/>
                    <p:cNvSpPr>
                      <a:spLocks/>
                    </p:cNvSpPr>
                    <p:nvPr/>
                  </p:nvSpPr>
                  <p:spPr bwMode="black">
                    <a:xfrm>
                      <a:off x="7259638" y="2378075"/>
                      <a:ext cx="57150" cy="47625"/>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solidFill>
                          <a:srgbClr val="292929"/>
                        </a:solidFill>
                      </a:endParaRPr>
                    </a:p>
                  </p:txBody>
                </p:sp>
                <p:sp>
                  <p:nvSpPr>
                    <p:cNvPr id="156" name="Freeform 185"/>
                    <p:cNvSpPr>
                      <a:spLocks/>
                    </p:cNvSpPr>
                    <p:nvPr/>
                  </p:nvSpPr>
                  <p:spPr bwMode="black">
                    <a:xfrm>
                      <a:off x="8091488" y="2879725"/>
                      <a:ext cx="57150" cy="47625"/>
                    </a:xfrm>
                    <a:custGeom>
                      <a:avLst/>
                      <a:gdLst>
                        <a:gd name="T0" fmla="*/ 0 w 36"/>
                        <a:gd name="T1" fmla="*/ 16 h 30"/>
                        <a:gd name="T2" fmla="*/ 8 w 36"/>
                        <a:gd name="T3" fmla="*/ 30 h 30"/>
                        <a:gd name="T4" fmla="*/ 36 w 36"/>
                        <a:gd name="T5" fmla="*/ 14 h 30"/>
                        <a:gd name="T6" fmla="*/ 28 w 36"/>
                        <a:gd name="T7" fmla="*/ 0 h 30"/>
                        <a:gd name="T8" fmla="*/ 0 w 36"/>
                        <a:gd name="T9" fmla="*/ 16 h 30"/>
                      </a:gdLst>
                      <a:ahLst/>
                      <a:cxnLst>
                        <a:cxn ang="0">
                          <a:pos x="T0" y="T1"/>
                        </a:cxn>
                        <a:cxn ang="0">
                          <a:pos x="T2" y="T3"/>
                        </a:cxn>
                        <a:cxn ang="0">
                          <a:pos x="T4" y="T5"/>
                        </a:cxn>
                        <a:cxn ang="0">
                          <a:pos x="T6" y="T7"/>
                        </a:cxn>
                        <a:cxn ang="0">
                          <a:pos x="T8" y="T9"/>
                        </a:cxn>
                      </a:cxnLst>
                      <a:rect l="0" t="0" r="r" b="b"/>
                      <a:pathLst>
                        <a:path w="36" h="30">
                          <a:moveTo>
                            <a:pt x="0" y="16"/>
                          </a:moveTo>
                          <a:lnTo>
                            <a:pt x="8" y="30"/>
                          </a:lnTo>
                          <a:lnTo>
                            <a:pt x="36" y="14"/>
                          </a:lnTo>
                          <a:lnTo>
                            <a:pt x="28" y="0"/>
                          </a:lnTo>
                          <a:lnTo>
                            <a:pt x="0" y="16"/>
                          </a:ln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solidFill>
                          <a:srgbClr val="292929"/>
                        </a:solidFill>
                      </a:endParaRPr>
                    </a:p>
                  </p:txBody>
                </p:sp>
                <p:sp>
                  <p:nvSpPr>
                    <p:cNvPr id="157" name="Freeform 186"/>
                    <p:cNvSpPr>
                      <a:spLocks/>
                    </p:cNvSpPr>
                    <p:nvPr/>
                  </p:nvSpPr>
                  <p:spPr bwMode="black">
                    <a:xfrm>
                      <a:off x="7953375" y="2960688"/>
                      <a:ext cx="57150" cy="49213"/>
                    </a:xfrm>
                    <a:custGeom>
                      <a:avLst/>
                      <a:gdLst>
                        <a:gd name="T0" fmla="*/ 52 w 77"/>
                        <a:gd name="T1" fmla="*/ 4 h 66"/>
                        <a:gd name="T2" fmla="*/ 6 w 77"/>
                        <a:gd name="T3" fmla="*/ 32 h 66"/>
                        <a:gd name="T4" fmla="*/ 0 w 77"/>
                        <a:gd name="T5" fmla="*/ 36 h 66"/>
                        <a:gd name="T6" fmla="*/ 18 w 77"/>
                        <a:gd name="T7" fmla="*/ 66 h 66"/>
                        <a:gd name="T8" fmla="*/ 24 w 77"/>
                        <a:gd name="T9" fmla="*/ 62 h 66"/>
                        <a:gd name="T10" fmla="*/ 70 w 77"/>
                        <a:gd name="T11" fmla="*/ 34 h 66"/>
                        <a:gd name="T12" fmla="*/ 77 w 77"/>
                        <a:gd name="T13" fmla="*/ 31 h 66"/>
                        <a:gd name="T14" fmla="*/ 59 w 77"/>
                        <a:gd name="T15" fmla="*/ 0 h 66"/>
                        <a:gd name="T16" fmla="*/ 52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4"/>
                          </a:moveTo>
                          <a:cubicBezTo>
                            <a:pt x="35" y="14"/>
                            <a:pt x="20" y="23"/>
                            <a:pt x="6" y="32"/>
                          </a:cubicBezTo>
                          <a:cubicBezTo>
                            <a:pt x="0" y="36"/>
                            <a:pt x="0" y="36"/>
                            <a:pt x="0" y="36"/>
                          </a:cubicBezTo>
                          <a:cubicBezTo>
                            <a:pt x="18" y="66"/>
                            <a:pt x="18" y="66"/>
                            <a:pt x="18" y="66"/>
                          </a:cubicBezTo>
                          <a:cubicBezTo>
                            <a:pt x="24" y="62"/>
                            <a:pt x="24" y="62"/>
                            <a:pt x="24" y="62"/>
                          </a:cubicBezTo>
                          <a:cubicBezTo>
                            <a:pt x="39" y="53"/>
                            <a:pt x="54" y="44"/>
                            <a:pt x="70" y="34"/>
                          </a:cubicBezTo>
                          <a:cubicBezTo>
                            <a:pt x="77" y="31"/>
                            <a:pt x="77" y="31"/>
                            <a:pt x="77" y="31"/>
                          </a:cubicBezTo>
                          <a:cubicBezTo>
                            <a:pt x="59" y="0"/>
                            <a:pt x="59" y="0"/>
                            <a:pt x="59" y="0"/>
                          </a:cubicBezTo>
                          <a:lnTo>
                            <a:pt x="52" y="4"/>
                          </a:ln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solidFill>
                          <a:srgbClr val="292929"/>
                        </a:solidFill>
                      </a:endParaRPr>
                    </a:p>
                  </p:txBody>
                </p:sp>
                <p:sp>
                  <p:nvSpPr>
                    <p:cNvPr id="158" name="Freeform 187"/>
                    <p:cNvSpPr>
                      <a:spLocks/>
                    </p:cNvSpPr>
                    <p:nvPr/>
                  </p:nvSpPr>
                  <p:spPr bwMode="black">
                    <a:xfrm>
                      <a:off x="8021638" y="2919413"/>
                      <a:ext cx="58738" cy="49213"/>
                    </a:xfrm>
                    <a:custGeom>
                      <a:avLst/>
                      <a:gdLst>
                        <a:gd name="T0" fmla="*/ 52 w 77"/>
                        <a:gd name="T1" fmla="*/ 4 h 65"/>
                        <a:gd name="T2" fmla="*/ 6 w 77"/>
                        <a:gd name="T3" fmla="*/ 31 h 65"/>
                        <a:gd name="T4" fmla="*/ 0 w 77"/>
                        <a:gd name="T5" fmla="*/ 35 h 65"/>
                        <a:gd name="T6" fmla="*/ 17 w 77"/>
                        <a:gd name="T7" fmla="*/ 65 h 65"/>
                        <a:gd name="T8" fmla="*/ 24 w 77"/>
                        <a:gd name="T9" fmla="*/ 61 h 65"/>
                        <a:gd name="T10" fmla="*/ 70 w 77"/>
                        <a:gd name="T11" fmla="*/ 34 h 65"/>
                        <a:gd name="T12" fmla="*/ 77 w 77"/>
                        <a:gd name="T13" fmla="*/ 31 h 65"/>
                        <a:gd name="T14" fmla="*/ 59 w 77"/>
                        <a:gd name="T15" fmla="*/ 0 h 65"/>
                        <a:gd name="T16" fmla="*/ 52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52" y="4"/>
                          </a:moveTo>
                          <a:cubicBezTo>
                            <a:pt x="37" y="13"/>
                            <a:pt x="21" y="22"/>
                            <a:pt x="6" y="31"/>
                          </a:cubicBezTo>
                          <a:cubicBezTo>
                            <a:pt x="0" y="35"/>
                            <a:pt x="0" y="35"/>
                            <a:pt x="0" y="35"/>
                          </a:cubicBezTo>
                          <a:cubicBezTo>
                            <a:pt x="17" y="65"/>
                            <a:pt x="17" y="65"/>
                            <a:pt x="17" y="65"/>
                          </a:cubicBezTo>
                          <a:cubicBezTo>
                            <a:pt x="24" y="61"/>
                            <a:pt x="24" y="61"/>
                            <a:pt x="24" y="61"/>
                          </a:cubicBezTo>
                          <a:cubicBezTo>
                            <a:pt x="39" y="52"/>
                            <a:pt x="55" y="44"/>
                            <a:pt x="70" y="34"/>
                          </a:cubicBezTo>
                          <a:cubicBezTo>
                            <a:pt x="77" y="31"/>
                            <a:pt x="77" y="31"/>
                            <a:pt x="77" y="31"/>
                          </a:cubicBezTo>
                          <a:cubicBezTo>
                            <a:pt x="59" y="0"/>
                            <a:pt x="59" y="0"/>
                            <a:pt x="59" y="0"/>
                          </a:cubicBezTo>
                          <a:lnTo>
                            <a:pt x="52" y="4"/>
                          </a:ln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solidFill>
                          <a:srgbClr val="292929"/>
                        </a:solidFill>
                      </a:endParaRPr>
                    </a:p>
                  </p:txBody>
                </p:sp>
                <p:sp>
                  <p:nvSpPr>
                    <p:cNvPr id="159" name="Freeform 188"/>
                    <p:cNvSpPr>
                      <a:spLocks/>
                    </p:cNvSpPr>
                    <p:nvPr/>
                  </p:nvSpPr>
                  <p:spPr bwMode="black">
                    <a:xfrm>
                      <a:off x="7821613" y="3046413"/>
                      <a:ext cx="53975" cy="53975"/>
                    </a:xfrm>
                    <a:custGeom>
                      <a:avLst/>
                      <a:gdLst>
                        <a:gd name="T0" fmla="*/ 45 w 72"/>
                        <a:gd name="T1" fmla="*/ 5 h 72"/>
                        <a:gd name="T2" fmla="*/ 10 w 72"/>
                        <a:gd name="T3" fmla="*/ 38 h 72"/>
                        <a:gd name="T4" fmla="*/ 4 w 72"/>
                        <a:gd name="T5" fmla="*/ 48 h 72"/>
                        <a:gd name="T6" fmla="*/ 0 w 72"/>
                        <a:gd name="T7" fmla="*/ 54 h 72"/>
                        <a:gd name="T8" fmla="*/ 30 w 72"/>
                        <a:gd name="T9" fmla="*/ 72 h 72"/>
                        <a:gd name="T10" fmla="*/ 34 w 72"/>
                        <a:gd name="T11" fmla="*/ 66 h 72"/>
                        <a:gd name="T12" fmla="*/ 39 w 72"/>
                        <a:gd name="T13" fmla="*/ 57 h 72"/>
                        <a:gd name="T14" fmla="*/ 66 w 72"/>
                        <a:gd name="T15" fmla="*/ 33 h 72"/>
                        <a:gd name="T16" fmla="*/ 72 w 72"/>
                        <a:gd name="T17" fmla="*/ 28 h 72"/>
                        <a:gd name="T18" fmla="*/ 51 w 72"/>
                        <a:gd name="T19" fmla="*/ 0 h 72"/>
                        <a:gd name="T20" fmla="*/ 45 w 72"/>
                        <a:gd name="T21" fmla="*/ 5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72">
                          <a:moveTo>
                            <a:pt x="45" y="5"/>
                          </a:moveTo>
                          <a:cubicBezTo>
                            <a:pt x="26" y="19"/>
                            <a:pt x="15" y="29"/>
                            <a:pt x="10" y="38"/>
                          </a:cubicBezTo>
                          <a:cubicBezTo>
                            <a:pt x="8" y="41"/>
                            <a:pt x="6" y="44"/>
                            <a:pt x="4" y="48"/>
                          </a:cubicBezTo>
                          <a:cubicBezTo>
                            <a:pt x="0" y="54"/>
                            <a:pt x="0" y="54"/>
                            <a:pt x="0" y="54"/>
                          </a:cubicBezTo>
                          <a:cubicBezTo>
                            <a:pt x="30" y="72"/>
                            <a:pt x="30" y="72"/>
                            <a:pt x="30" y="72"/>
                          </a:cubicBezTo>
                          <a:cubicBezTo>
                            <a:pt x="34" y="66"/>
                            <a:pt x="34" y="66"/>
                            <a:pt x="34" y="66"/>
                          </a:cubicBezTo>
                          <a:cubicBezTo>
                            <a:pt x="36" y="63"/>
                            <a:pt x="37" y="60"/>
                            <a:pt x="39" y="57"/>
                          </a:cubicBezTo>
                          <a:cubicBezTo>
                            <a:pt x="40" y="55"/>
                            <a:pt x="45" y="49"/>
                            <a:pt x="66" y="33"/>
                          </a:cubicBezTo>
                          <a:cubicBezTo>
                            <a:pt x="72" y="28"/>
                            <a:pt x="72" y="28"/>
                            <a:pt x="72" y="28"/>
                          </a:cubicBezTo>
                          <a:cubicBezTo>
                            <a:pt x="51" y="0"/>
                            <a:pt x="51" y="0"/>
                            <a:pt x="51" y="0"/>
                          </a:cubicBezTo>
                          <a:lnTo>
                            <a:pt x="45" y="5"/>
                          </a:ln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solidFill>
                          <a:srgbClr val="292929"/>
                        </a:solidFill>
                      </a:endParaRPr>
                    </a:p>
                  </p:txBody>
                </p:sp>
                <p:sp>
                  <p:nvSpPr>
                    <p:cNvPr id="160" name="Freeform 189"/>
                    <p:cNvSpPr>
                      <a:spLocks/>
                    </p:cNvSpPr>
                    <p:nvPr/>
                  </p:nvSpPr>
                  <p:spPr bwMode="black">
                    <a:xfrm>
                      <a:off x="7885113" y="3001963"/>
                      <a:ext cx="57150" cy="49213"/>
                    </a:xfrm>
                    <a:custGeom>
                      <a:avLst/>
                      <a:gdLst>
                        <a:gd name="T0" fmla="*/ 51 w 77"/>
                        <a:gd name="T1" fmla="*/ 4 h 66"/>
                        <a:gd name="T2" fmla="*/ 6 w 77"/>
                        <a:gd name="T3" fmla="*/ 33 h 66"/>
                        <a:gd name="T4" fmla="*/ 0 w 77"/>
                        <a:gd name="T5" fmla="*/ 37 h 66"/>
                        <a:gd name="T6" fmla="*/ 19 w 77"/>
                        <a:gd name="T7" fmla="*/ 66 h 66"/>
                        <a:gd name="T8" fmla="*/ 25 w 77"/>
                        <a:gd name="T9" fmla="*/ 62 h 66"/>
                        <a:gd name="T10" fmla="*/ 70 w 77"/>
                        <a:gd name="T11" fmla="*/ 34 h 66"/>
                        <a:gd name="T12" fmla="*/ 77 w 77"/>
                        <a:gd name="T13" fmla="*/ 30 h 66"/>
                        <a:gd name="T14" fmla="*/ 58 w 77"/>
                        <a:gd name="T15" fmla="*/ 0 h 66"/>
                        <a:gd name="T16" fmla="*/ 51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1" y="4"/>
                          </a:moveTo>
                          <a:cubicBezTo>
                            <a:pt x="35" y="14"/>
                            <a:pt x="19" y="24"/>
                            <a:pt x="6" y="33"/>
                          </a:cubicBezTo>
                          <a:cubicBezTo>
                            <a:pt x="0" y="37"/>
                            <a:pt x="0" y="37"/>
                            <a:pt x="0" y="37"/>
                          </a:cubicBezTo>
                          <a:cubicBezTo>
                            <a:pt x="19" y="66"/>
                            <a:pt x="19" y="66"/>
                            <a:pt x="19" y="66"/>
                          </a:cubicBezTo>
                          <a:cubicBezTo>
                            <a:pt x="25" y="62"/>
                            <a:pt x="25" y="62"/>
                            <a:pt x="25" y="62"/>
                          </a:cubicBezTo>
                          <a:cubicBezTo>
                            <a:pt x="39" y="53"/>
                            <a:pt x="54" y="44"/>
                            <a:pt x="70" y="34"/>
                          </a:cubicBezTo>
                          <a:cubicBezTo>
                            <a:pt x="77" y="30"/>
                            <a:pt x="77" y="30"/>
                            <a:pt x="77" y="30"/>
                          </a:cubicBezTo>
                          <a:cubicBezTo>
                            <a:pt x="58" y="0"/>
                            <a:pt x="58" y="0"/>
                            <a:pt x="58" y="0"/>
                          </a:cubicBezTo>
                          <a:lnTo>
                            <a:pt x="51" y="4"/>
                          </a:ln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solidFill>
                          <a:srgbClr val="292929"/>
                        </a:solidFill>
                      </a:endParaRPr>
                    </a:p>
                  </p:txBody>
                </p:sp>
                <p:sp>
                  <p:nvSpPr>
                    <p:cNvPr id="161" name="Freeform 190"/>
                    <p:cNvSpPr>
                      <a:spLocks/>
                    </p:cNvSpPr>
                    <p:nvPr/>
                  </p:nvSpPr>
                  <p:spPr bwMode="black">
                    <a:xfrm>
                      <a:off x="8159750" y="2840038"/>
                      <a:ext cx="58738" cy="47625"/>
                    </a:xfrm>
                    <a:custGeom>
                      <a:avLst/>
                      <a:gdLst>
                        <a:gd name="T0" fmla="*/ 0 w 37"/>
                        <a:gd name="T1" fmla="*/ 16 h 30"/>
                        <a:gd name="T2" fmla="*/ 9 w 37"/>
                        <a:gd name="T3" fmla="*/ 30 h 30"/>
                        <a:gd name="T4" fmla="*/ 37 w 37"/>
                        <a:gd name="T5" fmla="*/ 14 h 30"/>
                        <a:gd name="T6" fmla="*/ 28 w 37"/>
                        <a:gd name="T7" fmla="*/ 0 h 30"/>
                        <a:gd name="T8" fmla="*/ 0 w 37"/>
                        <a:gd name="T9" fmla="*/ 16 h 30"/>
                      </a:gdLst>
                      <a:ahLst/>
                      <a:cxnLst>
                        <a:cxn ang="0">
                          <a:pos x="T0" y="T1"/>
                        </a:cxn>
                        <a:cxn ang="0">
                          <a:pos x="T2" y="T3"/>
                        </a:cxn>
                        <a:cxn ang="0">
                          <a:pos x="T4" y="T5"/>
                        </a:cxn>
                        <a:cxn ang="0">
                          <a:pos x="T6" y="T7"/>
                        </a:cxn>
                        <a:cxn ang="0">
                          <a:pos x="T8" y="T9"/>
                        </a:cxn>
                      </a:cxnLst>
                      <a:rect l="0" t="0" r="r" b="b"/>
                      <a:pathLst>
                        <a:path w="37" h="30">
                          <a:moveTo>
                            <a:pt x="0" y="16"/>
                          </a:moveTo>
                          <a:lnTo>
                            <a:pt x="9" y="30"/>
                          </a:lnTo>
                          <a:lnTo>
                            <a:pt x="37" y="14"/>
                          </a:lnTo>
                          <a:lnTo>
                            <a:pt x="28" y="0"/>
                          </a:lnTo>
                          <a:lnTo>
                            <a:pt x="0" y="16"/>
                          </a:ln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solidFill>
                          <a:srgbClr val="292929"/>
                        </a:solidFill>
                      </a:endParaRPr>
                    </a:p>
                  </p:txBody>
                </p:sp>
                <p:sp>
                  <p:nvSpPr>
                    <p:cNvPr id="162" name="Freeform 191"/>
                    <p:cNvSpPr>
                      <a:spLocks/>
                    </p:cNvSpPr>
                    <p:nvPr/>
                  </p:nvSpPr>
                  <p:spPr bwMode="black">
                    <a:xfrm>
                      <a:off x="7038975" y="2435225"/>
                      <a:ext cx="58738" cy="39688"/>
                    </a:xfrm>
                    <a:custGeom>
                      <a:avLst/>
                      <a:gdLst>
                        <a:gd name="T0" fmla="*/ 27 w 77"/>
                        <a:gd name="T1" fmla="*/ 5 h 53"/>
                        <a:gd name="T2" fmla="*/ 5 w 77"/>
                        <a:gd name="T3" fmla="*/ 24 h 53"/>
                        <a:gd name="T4" fmla="*/ 0 w 77"/>
                        <a:gd name="T5" fmla="*/ 30 h 53"/>
                        <a:gd name="T6" fmla="*/ 26 w 77"/>
                        <a:gd name="T7" fmla="*/ 53 h 53"/>
                        <a:gd name="T8" fmla="*/ 31 w 77"/>
                        <a:gd name="T9" fmla="*/ 47 h 53"/>
                        <a:gd name="T10" fmla="*/ 43 w 77"/>
                        <a:gd name="T11" fmla="*/ 37 h 53"/>
                        <a:gd name="T12" fmla="*/ 61 w 77"/>
                        <a:gd name="T13" fmla="*/ 39 h 53"/>
                        <a:gd name="T14" fmla="*/ 68 w 77"/>
                        <a:gd name="T15" fmla="*/ 41 h 53"/>
                        <a:gd name="T16" fmla="*/ 77 w 77"/>
                        <a:gd name="T17" fmla="*/ 8 h 53"/>
                        <a:gd name="T18" fmla="*/ 70 w 77"/>
                        <a:gd name="T19" fmla="*/ 6 h 53"/>
                        <a:gd name="T20" fmla="*/ 27 w 77"/>
                        <a:gd name="T21" fmla="*/ 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 h="53">
                          <a:moveTo>
                            <a:pt x="27" y="5"/>
                          </a:moveTo>
                          <a:cubicBezTo>
                            <a:pt x="20" y="9"/>
                            <a:pt x="12" y="15"/>
                            <a:pt x="5" y="24"/>
                          </a:cubicBezTo>
                          <a:cubicBezTo>
                            <a:pt x="0" y="30"/>
                            <a:pt x="0" y="30"/>
                            <a:pt x="0" y="30"/>
                          </a:cubicBezTo>
                          <a:cubicBezTo>
                            <a:pt x="26" y="53"/>
                            <a:pt x="26" y="53"/>
                            <a:pt x="26" y="53"/>
                          </a:cubicBezTo>
                          <a:cubicBezTo>
                            <a:pt x="31" y="47"/>
                            <a:pt x="31" y="47"/>
                            <a:pt x="31" y="47"/>
                          </a:cubicBezTo>
                          <a:cubicBezTo>
                            <a:pt x="35" y="42"/>
                            <a:pt x="40" y="39"/>
                            <a:pt x="43" y="37"/>
                          </a:cubicBezTo>
                          <a:cubicBezTo>
                            <a:pt x="43" y="37"/>
                            <a:pt x="46" y="35"/>
                            <a:pt x="61" y="39"/>
                          </a:cubicBezTo>
                          <a:cubicBezTo>
                            <a:pt x="68" y="41"/>
                            <a:pt x="68" y="41"/>
                            <a:pt x="68" y="41"/>
                          </a:cubicBezTo>
                          <a:cubicBezTo>
                            <a:pt x="77" y="8"/>
                            <a:pt x="77" y="8"/>
                            <a:pt x="77" y="8"/>
                          </a:cubicBezTo>
                          <a:cubicBezTo>
                            <a:pt x="70" y="6"/>
                            <a:pt x="70" y="6"/>
                            <a:pt x="70" y="6"/>
                          </a:cubicBezTo>
                          <a:cubicBezTo>
                            <a:pt x="51" y="0"/>
                            <a:pt x="38" y="0"/>
                            <a:pt x="27" y="5"/>
                          </a:cubicBez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solidFill>
                          <a:srgbClr val="292929"/>
                        </a:solidFill>
                      </a:endParaRPr>
                    </a:p>
                  </p:txBody>
                </p:sp>
                <p:sp>
                  <p:nvSpPr>
                    <p:cNvPr id="163" name="Freeform 192"/>
                    <p:cNvSpPr>
                      <a:spLocks/>
                    </p:cNvSpPr>
                    <p:nvPr/>
                  </p:nvSpPr>
                  <p:spPr bwMode="black">
                    <a:xfrm>
                      <a:off x="8348663" y="2689225"/>
                      <a:ext cx="36513" cy="55563"/>
                    </a:xfrm>
                    <a:custGeom>
                      <a:avLst/>
                      <a:gdLst>
                        <a:gd name="T0" fmla="*/ 13 w 49"/>
                        <a:gd name="T1" fmla="*/ 7 h 75"/>
                        <a:gd name="T2" fmla="*/ 2 w 49"/>
                        <a:gd name="T3" fmla="*/ 57 h 75"/>
                        <a:gd name="T4" fmla="*/ 0 w 49"/>
                        <a:gd name="T5" fmla="*/ 64 h 75"/>
                        <a:gd name="T6" fmla="*/ 34 w 49"/>
                        <a:gd name="T7" fmla="*/ 75 h 75"/>
                        <a:gd name="T8" fmla="*/ 36 w 49"/>
                        <a:gd name="T9" fmla="*/ 67 h 75"/>
                        <a:gd name="T10" fmla="*/ 48 w 49"/>
                        <a:gd name="T11" fmla="*/ 13 h 75"/>
                        <a:gd name="T12" fmla="*/ 49 w 49"/>
                        <a:gd name="T13" fmla="*/ 5 h 75"/>
                        <a:gd name="T14" fmla="*/ 15 w 49"/>
                        <a:gd name="T15" fmla="*/ 0 h 75"/>
                        <a:gd name="T16" fmla="*/ 13 w 49"/>
                        <a:gd name="T17" fmla="*/ 7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75">
                          <a:moveTo>
                            <a:pt x="13" y="7"/>
                          </a:moveTo>
                          <a:cubicBezTo>
                            <a:pt x="10" y="26"/>
                            <a:pt x="7" y="43"/>
                            <a:pt x="2" y="57"/>
                          </a:cubicBezTo>
                          <a:cubicBezTo>
                            <a:pt x="0" y="64"/>
                            <a:pt x="0" y="64"/>
                            <a:pt x="0" y="64"/>
                          </a:cubicBezTo>
                          <a:cubicBezTo>
                            <a:pt x="34" y="75"/>
                            <a:pt x="34" y="75"/>
                            <a:pt x="34" y="75"/>
                          </a:cubicBezTo>
                          <a:cubicBezTo>
                            <a:pt x="36" y="67"/>
                            <a:pt x="36" y="67"/>
                            <a:pt x="36" y="67"/>
                          </a:cubicBezTo>
                          <a:cubicBezTo>
                            <a:pt x="41" y="52"/>
                            <a:pt x="45" y="34"/>
                            <a:pt x="48" y="13"/>
                          </a:cubicBezTo>
                          <a:cubicBezTo>
                            <a:pt x="49" y="5"/>
                            <a:pt x="49" y="5"/>
                            <a:pt x="49" y="5"/>
                          </a:cubicBezTo>
                          <a:cubicBezTo>
                            <a:pt x="15" y="0"/>
                            <a:pt x="15" y="0"/>
                            <a:pt x="15" y="0"/>
                          </a:cubicBezTo>
                          <a:lnTo>
                            <a:pt x="13" y="7"/>
                          </a:ln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solidFill>
                          <a:srgbClr val="292929"/>
                        </a:solidFill>
                      </a:endParaRPr>
                    </a:p>
                  </p:txBody>
                </p:sp>
                <p:sp>
                  <p:nvSpPr>
                    <p:cNvPr id="164" name="Freeform 193"/>
                    <p:cNvSpPr>
                      <a:spLocks/>
                    </p:cNvSpPr>
                    <p:nvPr/>
                  </p:nvSpPr>
                  <p:spPr bwMode="black">
                    <a:xfrm>
                      <a:off x="8362950" y="2611438"/>
                      <a:ext cx="26988" cy="52388"/>
                    </a:xfrm>
                    <a:custGeom>
                      <a:avLst/>
                      <a:gdLst>
                        <a:gd name="T0" fmla="*/ 2 w 38"/>
                        <a:gd name="T1" fmla="*/ 0 h 70"/>
                        <a:gd name="T2" fmla="*/ 2 w 38"/>
                        <a:gd name="T3" fmla="*/ 8 h 70"/>
                        <a:gd name="T4" fmla="*/ 0 w 38"/>
                        <a:gd name="T5" fmla="*/ 60 h 70"/>
                        <a:gd name="T6" fmla="*/ 0 w 38"/>
                        <a:gd name="T7" fmla="*/ 67 h 70"/>
                        <a:gd name="T8" fmla="*/ 35 w 38"/>
                        <a:gd name="T9" fmla="*/ 70 h 70"/>
                        <a:gd name="T10" fmla="*/ 35 w 38"/>
                        <a:gd name="T11" fmla="*/ 62 h 70"/>
                        <a:gd name="T12" fmla="*/ 38 w 38"/>
                        <a:gd name="T13" fmla="*/ 8 h 70"/>
                        <a:gd name="T14" fmla="*/ 38 w 38"/>
                        <a:gd name="T15" fmla="*/ 0 h 70"/>
                        <a:gd name="T16" fmla="*/ 2 w 38"/>
                        <a:gd name="T17"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70">
                          <a:moveTo>
                            <a:pt x="2" y="0"/>
                          </a:moveTo>
                          <a:cubicBezTo>
                            <a:pt x="2" y="8"/>
                            <a:pt x="2" y="8"/>
                            <a:pt x="2" y="8"/>
                          </a:cubicBezTo>
                          <a:cubicBezTo>
                            <a:pt x="2" y="25"/>
                            <a:pt x="2" y="43"/>
                            <a:pt x="0" y="60"/>
                          </a:cubicBezTo>
                          <a:cubicBezTo>
                            <a:pt x="0" y="67"/>
                            <a:pt x="0" y="67"/>
                            <a:pt x="0" y="67"/>
                          </a:cubicBezTo>
                          <a:cubicBezTo>
                            <a:pt x="35" y="70"/>
                            <a:pt x="35" y="70"/>
                            <a:pt x="35" y="70"/>
                          </a:cubicBezTo>
                          <a:cubicBezTo>
                            <a:pt x="35" y="62"/>
                            <a:pt x="35" y="62"/>
                            <a:pt x="35" y="62"/>
                          </a:cubicBezTo>
                          <a:cubicBezTo>
                            <a:pt x="37" y="44"/>
                            <a:pt x="38" y="26"/>
                            <a:pt x="38" y="8"/>
                          </a:cubicBezTo>
                          <a:cubicBezTo>
                            <a:pt x="38" y="0"/>
                            <a:pt x="38" y="0"/>
                            <a:pt x="38" y="0"/>
                          </a:cubicBezTo>
                          <a:lnTo>
                            <a:pt x="2" y="0"/>
                          </a:ln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solidFill>
                          <a:srgbClr val="292929"/>
                        </a:solidFill>
                      </a:endParaRPr>
                    </a:p>
                  </p:txBody>
                </p:sp>
                <p:sp>
                  <p:nvSpPr>
                    <p:cNvPr id="165" name="Freeform 194"/>
                    <p:cNvSpPr>
                      <a:spLocks/>
                    </p:cNvSpPr>
                    <p:nvPr/>
                  </p:nvSpPr>
                  <p:spPr bwMode="black">
                    <a:xfrm>
                      <a:off x="7783513" y="3113088"/>
                      <a:ext cx="47625" cy="57150"/>
                    </a:xfrm>
                    <a:custGeom>
                      <a:avLst/>
                      <a:gdLst>
                        <a:gd name="T0" fmla="*/ 32 w 63"/>
                        <a:gd name="T1" fmla="*/ 0 h 76"/>
                        <a:gd name="T2" fmla="*/ 29 w 63"/>
                        <a:gd name="T3" fmla="*/ 7 h 76"/>
                        <a:gd name="T4" fmla="*/ 5 w 63"/>
                        <a:gd name="T5" fmla="*/ 50 h 76"/>
                        <a:gd name="T6" fmla="*/ 0 w 63"/>
                        <a:gd name="T7" fmla="*/ 57 h 76"/>
                        <a:gd name="T8" fmla="*/ 30 w 63"/>
                        <a:gd name="T9" fmla="*/ 76 h 76"/>
                        <a:gd name="T10" fmla="*/ 34 w 63"/>
                        <a:gd name="T11" fmla="*/ 70 h 76"/>
                        <a:gd name="T12" fmla="*/ 60 w 63"/>
                        <a:gd name="T13" fmla="*/ 22 h 76"/>
                        <a:gd name="T14" fmla="*/ 63 w 63"/>
                        <a:gd name="T15" fmla="*/ 16 h 76"/>
                        <a:gd name="T16" fmla="*/ 49 w 63"/>
                        <a:gd name="T17" fmla="*/ 7 h 76"/>
                        <a:gd name="T18" fmla="*/ 32 w 63"/>
                        <a:gd name="T19"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 h="76">
                          <a:moveTo>
                            <a:pt x="32" y="0"/>
                          </a:moveTo>
                          <a:cubicBezTo>
                            <a:pt x="29" y="7"/>
                            <a:pt x="29" y="7"/>
                            <a:pt x="29" y="7"/>
                          </a:cubicBezTo>
                          <a:cubicBezTo>
                            <a:pt x="20" y="23"/>
                            <a:pt x="13" y="38"/>
                            <a:pt x="5" y="50"/>
                          </a:cubicBezTo>
                          <a:cubicBezTo>
                            <a:pt x="0" y="57"/>
                            <a:pt x="0" y="57"/>
                            <a:pt x="0" y="57"/>
                          </a:cubicBezTo>
                          <a:cubicBezTo>
                            <a:pt x="30" y="76"/>
                            <a:pt x="30" y="76"/>
                            <a:pt x="30" y="76"/>
                          </a:cubicBezTo>
                          <a:cubicBezTo>
                            <a:pt x="34" y="70"/>
                            <a:pt x="34" y="70"/>
                            <a:pt x="34" y="70"/>
                          </a:cubicBezTo>
                          <a:cubicBezTo>
                            <a:pt x="43" y="56"/>
                            <a:pt x="51" y="40"/>
                            <a:pt x="60" y="22"/>
                          </a:cubicBezTo>
                          <a:cubicBezTo>
                            <a:pt x="63" y="16"/>
                            <a:pt x="63" y="16"/>
                            <a:pt x="63" y="16"/>
                          </a:cubicBezTo>
                          <a:cubicBezTo>
                            <a:pt x="49" y="7"/>
                            <a:pt x="49" y="7"/>
                            <a:pt x="49" y="7"/>
                          </a:cubicBezTo>
                          <a:lnTo>
                            <a:pt x="32" y="0"/>
                          </a:ln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solidFill>
                          <a:srgbClr val="292929"/>
                        </a:solidFill>
                      </a:endParaRPr>
                    </a:p>
                  </p:txBody>
                </p:sp>
                <p:sp>
                  <p:nvSpPr>
                    <p:cNvPr id="166" name="Freeform 195"/>
                    <p:cNvSpPr>
                      <a:spLocks/>
                    </p:cNvSpPr>
                    <p:nvPr/>
                  </p:nvSpPr>
                  <p:spPr bwMode="black">
                    <a:xfrm>
                      <a:off x="8229600" y="2798763"/>
                      <a:ext cx="57150" cy="49213"/>
                    </a:xfrm>
                    <a:custGeom>
                      <a:avLst/>
                      <a:gdLst>
                        <a:gd name="T0" fmla="*/ 52 w 76"/>
                        <a:gd name="T1" fmla="*/ 3 h 65"/>
                        <a:gd name="T2" fmla="*/ 6 w 76"/>
                        <a:gd name="T3" fmla="*/ 31 h 65"/>
                        <a:gd name="T4" fmla="*/ 0 w 76"/>
                        <a:gd name="T5" fmla="*/ 35 h 65"/>
                        <a:gd name="T6" fmla="*/ 17 w 76"/>
                        <a:gd name="T7" fmla="*/ 65 h 65"/>
                        <a:gd name="T8" fmla="*/ 24 w 76"/>
                        <a:gd name="T9" fmla="*/ 61 h 65"/>
                        <a:gd name="T10" fmla="*/ 70 w 76"/>
                        <a:gd name="T11" fmla="*/ 33 h 65"/>
                        <a:gd name="T12" fmla="*/ 76 w 76"/>
                        <a:gd name="T13" fmla="*/ 30 h 65"/>
                        <a:gd name="T14" fmla="*/ 58 w 76"/>
                        <a:gd name="T15" fmla="*/ 0 h 65"/>
                        <a:gd name="T16" fmla="*/ 52 w 76"/>
                        <a:gd name="T17" fmla="*/ 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5">
                          <a:moveTo>
                            <a:pt x="52" y="3"/>
                          </a:moveTo>
                          <a:cubicBezTo>
                            <a:pt x="38" y="12"/>
                            <a:pt x="22" y="21"/>
                            <a:pt x="6" y="31"/>
                          </a:cubicBezTo>
                          <a:cubicBezTo>
                            <a:pt x="0" y="35"/>
                            <a:pt x="0" y="35"/>
                            <a:pt x="0" y="35"/>
                          </a:cubicBezTo>
                          <a:cubicBezTo>
                            <a:pt x="17" y="65"/>
                            <a:pt x="17" y="65"/>
                            <a:pt x="17" y="65"/>
                          </a:cubicBezTo>
                          <a:cubicBezTo>
                            <a:pt x="24" y="61"/>
                            <a:pt x="24" y="61"/>
                            <a:pt x="24" y="61"/>
                          </a:cubicBezTo>
                          <a:cubicBezTo>
                            <a:pt x="41" y="51"/>
                            <a:pt x="56" y="42"/>
                            <a:pt x="70" y="33"/>
                          </a:cubicBezTo>
                          <a:cubicBezTo>
                            <a:pt x="76" y="30"/>
                            <a:pt x="76" y="30"/>
                            <a:pt x="76" y="30"/>
                          </a:cubicBezTo>
                          <a:cubicBezTo>
                            <a:pt x="58" y="0"/>
                            <a:pt x="58" y="0"/>
                            <a:pt x="58" y="0"/>
                          </a:cubicBezTo>
                          <a:lnTo>
                            <a:pt x="52" y="3"/>
                          </a:ln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solidFill>
                          <a:srgbClr val="292929"/>
                        </a:solidFill>
                      </a:endParaRPr>
                    </a:p>
                  </p:txBody>
                </p:sp>
                <p:sp>
                  <p:nvSpPr>
                    <p:cNvPr id="167" name="Freeform 196"/>
                    <p:cNvSpPr>
                      <a:spLocks/>
                    </p:cNvSpPr>
                    <p:nvPr/>
                  </p:nvSpPr>
                  <p:spPr bwMode="black">
                    <a:xfrm>
                      <a:off x="8297863" y="2754313"/>
                      <a:ext cx="57150" cy="50800"/>
                    </a:xfrm>
                    <a:custGeom>
                      <a:avLst/>
                      <a:gdLst>
                        <a:gd name="T0" fmla="*/ 49 w 77"/>
                        <a:gd name="T1" fmla="*/ 5 h 68"/>
                        <a:gd name="T2" fmla="*/ 7 w 77"/>
                        <a:gd name="T3" fmla="*/ 34 h 68"/>
                        <a:gd name="T4" fmla="*/ 0 w 77"/>
                        <a:gd name="T5" fmla="*/ 39 h 68"/>
                        <a:gd name="T6" fmla="*/ 19 w 77"/>
                        <a:gd name="T7" fmla="*/ 68 h 68"/>
                        <a:gd name="T8" fmla="*/ 26 w 77"/>
                        <a:gd name="T9" fmla="*/ 64 h 68"/>
                        <a:gd name="T10" fmla="*/ 71 w 77"/>
                        <a:gd name="T11" fmla="*/ 33 h 68"/>
                        <a:gd name="T12" fmla="*/ 77 w 77"/>
                        <a:gd name="T13" fmla="*/ 28 h 68"/>
                        <a:gd name="T14" fmla="*/ 55 w 77"/>
                        <a:gd name="T15" fmla="*/ 0 h 68"/>
                        <a:gd name="T16" fmla="*/ 49 w 77"/>
                        <a:gd name="T17" fmla="*/ 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8">
                          <a:moveTo>
                            <a:pt x="49" y="5"/>
                          </a:moveTo>
                          <a:cubicBezTo>
                            <a:pt x="40" y="12"/>
                            <a:pt x="26" y="22"/>
                            <a:pt x="7" y="34"/>
                          </a:cubicBezTo>
                          <a:cubicBezTo>
                            <a:pt x="0" y="39"/>
                            <a:pt x="0" y="39"/>
                            <a:pt x="0" y="39"/>
                          </a:cubicBezTo>
                          <a:cubicBezTo>
                            <a:pt x="19" y="68"/>
                            <a:pt x="19" y="68"/>
                            <a:pt x="19" y="68"/>
                          </a:cubicBezTo>
                          <a:cubicBezTo>
                            <a:pt x="26" y="64"/>
                            <a:pt x="26" y="64"/>
                            <a:pt x="26" y="64"/>
                          </a:cubicBezTo>
                          <a:cubicBezTo>
                            <a:pt x="46" y="51"/>
                            <a:pt x="61" y="41"/>
                            <a:pt x="71" y="33"/>
                          </a:cubicBezTo>
                          <a:cubicBezTo>
                            <a:pt x="77" y="28"/>
                            <a:pt x="77" y="28"/>
                            <a:pt x="77" y="28"/>
                          </a:cubicBezTo>
                          <a:cubicBezTo>
                            <a:pt x="55" y="0"/>
                            <a:pt x="55" y="0"/>
                            <a:pt x="55" y="0"/>
                          </a:cubicBezTo>
                          <a:lnTo>
                            <a:pt x="49" y="5"/>
                          </a:ln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solidFill>
                          <a:srgbClr val="292929"/>
                        </a:solidFill>
                      </a:endParaRPr>
                    </a:p>
                  </p:txBody>
                </p:sp>
                <p:sp>
                  <p:nvSpPr>
                    <p:cNvPr id="168" name="Freeform 197"/>
                    <p:cNvSpPr>
                      <a:spLocks/>
                    </p:cNvSpPr>
                    <p:nvPr/>
                  </p:nvSpPr>
                  <p:spPr bwMode="black">
                    <a:xfrm>
                      <a:off x="7313613" y="2935288"/>
                      <a:ext cx="57150" cy="49213"/>
                    </a:xfrm>
                    <a:custGeom>
                      <a:avLst/>
                      <a:gdLst>
                        <a:gd name="T0" fmla="*/ 24 w 77"/>
                        <a:gd name="T1" fmla="*/ 4 h 65"/>
                        <a:gd name="T2" fmla="*/ 18 w 77"/>
                        <a:gd name="T3" fmla="*/ 0 h 65"/>
                        <a:gd name="T4" fmla="*/ 0 w 77"/>
                        <a:gd name="T5" fmla="*/ 30 h 65"/>
                        <a:gd name="T6" fmla="*/ 7 w 77"/>
                        <a:gd name="T7" fmla="*/ 34 h 65"/>
                        <a:gd name="T8" fmla="*/ 53 w 77"/>
                        <a:gd name="T9" fmla="*/ 61 h 65"/>
                        <a:gd name="T10" fmla="*/ 59 w 77"/>
                        <a:gd name="T11" fmla="*/ 65 h 65"/>
                        <a:gd name="T12" fmla="*/ 77 w 77"/>
                        <a:gd name="T13" fmla="*/ 34 h 65"/>
                        <a:gd name="T14" fmla="*/ 71 w 77"/>
                        <a:gd name="T15" fmla="*/ 31 h 65"/>
                        <a:gd name="T16" fmla="*/ 24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24" y="4"/>
                          </a:moveTo>
                          <a:cubicBezTo>
                            <a:pt x="18" y="0"/>
                            <a:pt x="18" y="0"/>
                            <a:pt x="18" y="0"/>
                          </a:cubicBezTo>
                          <a:cubicBezTo>
                            <a:pt x="0" y="30"/>
                            <a:pt x="0" y="30"/>
                            <a:pt x="0" y="30"/>
                          </a:cubicBezTo>
                          <a:cubicBezTo>
                            <a:pt x="7" y="34"/>
                            <a:pt x="7" y="34"/>
                            <a:pt x="7" y="34"/>
                          </a:cubicBezTo>
                          <a:cubicBezTo>
                            <a:pt x="22" y="43"/>
                            <a:pt x="37" y="52"/>
                            <a:pt x="53" y="61"/>
                          </a:cubicBezTo>
                          <a:cubicBezTo>
                            <a:pt x="59" y="65"/>
                            <a:pt x="59" y="65"/>
                            <a:pt x="59" y="65"/>
                          </a:cubicBezTo>
                          <a:cubicBezTo>
                            <a:pt x="77" y="34"/>
                            <a:pt x="77" y="34"/>
                            <a:pt x="77" y="34"/>
                          </a:cubicBezTo>
                          <a:cubicBezTo>
                            <a:pt x="71" y="31"/>
                            <a:pt x="71" y="31"/>
                            <a:pt x="71" y="31"/>
                          </a:cubicBezTo>
                          <a:cubicBezTo>
                            <a:pt x="55" y="22"/>
                            <a:pt x="40" y="13"/>
                            <a:pt x="24" y="4"/>
                          </a:cubicBez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solidFill>
                          <a:srgbClr val="292929"/>
                        </a:solidFill>
                      </a:endParaRPr>
                    </a:p>
                  </p:txBody>
                </p:sp>
                <p:sp>
                  <p:nvSpPr>
                    <p:cNvPr id="169" name="Freeform 198"/>
                    <p:cNvSpPr>
                      <a:spLocks/>
                    </p:cNvSpPr>
                    <p:nvPr/>
                  </p:nvSpPr>
                  <p:spPr bwMode="black">
                    <a:xfrm>
                      <a:off x="7381875" y="2974975"/>
                      <a:ext cx="57150" cy="49213"/>
                    </a:xfrm>
                    <a:custGeom>
                      <a:avLst/>
                      <a:gdLst>
                        <a:gd name="T0" fmla="*/ 0 w 36"/>
                        <a:gd name="T1" fmla="*/ 15 h 31"/>
                        <a:gd name="T2" fmla="*/ 28 w 36"/>
                        <a:gd name="T3" fmla="*/ 31 h 31"/>
                        <a:gd name="T4" fmla="*/ 36 w 36"/>
                        <a:gd name="T5" fmla="*/ 17 h 31"/>
                        <a:gd name="T6" fmla="*/ 8 w 36"/>
                        <a:gd name="T7" fmla="*/ 0 h 31"/>
                        <a:gd name="T8" fmla="*/ 0 w 36"/>
                        <a:gd name="T9" fmla="*/ 15 h 31"/>
                      </a:gdLst>
                      <a:ahLst/>
                      <a:cxnLst>
                        <a:cxn ang="0">
                          <a:pos x="T0" y="T1"/>
                        </a:cxn>
                        <a:cxn ang="0">
                          <a:pos x="T2" y="T3"/>
                        </a:cxn>
                        <a:cxn ang="0">
                          <a:pos x="T4" y="T5"/>
                        </a:cxn>
                        <a:cxn ang="0">
                          <a:pos x="T6" y="T7"/>
                        </a:cxn>
                        <a:cxn ang="0">
                          <a:pos x="T8" y="T9"/>
                        </a:cxn>
                      </a:cxnLst>
                      <a:rect l="0" t="0" r="r" b="b"/>
                      <a:pathLst>
                        <a:path w="36" h="31">
                          <a:moveTo>
                            <a:pt x="0" y="15"/>
                          </a:moveTo>
                          <a:lnTo>
                            <a:pt x="28" y="31"/>
                          </a:lnTo>
                          <a:lnTo>
                            <a:pt x="36" y="17"/>
                          </a:lnTo>
                          <a:lnTo>
                            <a:pt x="8" y="0"/>
                          </a:lnTo>
                          <a:lnTo>
                            <a:pt x="0" y="15"/>
                          </a:ln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solidFill>
                          <a:srgbClr val="292929"/>
                        </a:solidFill>
                      </a:endParaRPr>
                    </a:p>
                  </p:txBody>
                </p:sp>
                <p:sp>
                  <p:nvSpPr>
                    <p:cNvPr id="170" name="Freeform 199"/>
                    <p:cNvSpPr>
                      <a:spLocks/>
                    </p:cNvSpPr>
                    <p:nvPr/>
                  </p:nvSpPr>
                  <p:spPr bwMode="black">
                    <a:xfrm>
                      <a:off x="7243763" y="2895600"/>
                      <a:ext cx="58738" cy="47625"/>
                    </a:xfrm>
                    <a:custGeom>
                      <a:avLst/>
                      <a:gdLst>
                        <a:gd name="T0" fmla="*/ 24 w 77"/>
                        <a:gd name="T1" fmla="*/ 4 h 64"/>
                        <a:gd name="T2" fmla="*/ 17 w 77"/>
                        <a:gd name="T3" fmla="*/ 0 h 64"/>
                        <a:gd name="T4" fmla="*/ 0 w 77"/>
                        <a:gd name="T5" fmla="*/ 31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4"/>
                          </a:moveTo>
                          <a:cubicBezTo>
                            <a:pt x="17" y="0"/>
                            <a:pt x="17" y="0"/>
                            <a:pt x="17" y="0"/>
                          </a:cubicBezTo>
                          <a:cubicBezTo>
                            <a:pt x="0" y="31"/>
                            <a:pt x="0" y="31"/>
                            <a:pt x="0" y="31"/>
                          </a:cubicBezTo>
                          <a:cubicBezTo>
                            <a:pt x="6" y="34"/>
                            <a:pt x="6" y="34"/>
                            <a:pt x="6" y="34"/>
                          </a:cubicBezTo>
                          <a:cubicBezTo>
                            <a:pt x="21" y="42"/>
                            <a:pt x="36" y="51"/>
                            <a:pt x="53" y="61"/>
                          </a:cubicBezTo>
                          <a:cubicBezTo>
                            <a:pt x="59" y="64"/>
                            <a:pt x="59" y="64"/>
                            <a:pt x="59" y="64"/>
                          </a:cubicBezTo>
                          <a:cubicBezTo>
                            <a:pt x="77" y="34"/>
                            <a:pt x="77" y="34"/>
                            <a:pt x="77" y="34"/>
                          </a:cubicBezTo>
                          <a:cubicBezTo>
                            <a:pt x="70" y="30"/>
                            <a:pt x="70" y="30"/>
                            <a:pt x="70" y="30"/>
                          </a:cubicBezTo>
                          <a:cubicBezTo>
                            <a:pt x="53" y="20"/>
                            <a:pt x="38" y="12"/>
                            <a:pt x="24" y="4"/>
                          </a:cubicBez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solidFill>
                          <a:srgbClr val="292929"/>
                        </a:solidFill>
                      </a:endParaRPr>
                    </a:p>
                  </p:txBody>
                </p:sp>
                <p:sp>
                  <p:nvSpPr>
                    <p:cNvPr id="171" name="Freeform 200"/>
                    <p:cNvSpPr>
                      <a:spLocks/>
                    </p:cNvSpPr>
                    <p:nvPr/>
                  </p:nvSpPr>
                  <p:spPr bwMode="black">
                    <a:xfrm>
                      <a:off x="7173913" y="2857500"/>
                      <a:ext cx="57150" cy="47625"/>
                    </a:xfrm>
                    <a:custGeom>
                      <a:avLst/>
                      <a:gdLst>
                        <a:gd name="T0" fmla="*/ 23 w 77"/>
                        <a:gd name="T1" fmla="*/ 3 h 63"/>
                        <a:gd name="T2" fmla="*/ 16 w 77"/>
                        <a:gd name="T3" fmla="*/ 0 h 63"/>
                        <a:gd name="T4" fmla="*/ 0 w 77"/>
                        <a:gd name="T5" fmla="*/ 31 h 63"/>
                        <a:gd name="T6" fmla="*/ 7 w 77"/>
                        <a:gd name="T7" fmla="*/ 35 h 63"/>
                        <a:gd name="T8" fmla="*/ 54 w 77"/>
                        <a:gd name="T9" fmla="*/ 59 h 63"/>
                        <a:gd name="T10" fmla="*/ 60 w 77"/>
                        <a:gd name="T11" fmla="*/ 63 h 63"/>
                        <a:gd name="T12" fmla="*/ 77 w 77"/>
                        <a:gd name="T13" fmla="*/ 32 h 63"/>
                        <a:gd name="T14" fmla="*/ 71 w 77"/>
                        <a:gd name="T15" fmla="*/ 29 h 63"/>
                        <a:gd name="T16" fmla="*/ 23 w 77"/>
                        <a:gd name="T17" fmla="*/ 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3">
                          <a:moveTo>
                            <a:pt x="23" y="3"/>
                          </a:moveTo>
                          <a:cubicBezTo>
                            <a:pt x="16" y="0"/>
                            <a:pt x="16" y="0"/>
                            <a:pt x="16" y="0"/>
                          </a:cubicBezTo>
                          <a:cubicBezTo>
                            <a:pt x="0" y="31"/>
                            <a:pt x="0" y="31"/>
                            <a:pt x="0" y="31"/>
                          </a:cubicBezTo>
                          <a:cubicBezTo>
                            <a:pt x="7" y="35"/>
                            <a:pt x="7" y="35"/>
                            <a:pt x="7" y="35"/>
                          </a:cubicBezTo>
                          <a:cubicBezTo>
                            <a:pt x="20" y="41"/>
                            <a:pt x="36" y="50"/>
                            <a:pt x="54" y="59"/>
                          </a:cubicBezTo>
                          <a:cubicBezTo>
                            <a:pt x="60" y="63"/>
                            <a:pt x="60" y="63"/>
                            <a:pt x="60" y="63"/>
                          </a:cubicBezTo>
                          <a:cubicBezTo>
                            <a:pt x="77" y="32"/>
                            <a:pt x="77" y="32"/>
                            <a:pt x="77" y="32"/>
                          </a:cubicBezTo>
                          <a:cubicBezTo>
                            <a:pt x="71" y="29"/>
                            <a:pt x="71" y="29"/>
                            <a:pt x="71" y="29"/>
                          </a:cubicBezTo>
                          <a:cubicBezTo>
                            <a:pt x="52" y="18"/>
                            <a:pt x="36" y="10"/>
                            <a:pt x="23" y="3"/>
                          </a:cubicBez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solidFill>
                          <a:srgbClr val="292929"/>
                        </a:solidFill>
                      </a:endParaRPr>
                    </a:p>
                  </p:txBody>
                </p:sp>
                <p:sp>
                  <p:nvSpPr>
                    <p:cNvPr id="172" name="Freeform 201"/>
                    <p:cNvSpPr>
                      <a:spLocks/>
                    </p:cNvSpPr>
                    <p:nvPr/>
                  </p:nvSpPr>
                  <p:spPr bwMode="black">
                    <a:xfrm>
                      <a:off x="7099300" y="2835275"/>
                      <a:ext cx="57150" cy="34925"/>
                    </a:xfrm>
                    <a:custGeom>
                      <a:avLst/>
                      <a:gdLst>
                        <a:gd name="T0" fmla="*/ 60 w 76"/>
                        <a:gd name="T1" fmla="*/ 10 h 47"/>
                        <a:gd name="T2" fmla="*/ 58 w 76"/>
                        <a:gd name="T3" fmla="*/ 10 h 47"/>
                        <a:gd name="T4" fmla="*/ 18 w 76"/>
                        <a:gd name="T5" fmla="*/ 2 h 47"/>
                        <a:gd name="T6" fmla="*/ 11 w 76"/>
                        <a:gd name="T7" fmla="*/ 0 h 47"/>
                        <a:gd name="T8" fmla="*/ 0 w 76"/>
                        <a:gd name="T9" fmla="*/ 33 h 47"/>
                        <a:gd name="T10" fmla="*/ 7 w 76"/>
                        <a:gd name="T11" fmla="*/ 35 h 47"/>
                        <a:gd name="T12" fmla="*/ 55 w 76"/>
                        <a:gd name="T13" fmla="*/ 45 h 47"/>
                        <a:gd name="T14" fmla="*/ 60 w 76"/>
                        <a:gd name="T15" fmla="*/ 45 h 47"/>
                        <a:gd name="T16" fmla="*/ 61 w 76"/>
                        <a:gd name="T17" fmla="*/ 45 h 47"/>
                        <a:gd name="T18" fmla="*/ 68 w 76"/>
                        <a:gd name="T19" fmla="*/ 47 h 47"/>
                        <a:gd name="T20" fmla="*/ 76 w 76"/>
                        <a:gd name="T21" fmla="*/ 13 h 47"/>
                        <a:gd name="T22" fmla="*/ 69 w 76"/>
                        <a:gd name="T23" fmla="*/ 11 h 47"/>
                        <a:gd name="T24" fmla="*/ 60 w 76"/>
                        <a:gd name="T25" fmla="*/ 1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47">
                          <a:moveTo>
                            <a:pt x="60" y="10"/>
                          </a:moveTo>
                          <a:cubicBezTo>
                            <a:pt x="58" y="10"/>
                            <a:pt x="58" y="10"/>
                            <a:pt x="58" y="10"/>
                          </a:cubicBezTo>
                          <a:cubicBezTo>
                            <a:pt x="49" y="11"/>
                            <a:pt x="35" y="8"/>
                            <a:pt x="18" y="2"/>
                          </a:cubicBezTo>
                          <a:cubicBezTo>
                            <a:pt x="11" y="0"/>
                            <a:pt x="11" y="0"/>
                            <a:pt x="11" y="0"/>
                          </a:cubicBezTo>
                          <a:cubicBezTo>
                            <a:pt x="0" y="33"/>
                            <a:pt x="0" y="33"/>
                            <a:pt x="0" y="33"/>
                          </a:cubicBezTo>
                          <a:cubicBezTo>
                            <a:pt x="7" y="35"/>
                            <a:pt x="7" y="35"/>
                            <a:pt x="7" y="35"/>
                          </a:cubicBezTo>
                          <a:cubicBezTo>
                            <a:pt x="20" y="40"/>
                            <a:pt x="39" y="45"/>
                            <a:pt x="55" y="45"/>
                          </a:cubicBezTo>
                          <a:cubicBezTo>
                            <a:pt x="57" y="45"/>
                            <a:pt x="59" y="45"/>
                            <a:pt x="60" y="45"/>
                          </a:cubicBezTo>
                          <a:cubicBezTo>
                            <a:pt x="60" y="45"/>
                            <a:pt x="61" y="45"/>
                            <a:pt x="61" y="45"/>
                          </a:cubicBezTo>
                          <a:cubicBezTo>
                            <a:pt x="68" y="47"/>
                            <a:pt x="68" y="47"/>
                            <a:pt x="68" y="47"/>
                          </a:cubicBezTo>
                          <a:cubicBezTo>
                            <a:pt x="76" y="13"/>
                            <a:pt x="76" y="13"/>
                            <a:pt x="76" y="13"/>
                          </a:cubicBezTo>
                          <a:cubicBezTo>
                            <a:pt x="69" y="11"/>
                            <a:pt x="69" y="11"/>
                            <a:pt x="69" y="11"/>
                          </a:cubicBezTo>
                          <a:cubicBezTo>
                            <a:pt x="66" y="10"/>
                            <a:pt x="63" y="10"/>
                            <a:pt x="60" y="10"/>
                          </a:cubicBez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solidFill>
                          <a:srgbClr val="292929"/>
                        </a:solidFill>
                      </a:endParaRPr>
                    </a:p>
                  </p:txBody>
                </p:sp>
                <p:sp>
                  <p:nvSpPr>
                    <p:cNvPr id="173" name="Freeform 202"/>
                    <p:cNvSpPr>
                      <a:spLocks/>
                    </p:cNvSpPr>
                    <p:nvPr/>
                  </p:nvSpPr>
                  <p:spPr bwMode="black">
                    <a:xfrm>
                      <a:off x="7721600" y="3168650"/>
                      <a:ext cx="55563" cy="30163"/>
                    </a:xfrm>
                    <a:custGeom>
                      <a:avLst/>
                      <a:gdLst>
                        <a:gd name="T0" fmla="*/ 57 w 74"/>
                        <a:gd name="T1" fmla="*/ 3 h 40"/>
                        <a:gd name="T2" fmla="*/ 53 w 74"/>
                        <a:gd name="T3" fmla="*/ 4 h 40"/>
                        <a:gd name="T4" fmla="*/ 11 w 74"/>
                        <a:gd name="T5" fmla="*/ 4 h 40"/>
                        <a:gd name="T6" fmla="*/ 3 w 74"/>
                        <a:gd name="T7" fmla="*/ 3 h 40"/>
                        <a:gd name="T8" fmla="*/ 0 w 74"/>
                        <a:gd name="T9" fmla="*/ 38 h 40"/>
                        <a:gd name="T10" fmla="*/ 7 w 74"/>
                        <a:gd name="T11" fmla="*/ 39 h 40"/>
                        <a:gd name="T12" fmla="*/ 32 w 74"/>
                        <a:gd name="T13" fmla="*/ 40 h 40"/>
                        <a:gd name="T14" fmla="*/ 60 w 74"/>
                        <a:gd name="T15" fmla="*/ 38 h 40"/>
                        <a:gd name="T16" fmla="*/ 67 w 74"/>
                        <a:gd name="T17" fmla="*/ 36 h 40"/>
                        <a:gd name="T18" fmla="*/ 74 w 74"/>
                        <a:gd name="T19" fmla="*/ 34 h 40"/>
                        <a:gd name="T20" fmla="*/ 64 w 74"/>
                        <a:gd name="T21" fmla="*/ 0 h 40"/>
                        <a:gd name="T22" fmla="*/ 57 w 74"/>
                        <a:gd name="T23" fmla="*/ 3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4" h="40">
                          <a:moveTo>
                            <a:pt x="57" y="3"/>
                          </a:moveTo>
                          <a:cubicBezTo>
                            <a:pt x="56" y="3"/>
                            <a:pt x="55" y="3"/>
                            <a:pt x="53" y="4"/>
                          </a:cubicBezTo>
                          <a:cubicBezTo>
                            <a:pt x="43" y="5"/>
                            <a:pt x="28" y="6"/>
                            <a:pt x="11" y="4"/>
                          </a:cubicBezTo>
                          <a:cubicBezTo>
                            <a:pt x="3" y="3"/>
                            <a:pt x="3" y="3"/>
                            <a:pt x="3" y="3"/>
                          </a:cubicBezTo>
                          <a:cubicBezTo>
                            <a:pt x="0" y="38"/>
                            <a:pt x="0" y="38"/>
                            <a:pt x="0" y="38"/>
                          </a:cubicBezTo>
                          <a:cubicBezTo>
                            <a:pt x="7" y="39"/>
                            <a:pt x="7" y="39"/>
                            <a:pt x="7" y="39"/>
                          </a:cubicBezTo>
                          <a:cubicBezTo>
                            <a:pt x="16" y="40"/>
                            <a:pt x="25" y="40"/>
                            <a:pt x="32" y="40"/>
                          </a:cubicBezTo>
                          <a:cubicBezTo>
                            <a:pt x="43" y="40"/>
                            <a:pt x="52" y="40"/>
                            <a:pt x="60" y="38"/>
                          </a:cubicBezTo>
                          <a:cubicBezTo>
                            <a:pt x="62" y="38"/>
                            <a:pt x="65" y="37"/>
                            <a:pt x="67" y="36"/>
                          </a:cubicBezTo>
                          <a:cubicBezTo>
                            <a:pt x="74" y="34"/>
                            <a:pt x="74" y="34"/>
                            <a:pt x="74" y="34"/>
                          </a:cubicBezTo>
                          <a:cubicBezTo>
                            <a:pt x="64" y="0"/>
                            <a:pt x="64" y="0"/>
                            <a:pt x="64" y="0"/>
                          </a:cubicBezTo>
                          <a:lnTo>
                            <a:pt x="57" y="3"/>
                          </a:ln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solidFill>
                          <a:srgbClr val="292929"/>
                        </a:solidFill>
                      </a:endParaRPr>
                    </a:p>
                  </p:txBody>
                </p:sp>
                <p:sp>
                  <p:nvSpPr>
                    <p:cNvPr id="174" name="Freeform 203"/>
                    <p:cNvSpPr>
                      <a:spLocks/>
                    </p:cNvSpPr>
                    <p:nvPr/>
                  </p:nvSpPr>
                  <p:spPr bwMode="black">
                    <a:xfrm>
                      <a:off x="7583488" y="3100388"/>
                      <a:ext cx="49213" cy="58738"/>
                    </a:xfrm>
                    <a:custGeom>
                      <a:avLst/>
                      <a:gdLst>
                        <a:gd name="T0" fmla="*/ 49 w 64"/>
                        <a:gd name="T1" fmla="*/ 34 h 78"/>
                        <a:gd name="T2" fmla="*/ 49 w 64"/>
                        <a:gd name="T3" fmla="*/ 33 h 78"/>
                        <a:gd name="T4" fmla="*/ 33 w 64"/>
                        <a:gd name="T5" fmla="*/ 6 h 78"/>
                        <a:gd name="T6" fmla="*/ 29 w 64"/>
                        <a:gd name="T7" fmla="*/ 0 h 78"/>
                        <a:gd name="T8" fmla="*/ 0 w 64"/>
                        <a:gd name="T9" fmla="*/ 19 h 78"/>
                        <a:gd name="T10" fmla="*/ 4 w 64"/>
                        <a:gd name="T11" fmla="*/ 26 h 78"/>
                        <a:gd name="T12" fmla="*/ 18 w 64"/>
                        <a:gd name="T13" fmla="*/ 50 h 78"/>
                        <a:gd name="T14" fmla="*/ 31 w 64"/>
                        <a:gd name="T15" fmla="*/ 72 h 78"/>
                        <a:gd name="T16" fmla="*/ 35 w 64"/>
                        <a:gd name="T17" fmla="*/ 78 h 78"/>
                        <a:gd name="T18" fmla="*/ 64 w 64"/>
                        <a:gd name="T19" fmla="*/ 59 h 78"/>
                        <a:gd name="T20" fmla="*/ 60 w 64"/>
                        <a:gd name="T21" fmla="*/ 52 h 78"/>
                        <a:gd name="T22" fmla="*/ 49 w 64"/>
                        <a:gd name="T23" fmla="*/ 34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78">
                          <a:moveTo>
                            <a:pt x="49" y="34"/>
                          </a:moveTo>
                          <a:cubicBezTo>
                            <a:pt x="49" y="33"/>
                            <a:pt x="49" y="33"/>
                            <a:pt x="49" y="33"/>
                          </a:cubicBezTo>
                          <a:cubicBezTo>
                            <a:pt x="44" y="25"/>
                            <a:pt x="39" y="15"/>
                            <a:pt x="33" y="6"/>
                          </a:cubicBezTo>
                          <a:cubicBezTo>
                            <a:pt x="29" y="0"/>
                            <a:pt x="29" y="0"/>
                            <a:pt x="29" y="0"/>
                          </a:cubicBezTo>
                          <a:cubicBezTo>
                            <a:pt x="0" y="19"/>
                            <a:pt x="0" y="19"/>
                            <a:pt x="0" y="19"/>
                          </a:cubicBezTo>
                          <a:cubicBezTo>
                            <a:pt x="4" y="26"/>
                            <a:pt x="4" y="26"/>
                            <a:pt x="4" y="26"/>
                          </a:cubicBezTo>
                          <a:cubicBezTo>
                            <a:pt x="9" y="34"/>
                            <a:pt x="14" y="43"/>
                            <a:pt x="18" y="50"/>
                          </a:cubicBezTo>
                          <a:cubicBezTo>
                            <a:pt x="22" y="58"/>
                            <a:pt x="27" y="65"/>
                            <a:pt x="31" y="72"/>
                          </a:cubicBezTo>
                          <a:cubicBezTo>
                            <a:pt x="35" y="78"/>
                            <a:pt x="35" y="78"/>
                            <a:pt x="35" y="78"/>
                          </a:cubicBezTo>
                          <a:cubicBezTo>
                            <a:pt x="64" y="59"/>
                            <a:pt x="64" y="59"/>
                            <a:pt x="64" y="59"/>
                          </a:cubicBezTo>
                          <a:cubicBezTo>
                            <a:pt x="60" y="52"/>
                            <a:pt x="60" y="52"/>
                            <a:pt x="60" y="52"/>
                          </a:cubicBezTo>
                          <a:cubicBezTo>
                            <a:pt x="57" y="47"/>
                            <a:pt x="53" y="41"/>
                            <a:pt x="49" y="34"/>
                          </a:cubicBez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solidFill>
                          <a:srgbClr val="292929"/>
                        </a:solidFill>
                      </a:endParaRPr>
                    </a:p>
                  </p:txBody>
                </p:sp>
                <p:sp>
                  <p:nvSpPr>
                    <p:cNvPr id="175" name="Freeform 204"/>
                    <p:cNvSpPr>
                      <a:spLocks/>
                    </p:cNvSpPr>
                    <p:nvPr/>
                  </p:nvSpPr>
                  <p:spPr bwMode="black">
                    <a:xfrm>
                      <a:off x="7521575" y="3054350"/>
                      <a:ext cx="55563" cy="47625"/>
                    </a:xfrm>
                    <a:custGeom>
                      <a:avLst/>
                      <a:gdLst>
                        <a:gd name="T0" fmla="*/ 23 w 75"/>
                        <a:gd name="T1" fmla="*/ 4 h 62"/>
                        <a:gd name="T2" fmla="*/ 17 w 75"/>
                        <a:gd name="T3" fmla="*/ 0 h 62"/>
                        <a:gd name="T4" fmla="*/ 0 w 75"/>
                        <a:gd name="T5" fmla="*/ 31 h 62"/>
                        <a:gd name="T6" fmla="*/ 6 w 75"/>
                        <a:gd name="T7" fmla="*/ 35 h 62"/>
                        <a:gd name="T8" fmla="*/ 57 w 75"/>
                        <a:gd name="T9" fmla="*/ 59 h 62"/>
                        <a:gd name="T10" fmla="*/ 66 w 75"/>
                        <a:gd name="T11" fmla="*/ 62 h 62"/>
                        <a:gd name="T12" fmla="*/ 75 w 75"/>
                        <a:gd name="T13" fmla="*/ 28 h 62"/>
                        <a:gd name="T14" fmla="*/ 66 w 75"/>
                        <a:gd name="T15" fmla="*/ 25 h 62"/>
                        <a:gd name="T16" fmla="*/ 23 w 75"/>
                        <a:gd name="T17" fmla="*/ 4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62">
                          <a:moveTo>
                            <a:pt x="23" y="4"/>
                          </a:moveTo>
                          <a:cubicBezTo>
                            <a:pt x="17" y="0"/>
                            <a:pt x="17" y="0"/>
                            <a:pt x="17" y="0"/>
                          </a:cubicBezTo>
                          <a:cubicBezTo>
                            <a:pt x="0" y="31"/>
                            <a:pt x="0" y="31"/>
                            <a:pt x="0" y="31"/>
                          </a:cubicBezTo>
                          <a:cubicBezTo>
                            <a:pt x="6" y="35"/>
                            <a:pt x="6" y="35"/>
                            <a:pt x="6" y="35"/>
                          </a:cubicBezTo>
                          <a:cubicBezTo>
                            <a:pt x="42" y="54"/>
                            <a:pt x="52" y="58"/>
                            <a:pt x="57" y="59"/>
                          </a:cubicBezTo>
                          <a:cubicBezTo>
                            <a:pt x="66" y="62"/>
                            <a:pt x="66" y="62"/>
                            <a:pt x="66" y="62"/>
                          </a:cubicBezTo>
                          <a:cubicBezTo>
                            <a:pt x="75" y="28"/>
                            <a:pt x="75" y="28"/>
                            <a:pt x="75" y="28"/>
                          </a:cubicBezTo>
                          <a:cubicBezTo>
                            <a:pt x="66" y="25"/>
                            <a:pt x="66" y="25"/>
                            <a:pt x="66" y="25"/>
                          </a:cubicBezTo>
                          <a:cubicBezTo>
                            <a:pt x="65" y="25"/>
                            <a:pt x="58" y="23"/>
                            <a:pt x="23" y="4"/>
                          </a:cubicBez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solidFill>
                          <a:srgbClr val="292929"/>
                        </a:solidFill>
                      </a:endParaRPr>
                    </a:p>
                  </p:txBody>
                </p:sp>
                <p:sp>
                  <p:nvSpPr>
                    <p:cNvPr id="176" name="Freeform 205"/>
                    <p:cNvSpPr>
                      <a:spLocks/>
                    </p:cNvSpPr>
                    <p:nvPr/>
                  </p:nvSpPr>
                  <p:spPr bwMode="black">
                    <a:xfrm>
                      <a:off x="7640638" y="3154363"/>
                      <a:ext cx="57150" cy="38100"/>
                    </a:xfrm>
                    <a:custGeom>
                      <a:avLst/>
                      <a:gdLst>
                        <a:gd name="T0" fmla="*/ 19 w 76"/>
                        <a:gd name="T1" fmla="*/ 3 h 52"/>
                        <a:gd name="T2" fmla="*/ 12 w 76"/>
                        <a:gd name="T3" fmla="*/ 0 h 52"/>
                        <a:gd name="T4" fmla="*/ 0 w 76"/>
                        <a:gd name="T5" fmla="*/ 33 h 52"/>
                        <a:gd name="T6" fmla="*/ 7 w 76"/>
                        <a:gd name="T7" fmla="*/ 36 h 52"/>
                        <a:gd name="T8" fmla="*/ 61 w 76"/>
                        <a:gd name="T9" fmla="*/ 51 h 52"/>
                        <a:gd name="T10" fmla="*/ 68 w 76"/>
                        <a:gd name="T11" fmla="*/ 52 h 52"/>
                        <a:gd name="T12" fmla="*/ 76 w 76"/>
                        <a:gd name="T13" fmla="*/ 18 h 52"/>
                        <a:gd name="T14" fmla="*/ 68 w 76"/>
                        <a:gd name="T15" fmla="*/ 16 h 52"/>
                        <a:gd name="T16" fmla="*/ 19 w 76"/>
                        <a:gd name="T17" fmla="*/ 3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52">
                          <a:moveTo>
                            <a:pt x="19" y="3"/>
                          </a:moveTo>
                          <a:cubicBezTo>
                            <a:pt x="12" y="0"/>
                            <a:pt x="12" y="0"/>
                            <a:pt x="12" y="0"/>
                          </a:cubicBezTo>
                          <a:cubicBezTo>
                            <a:pt x="0" y="33"/>
                            <a:pt x="0" y="33"/>
                            <a:pt x="0" y="33"/>
                          </a:cubicBezTo>
                          <a:cubicBezTo>
                            <a:pt x="7" y="36"/>
                            <a:pt x="7" y="36"/>
                            <a:pt x="7" y="36"/>
                          </a:cubicBezTo>
                          <a:cubicBezTo>
                            <a:pt x="23" y="41"/>
                            <a:pt x="41" y="46"/>
                            <a:pt x="61" y="51"/>
                          </a:cubicBezTo>
                          <a:cubicBezTo>
                            <a:pt x="68" y="52"/>
                            <a:pt x="68" y="52"/>
                            <a:pt x="68" y="52"/>
                          </a:cubicBezTo>
                          <a:cubicBezTo>
                            <a:pt x="76" y="18"/>
                            <a:pt x="76" y="18"/>
                            <a:pt x="76" y="18"/>
                          </a:cubicBezTo>
                          <a:cubicBezTo>
                            <a:pt x="68" y="16"/>
                            <a:pt x="68" y="16"/>
                            <a:pt x="68" y="16"/>
                          </a:cubicBezTo>
                          <a:cubicBezTo>
                            <a:pt x="50" y="12"/>
                            <a:pt x="33" y="8"/>
                            <a:pt x="19" y="3"/>
                          </a:cubicBez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solidFill>
                          <a:srgbClr val="292929"/>
                        </a:solidFill>
                      </a:endParaRPr>
                    </a:p>
                  </p:txBody>
                </p:sp>
                <p:sp>
                  <p:nvSpPr>
                    <p:cNvPr id="177" name="Freeform 206"/>
                    <p:cNvSpPr>
                      <a:spLocks/>
                    </p:cNvSpPr>
                    <p:nvPr/>
                  </p:nvSpPr>
                  <p:spPr bwMode="black">
                    <a:xfrm>
                      <a:off x="7451725" y="3016250"/>
                      <a:ext cx="57150" cy="47625"/>
                    </a:xfrm>
                    <a:custGeom>
                      <a:avLst/>
                      <a:gdLst>
                        <a:gd name="T0" fmla="*/ 24 w 77"/>
                        <a:gd name="T1" fmla="*/ 3 h 64"/>
                        <a:gd name="T2" fmla="*/ 17 w 77"/>
                        <a:gd name="T3" fmla="*/ 0 h 64"/>
                        <a:gd name="T4" fmla="*/ 0 w 77"/>
                        <a:gd name="T5" fmla="*/ 30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3"/>
                          </a:moveTo>
                          <a:cubicBezTo>
                            <a:pt x="17" y="0"/>
                            <a:pt x="17" y="0"/>
                            <a:pt x="17" y="0"/>
                          </a:cubicBezTo>
                          <a:cubicBezTo>
                            <a:pt x="0" y="30"/>
                            <a:pt x="0" y="30"/>
                            <a:pt x="0" y="30"/>
                          </a:cubicBezTo>
                          <a:cubicBezTo>
                            <a:pt x="6" y="34"/>
                            <a:pt x="6" y="34"/>
                            <a:pt x="6" y="34"/>
                          </a:cubicBezTo>
                          <a:cubicBezTo>
                            <a:pt x="23" y="43"/>
                            <a:pt x="38" y="52"/>
                            <a:pt x="53" y="61"/>
                          </a:cubicBezTo>
                          <a:cubicBezTo>
                            <a:pt x="59" y="64"/>
                            <a:pt x="59" y="64"/>
                            <a:pt x="59" y="64"/>
                          </a:cubicBezTo>
                          <a:cubicBezTo>
                            <a:pt x="77" y="34"/>
                            <a:pt x="77" y="34"/>
                            <a:pt x="77" y="34"/>
                          </a:cubicBezTo>
                          <a:cubicBezTo>
                            <a:pt x="70" y="30"/>
                            <a:pt x="70" y="30"/>
                            <a:pt x="70" y="30"/>
                          </a:cubicBezTo>
                          <a:cubicBezTo>
                            <a:pt x="56" y="22"/>
                            <a:pt x="41" y="13"/>
                            <a:pt x="24" y="3"/>
                          </a:cubicBez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solidFill>
                          <a:srgbClr val="292929"/>
                        </a:solidFill>
                      </a:endParaRPr>
                    </a:p>
                  </p:txBody>
                </p:sp>
                <p:sp>
                  <p:nvSpPr>
                    <p:cNvPr id="178" name="Freeform 207"/>
                    <p:cNvSpPr>
                      <a:spLocks noEditPoints="1"/>
                    </p:cNvSpPr>
                    <p:nvPr/>
                  </p:nvSpPr>
                  <p:spPr bwMode="black">
                    <a:xfrm>
                      <a:off x="7108826" y="2208212"/>
                      <a:ext cx="1198562" cy="892174"/>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solidFill>
                          <a:srgbClr val="292929"/>
                        </a:solidFill>
                      </a:endParaRPr>
                    </a:p>
                  </p:txBody>
                </p:sp>
              </p:grpSp>
              <p:grpSp>
                <p:nvGrpSpPr>
                  <p:cNvPr id="179" name="Group 178"/>
                  <p:cNvGrpSpPr/>
                  <p:nvPr/>
                </p:nvGrpSpPr>
                <p:grpSpPr bwMode="black">
                  <a:xfrm>
                    <a:off x="6011148" y="3322266"/>
                    <a:ext cx="663113" cy="511890"/>
                    <a:chOff x="7010400" y="2133600"/>
                    <a:chExt cx="1379538" cy="1065213"/>
                  </a:xfrm>
                </p:grpSpPr>
                <p:sp>
                  <p:nvSpPr>
                    <p:cNvPr id="180" name="Freeform 161"/>
                    <p:cNvSpPr>
                      <a:spLocks/>
                    </p:cNvSpPr>
                    <p:nvPr/>
                  </p:nvSpPr>
                  <p:spPr bwMode="black">
                    <a:xfrm>
                      <a:off x="7189788" y="2416175"/>
                      <a:ext cx="57150" cy="49213"/>
                    </a:xfrm>
                    <a:custGeom>
                      <a:avLst/>
                      <a:gdLst>
                        <a:gd name="T0" fmla="*/ 36 w 36"/>
                        <a:gd name="T1" fmla="*/ 15 h 31"/>
                        <a:gd name="T2" fmla="*/ 28 w 36"/>
                        <a:gd name="T3" fmla="*/ 0 h 31"/>
                        <a:gd name="T4" fmla="*/ 0 w 36"/>
                        <a:gd name="T5" fmla="*/ 16 h 31"/>
                        <a:gd name="T6" fmla="*/ 8 w 36"/>
                        <a:gd name="T7" fmla="*/ 31 h 31"/>
                        <a:gd name="T8" fmla="*/ 36 w 36"/>
                        <a:gd name="T9" fmla="*/ 15 h 31"/>
                      </a:gdLst>
                      <a:ahLst/>
                      <a:cxnLst>
                        <a:cxn ang="0">
                          <a:pos x="T0" y="T1"/>
                        </a:cxn>
                        <a:cxn ang="0">
                          <a:pos x="T2" y="T3"/>
                        </a:cxn>
                        <a:cxn ang="0">
                          <a:pos x="T4" y="T5"/>
                        </a:cxn>
                        <a:cxn ang="0">
                          <a:pos x="T6" y="T7"/>
                        </a:cxn>
                        <a:cxn ang="0">
                          <a:pos x="T8" y="T9"/>
                        </a:cxn>
                      </a:cxnLst>
                      <a:rect l="0" t="0" r="r" b="b"/>
                      <a:pathLst>
                        <a:path w="36" h="31">
                          <a:moveTo>
                            <a:pt x="36" y="15"/>
                          </a:moveTo>
                          <a:lnTo>
                            <a:pt x="28" y="0"/>
                          </a:lnTo>
                          <a:lnTo>
                            <a:pt x="0" y="16"/>
                          </a:lnTo>
                          <a:lnTo>
                            <a:pt x="8" y="31"/>
                          </a:lnTo>
                          <a:lnTo>
                            <a:pt x="36" y="15"/>
                          </a:ln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solidFill>
                          <a:srgbClr val="292929"/>
                        </a:solidFill>
                      </a:endParaRPr>
                    </a:p>
                  </p:txBody>
                </p:sp>
                <p:sp>
                  <p:nvSpPr>
                    <p:cNvPr id="181" name="Freeform 162"/>
                    <p:cNvSpPr>
                      <a:spLocks/>
                    </p:cNvSpPr>
                    <p:nvPr/>
                  </p:nvSpPr>
                  <p:spPr bwMode="black">
                    <a:xfrm>
                      <a:off x="7539038" y="2225675"/>
                      <a:ext cx="57150" cy="47625"/>
                    </a:xfrm>
                    <a:custGeom>
                      <a:avLst/>
                      <a:gdLst>
                        <a:gd name="T0" fmla="*/ 36 w 36"/>
                        <a:gd name="T1" fmla="*/ 14 h 30"/>
                        <a:gd name="T2" fmla="*/ 28 w 36"/>
                        <a:gd name="T3" fmla="*/ 0 h 30"/>
                        <a:gd name="T4" fmla="*/ 0 w 36"/>
                        <a:gd name="T5" fmla="*/ 15 h 30"/>
                        <a:gd name="T6" fmla="*/ 8 w 36"/>
                        <a:gd name="T7" fmla="*/ 30 h 30"/>
                        <a:gd name="T8" fmla="*/ 36 w 36"/>
                        <a:gd name="T9" fmla="*/ 14 h 30"/>
                      </a:gdLst>
                      <a:ahLst/>
                      <a:cxnLst>
                        <a:cxn ang="0">
                          <a:pos x="T0" y="T1"/>
                        </a:cxn>
                        <a:cxn ang="0">
                          <a:pos x="T2" y="T3"/>
                        </a:cxn>
                        <a:cxn ang="0">
                          <a:pos x="T4" y="T5"/>
                        </a:cxn>
                        <a:cxn ang="0">
                          <a:pos x="T6" y="T7"/>
                        </a:cxn>
                        <a:cxn ang="0">
                          <a:pos x="T8" y="T9"/>
                        </a:cxn>
                      </a:cxnLst>
                      <a:rect l="0" t="0" r="r" b="b"/>
                      <a:pathLst>
                        <a:path w="36" h="30">
                          <a:moveTo>
                            <a:pt x="36" y="14"/>
                          </a:moveTo>
                          <a:lnTo>
                            <a:pt x="28" y="0"/>
                          </a:lnTo>
                          <a:lnTo>
                            <a:pt x="0" y="15"/>
                          </a:lnTo>
                          <a:lnTo>
                            <a:pt x="8" y="30"/>
                          </a:lnTo>
                          <a:lnTo>
                            <a:pt x="36" y="14"/>
                          </a:ln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solidFill>
                          <a:srgbClr val="292929"/>
                        </a:solidFill>
                      </a:endParaRPr>
                    </a:p>
                  </p:txBody>
                </p:sp>
                <p:sp>
                  <p:nvSpPr>
                    <p:cNvPr id="182" name="Freeform 163"/>
                    <p:cNvSpPr>
                      <a:spLocks/>
                    </p:cNvSpPr>
                    <p:nvPr/>
                  </p:nvSpPr>
                  <p:spPr bwMode="black">
                    <a:xfrm>
                      <a:off x="7329488" y="2339975"/>
                      <a:ext cx="57150" cy="47625"/>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solidFill>
                          <a:srgbClr val="292929"/>
                        </a:solidFill>
                      </a:endParaRPr>
                    </a:p>
                  </p:txBody>
                </p:sp>
                <p:sp>
                  <p:nvSpPr>
                    <p:cNvPr id="183" name="Freeform 164"/>
                    <p:cNvSpPr>
                      <a:spLocks/>
                    </p:cNvSpPr>
                    <p:nvPr/>
                  </p:nvSpPr>
                  <p:spPr bwMode="black">
                    <a:xfrm>
                      <a:off x="7399338" y="2301875"/>
                      <a:ext cx="57150" cy="47625"/>
                    </a:xfrm>
                    <a:custGeom>
                      <a:avLst/>
                      <a:gdLst>
                        <a:gd name="T0" fmla="*/ 36 w 36"/>
                        <a:gd name="T1" fmla="*/ 15 h 30"/>
                        <a:gd name="T2" fmla="*/ 28 w 36"/>
                        <a:gd name="T3" fmla="*/ 0 h 30"/>
                        <a:gd name="T4" fmla="*/ 0 w 36"/>
                        <a:gd name="T5" fmla="*/ 15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5"/>
                          </a:lnTo>
                          <a:lnTo>
                            <a:pt x="8" y="30"/>
                          </a:lnTo>
                          <a:lnTo>
                            <a:pt x="36" y="15"/>
                          </a:ln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solidFill>
                          <a:srgbClr val="292929"/>
                        </a:solidFill>
                      </a:endParaRPr>
                    </a:p>
                  </p:txBody>
                </p:sp>
                <p:sp>
                  <p:nvSpPr>
                    <p:cNvPr id="184" name="Freeform 165"/>
                    <p:cNvSpPr>
                      <a:spLocks/>
                    </p:cNvSpPr>
                    <p:nvPr/>
                  </p:nvSpPr>
                  <p:spPr bwMode="black">
                    <a:xfrm>
                      <a:off x="7469188" y="2263775"/>
                      <a:ext cx="58738" cy="47625"/>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solidFill>
                          <a:srgbClr val="292929"/>
                        </a:solidFill>
                      </a:endParaRPr>
                    </a:p>
                  </p:txBody>
                </p:sp>
                <p:sp>
                  <p:nvSpPr>
                    <p:cNvPr id="185" name="Freeform 166"/>
                    <p:cNvSpPr>
                      <a:spLocks/>
                    </p:cNvSpPr>
                    <p:nvPr/>
                  </p:nvSpPr>
                  <p:spPr bwMode="black">
                    <a:xfrm>
                      <a:off x="7011988" y="2725738"/>
                      <a:ext cx="31750" cy="52388"/>
                    </a:xfrm>
                    <a:custGeom>
                      <a:avLst/>
                      <a:gdLst>
                        <a:gd name="T0" fmla="*/ 40 w 41"/>
                        <a:gd name="T1" fmla="*/ 60 h 71"/>
                        <a:gd name="T2" fmla="*/ 36 w 41"/>
                        <a:gd name="T3" fmla="*/ 7 h 71"/>
                        <a:gd name="T4" fmla="*/ 35 w 41"/>
                        <a:gd name="T5" fmla="*/ 0 h 71"/>
                        <a:gd name="T6" fmla="*/ 0 w 41"/>
                        <a:gd name="T7" fmla="*/ 2 h 71"/>
                        <a:gd name="T8" fmla="*/ 0 w 41"/>
                        <a:gd name="T9" fmla="*/ 10 h 71"/>
                        <a:gd name="T10" fmla="*/ 5 w 41"/>
                        <a:gd name="T11" fmla="*/ 64 h 71"/>
                        <a:gd name="T12" fmla="*/ 6 w 41"/>
                        <a:gd name="T13" fmla="*/ 71 h 71"/>
                        <a:gd name="T14" fmla="*/ 41 w 41"/>
                        <a:gd name="T15" fmla="*/ 67 h 71"/>
                        <a:gd name="T16" fmla="*/ 40 w 41"/>
                        <a:gd name="T17" fmla="*/ 6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71">
                          <a:moveTo>
                            <a:pt x="40" y="60"/>
                          </a:moveTo>
                          <a:cubicBezTo>
                            <a:pt x="38" y="45"/>
                            <a:pt x="37" y="27"/>
                            <a:pt x="36" y="7"/>
                          </a:cubicBezTo>
                          <a:cubicBezTo>
                            <a:pt x="35" y="0"/>
                            <a:pt x="35" y="0"/>
                            <a:pt x="35" y="0"/>
                          </a:cubicBezTo>
                          <a:cubicBezTo>
                            <a:pt x="0" y="2"/>
                            <a:pt x="0" y="2"/>
                            <a:pt x="0" y="2"/>
                          </a:cubicBezTo>
                          <a:cubicBezTo>
                            <a:pt x="0" y="10"/>
                            <a:pt x="0" y="10"/>
                            <a:pt x="0" y="10"/>
                          </a:cubicBezTo>
                          <a:cubicBezTo>
                            <a:pt x="2" y="29"/>
                            <a:pt x="3" y="48"/>
                            <a:pt x="5" y="64"/>
                          </a:cubicBezTo>
                          <a:cubicBezTo>
                            <a:pt x="6" y="71"/>
                            <a:pt x="6" y="71"/>
                            <a:pt x="6" y="71"/>
                          </a:cubicBezTo>
                          <a:cubicBezTo>
                            <a:pt x="41" y="67"/>
                            <a:pt x="41" y="67"/>
                            <a:pt x="41" y="67"/>
                          </a:cubicBezTo>
                          <a:lnTo>
                            <a:pt x="40" y="60"/>
                          </a:ln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solidFill>
                          <a:srgbClr val="292929"/>
                        </a:solidFill>
                      </a:endParaRPr>
                    </a:p>
                  </p:txBody>
                </p:sp>
                <p:sp>
                  <p:nvSpPr>
                    <p:cNvPr id="186" name="Freeform 167"/>
                    <p:cNvSpPr>
                      <a:spLocks/>
                    </p:cNvSpPr>
                    <p:nvPr/>
                  </p:nvSpPr>
                  <p:spPr bwMode="black">
                    <a:xfrm>
                      <a:off x="7116763" y="2451100"/>
                      <a:ext cx="57150" cy="31750"/>
                    </a:xfrm>
                    <a:custGeom>
                      <a:avLst/>
                      <a:gdLst>
                        <a:gd name="T0" fmla="*/ 51 w 77"/>
                        <a:gd name="T1" fmla="*/ 44 h 44"/>
                        <a:gd name="T2" fmla="*/ 70 w 77"/>
                        <a:gd name="T3" fmla="*/ 41 h 44"/>
                        <a:gd name="T4" fmla="*/ 77 w 77"/>
                        <a:gd name="T5" fmla="*/ 39 h 44"/>
                        <a:gd name="T6" fmla="*/ 67 w 77"/>
                        <a:gd name="T7" fmla="*/ 5 h 44"/>
                        <a:gd name="T8" fmla="*/ 60 w 77"/>
                        <a:gd name="T9" fmla="*/ 8 h 44"/>
                        <a:gd name="T10" fmla="*/ 18 w 77"/>
                        <a:gd name="T11" fmla="*/ 2 h 44"/>
                        <a:gd name="T12" fmla="*/ 11 w 77"/>
                        <a:gd name="T13" fmla="*/ 0 h 44"/>
                        <a:gd name="T14" fmla="*/ 0 w 77"/>
                        <a:gd name="T15" fmla="*/ 33 h 44"/>
                        <a:gd name="T16" fmla="*/ 7 w 77"/>
                        <a:gd name="T17" fmla="*/ 36 h 44"/>
                        <a:gd name="T18" fmla="*/ 51 w 77"/>
                        <a:gd name="T19"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44">
                          <a:moveTo>
                            <a:pt x="51" y="44"/>
                          </a:moveTo>
                          <a:cubicBezTo>
                            <a:pt x="58" y="44"/>
                            <a:pt x="64" y="43"/>
                            <a:pt x="70" y="41"/>
                          </a:cubicBezTo>
                          <a:cubicBezTo>
                            <a:pt x="77" y="39"/>
                            <a:pt x="77" y="39"/>
                            <a:pt x="77" y="39"/>
                          </a:cubicBezTo>
                          <a:cubicBezTo>
                            <a:pt x="67" y="5"/>
                            <a:pt x="67" y="5"/>
                            <a:pt x="67" y="5"/>
                          </a:cubicBezTo>
                          <a:cubicBezTo>
                            <a:pt x="60" y="8"/>
                            <a:pt x="60" y="8"/>
                            <a:pt x="60" y="8"/>
                          </a:cubicBezTo>
                          <a:cubicBezTo>
                            <a:pt x="51" y="10"/>
                            <a:pt x="38" y="8"/>
                            <a:pt x="18" y="2"/>
                          </a:cubicBezTo>
                          <a:cubicBezTo>
                            <a:pt x="11" y="0"/>
                            <a:pt x="11" y="0"/>
                            <a:pt x="11" y="0"/>
                          </a:cubicBezTo>
                          <a:cubicBezTo>
                            <a:pt x="0" y="33"/>
                            <a:pt x="0" y="33"/>
                            <a:pt x="0" y="33"/>
                          </a:cubicBezTo>
                          <a:cubicBezTo>
                            <a:pt x="7" y="36"/>
                            <a:pt x="7" y="36"/>
                            <a:pt x="7" y="36"/>
                          </a:cubicBezTo>
                          <a:cubicBezTo>
                            <a:pt x="25" y="41"/>
                            <a:pt x="39" y="44"/>
                            <a:pt x="51" y="44"/>
                          </a:cubicBez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solidFill>
                          <a:srgbClr val="292929"/>
                        </a:solidFill>
                      </a:endParaRPr>
                    </a:p>
                  </p:txBody>
                </p:sp>
                <p:sp>
                  <p:nvSpPr>
                    <p:cNvPr id="187" name="Freeform 168"/>
                    <p:cNvSpPr>
                      <a:spLocks/>
                    </p:cNvSpPr>
                    <p:nvPr/>
                  </p:nvSpPr>
                  <p:spPr bwMode="black">
                    <a:xfrm>
                      <a:off x="7010400" y="2646363"/>
                      <a:ext cx="26988" cy="52388"/>
                    </a:xfrm>
                    <a:custGeom>
                      <a:avLst/>
                      <a:gdLst>
                        <a:gd name="T0" fmla="*/ 36 w 36"/>
                        <a:gd name="T1" fmla="*/ 61 h 70"/>
                        <a:gd name="T2" fmla="*/ 35 w 36"/>
                        <a:gd name="T3" fmla="*/ 22 h 70"/>
                        <a:gd name="T4" fmla="*/ 35 w 36"/>
                        <a:gd name="T5" fmla="*/ 8 h 70"/>
                        <a:gd name="T6" fmla="*/ 35 w 36"/>
                        <a:gd name="T7" fmla="*/ 1 h 70"/>
                        <a:gd name="T8" fmla="*/ 0 w 36"/>
                        <a:gd name="T9" fmla="*/ 0 h 70"/>
                        <a:gd name="T10" fmla="*/ 0 w 36"/>
                        <a:gd name="T11" fmla="*/ 8 h 70"/>
                        <a:gd name="T12" fmla="*/ 0 w 36"/>
                        <a:gd name="T13" fmla="*/ 22 h 70"/>
                        <a:gd name="T14" fmla="*/ 1 w 36"/>
                        <a:gd name="T15" fmla="*/ 62 h 70"/>
                        <a:gd name="T16" fmla="*/ 1 w 36"/>
                        <a:gd name="T17" fmla="*/ 70 h 70"/>
                        <a:gd name="T18" fmla="*/ 36 w 36"/>
                        <a:gd name="T19" fmla="*/ 68 h 70"/>
                        <a:gd name="T20" fmla="*/ 36 w 36"/>
                        <a:gd name="T21" fmla="*/ 6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70">
                          <a:moveTo>
                            <a:pt x="36" y="61"/>
                          </a:moveTo>
                          <a:cubicBezTo>
                            <a:pt x="35" y="47"/>
                            <a:pt x="35" y="34"/>
                            <a:pt x="35" y="22"/>
                          </a:cubicBezTo>
                          <a:cubicBezTo>
                            <a:pt x="35" y="17"/>
                            <a:pt x="35" y="13"/>
                            <a:pt x="35" y="8"/>
                          </a:cubicBezTo>
                          <a:cubicBezTo>
                            <a:pt x="35" y="1"/>
                            <a:pt x="35" y="1"/>
                            <a:pt x="35" y="1"/>
                          </a:cubicBezTo>
                          <a:cubicBezTo>
                            <a:pt x="0" y="0"/>
                            <a:pt x="0" y="0"/>
                            <a:pt x="0" y="0"/>
                          </a:cubicBezTo>
                          <a:cubicBezTo>
                            <a:pt x="0" y="8"/>
                            <a:pt x="0" y="8"/>
                            <a:pt x="0" y="8"/>
                          </a:cubicBezTo>
                          <a:cubicBezTo>
                            <a:pt x="0" y="12"/>
                            <a:pt x="0" y="17"/>
                            <a:pt x="0" y="22"/>
                          </a:cubicBezTo>
                          <a:cubicBezTo>
                            <a:pt x="0" y="34"/>
                            <a:pt x="0" y="48"/>
                            <a:pt x="1" y="62"/>
                          </a:cubicBezTo>
                          <a:cubicBezTo>
                            <a:pt x="1" y="70"/>
                            <a:pt x="1" y="70"/>
                            <a:pt x="1" y="70"/>
                          </a:cubicBezTo>
                          <a:cubicBezTo>
                            <a:pt x="36" y="68"/>
                            <a:pt x="36" y="68"/>
                            <a:pt x="36" y="68"/>
                          </a:cubicBezTo>
                          <a:lnTo>
                            <a:pt x="36" y="61"/>
                          </a:ln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solidFill>
                          <a:srgbClr val="292929"/>
                        </a:solidFill>
                      </a:endParaRPr>
                    </a:p>
                  </p:txBody>
                </p:sp>
                <p:sp>
                  <p:nvSpPr>
                    <p:cNvPr id="188" name="Freeform 169"/>
                    <p:cNvSpPr>
                      <a:spLocks/>
                    </p:cNvSpPr>
                    <p:nvPr/>
                  </p:nvSpPr>
                  <p:spPr bwMode="black">
                    <a:xfrm>
                      <a:off x="7608888" y="2187575"/>
                      <a:ext cx="58738" cy="47625"/>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solidFill>
                          <a:srgbClr val="292929"/>
                        </a:solidFill>
                      </a:endParaRPr>
                    </a:p>
                  </p:txBody>
                </p:sp>
                <p:sp>
                  <p:nvSpPr>
                    <p:cNvPr id="189" name="Freeform 170"/>
                    <p:cNvSpPr>
                      <a:spLocks/>
                    </p:cNvSpPr>
                    <p:nvPr/>
                  </p:nvSpPr>
                  <p:spPr bwMode="black">
                    <a:xfrm>
                      <a:off x="7011988" y="2566988"/>
                      <a:ext cx="34925" cy="53975"/>
                    </a:xfrm>
                    <a:custGeom>
                      <a:avLst/>
                      <a:gdLst>
                        <a:gd name="T0" fmla="*/ 36 w 46"/>
                        <a:gd name="T1" fmla="*/ 64 h 72"/>
                        <a:gd name="T2" fmla="*/ 37 w 46"/>
                        <a:gd name="T3" fmla="*/ 61 h 72"/>
                        <a:gd name="T4" fmla="*/ 46 w 46"/>
                        <a:gd name="T5" fmla="*/ 21 h 72"/>
                        <a:gd name="T6" fmla="*/ 46 w 46"/>
                        <a:gd name="T7" fmla="*/ 7 h 72"/>
                        <a:gd name="T8" fmla="*/ 45 w 46"/>
                        <a:gd name="T9" fmla="*/ 0 h 72"/>
                        <a:gd name="T10" fmla="*/ 10 w 46"/>
                        <a:gd name="T11" fmla="*/ 2 h 72"/>
                        <a:gd name="T12" fmla="*/ 11 w 46"/>
                        <a:gd name="T13" fmla="*/ 10 h 72"/>
                        <a:gd name="T14" fmla="*/ 11 w 46"/>
                        <a:gd name="T15" fmla="*/ 21 h 72"/>
                        <a:gd name="T16" fmla="*/ 8 w 46"/>
                        <a:gd name="T17" fmla="*/ 42 h 72"/>
                        <a:gd name="T18" fmla="*/ 2 w 46"/>
                        <a:gd name="T19" fmla="*/ 56 h 72"/>
                        <a:gd name="T20" fmla="*/ 0 w 46"/>
                        <a:gd name="T21" fmla="*/ 63 h 72"/>
                        <a:gd name="T22" fmla="*/ 34 w 46"/>
                        <a:gd name="T23" fmla="*/ 72 h 72"/>
                        <a:gd name="T24" fmla="*/ 36 w 46"/>
                        <a:gd name="T25" fmla="*/ 6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 h="72">
                          <a:moveTo>
                            <a:pt x="36" y="64"/>
                          </a:moveTo>
                          <a:cubicBezTo>
                            <a:pt x="37" y="62"/>
                            <a:pt x="37" y="61"/>
                            <a:pt x="37" y="61"/>
                          </a:cubicBezTo>
                          <a:cubicBezTo>
                            <a:pt x="43" y="51"/>
                            <a:pt x="46" y="38"/>
                            <a:pt x="46" y="21"/>
                          </a:cubicBezTo>
                          <a:cubicBezTo>
                            <a:pt x="46" y="17"/>
                            <a:pt x="46" y="12"/>
                            <a:pt x="46" y="7"/>
                          </a:cubicBezTo>
                          <a:cubicBezTo>
                            <a:pt x="45" y="0"/>
                            <a:pt x="45" y="0"/>
                            <a:pt x="45" y="0"/>
                          </a:cubicBezTo>
                          <a:cubicBezTo>
                            <a:pt x="10" y="2"/>
                            <a:pt x="10" y="2"/>
                            <a:pt x="10" y="2"/>
                          </a:cubicBezTo>
                          <a:cubicBezTo>
                            <a:pt x="11" y="10"/>
                            <a:pt x="11" y="10"/>
                            <a:pt x="11" y="10"/>
                          </a:cubicBezTo>
                          <a:cubicBezTo>
                            <a:pt x="11" y="14"/>
                            <a:pt x="11" y="17"/>
                            <a:pt x="11" y="21"/>
                          </a:cubicBezTo>
                          <a:cubicBezTo>
                            <a:pt x="11" y="35"/>
                            <a:pt x="9" y="40"/>
                            <a:pt x="8" y="42"/>
                          </a:cubicBezTo>
                          <a:cubicBezTo>
                            <a:pt x="5" y="46"/>
                            <a:pt x="3" y="50"/>
                            <a:pt x="2" y="56"/>
                          </a:cubicBezTo>
                          <a:cubicBezTo>
                            <a:pt x="0" y="63"/>
                            <a:pt x="0" y="63"/>
                            <a:pt x="0" y="63"/>
                          </a:cubicBezTo>
                          <a:cubicBezTo>
                            <a:pt x="34" y="72"/>
                            <a:pt x="34" y="72"/>
                            <a:pt x="34" y="72"/>
                          </a:cubicBezTo>
                          <a:lnTo>
                            <a:pt x="36" y="64"/>
                          </a:ln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solidFill>
                          <a:srgbClr val="292929"/>
                        </a:solidFill>
                      </a:endParaRPr>
                    </a:p>
                  </p:txBody>
                </p:sp>
                <p:sp>
                  <p:nvSpPr>
                    <p:cNvPr id="190" name="Freeform 171"/>
                    <p:cNvSpPr>
                      <a:spLocks/>
                    </p:cNvSpPr>
                    <p:nvPr/>
                  </p:nvSpPr>
                  <p:spPr bwMode="black">
                    <a:xfrm>
                      <a:off x="7011988" y="2484438"/>
                      <a:ext cx="34925" cy="57150"/>
                    </a:xfrm>
                    <a:custGeom>
                      <a:avLst/>
                      <a:gdLst>
                        <a:gd name="T0" fmla="*/ 5 w 46"/>
                        <a:gd name="T1" fmla="*/ 76 h 76"/>
                        <a:gd name="T2" fmla="*/ 39 w 46"/>
                        <a:gd name="T3" fmla="*/ 70 h 76"/>
                        <a:gd name="T4" fmla="*/ 38 w 46"/>
                        <a:gd name="T5" fmla="*/ 63 h 76"/>
                        <a:gd name="T6" fmla="*/ 36 w 46"/>
                        <a:gd name="T7" fmla="*/ 46 h 76"/>
                        <a:gd name="T8" fmla="*/ 43 w 46"/>
                        <a:gd name="T9" fmla="*/ 21 h 76"/>
                        <a:gd name="T10" fmla="*/ 46 w 46"/>
                        <a:gd name="T11" fmla="*/ 14 h 76"/>
                        <a:gd name="T12" fmla="*/ 13 w 46"/>
                        <a:gd name="T13" fmla="*/ 0 h 76"/>
                        <a:gd name="T14" fmla="*/ 11 w 46"/>
                        <a:gd name="T15" fmla="*/ 7 h 76"/>
                        <a:gd name="T16" fmla="*/ 0 w 46"/>
                        <a:gd name="T17" fmla="*/ 46 h 76"/>
                        <a:gd name="T18" fmla="*/ 3 w 46"/>
                        <a:gd name="T19" fmla="*/ 69 h 76"/>
                        <a:gd name="T20" fmla="*/ 5 w 46"/>
                        <a:gd name="T21"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76">
                          <a:moveTo>
                            <a:pt x="5" y="76"/>
                          </a:moveTo>
                          <a:cubicBezTo>
                            <a:pt x="39" y="70"/>
                            <a:pt x="39" y="70"/>
                            <a:pt x="39" y="70"/>
                          </a:cubicBezTo>
                          <a:cubicBezTo>
                            <a:pt x="38" y="63"/>
                            <a:pt x="38" y="63"/>
                            <a:pt x="38" y="63"/>
                          </a:cubicBezTo>
                          <a:cubicBezTo>
                            <a:pt x="37" y="58"/>
                            <a:pt x="36" y="49"/>
                            <a:pt x="36" y="46"/>
                          </a:cubicBezTo>
                          <a:cubicBezTo>
                            <a:pt x="36" y="43"/>
                            <a:pt x="37" y="35"/>
                            <a:pt x="43" y="21"/>
                          </a:cubicBezTo>
                          <a:cubicBezTo>
                            <a:pt x="46" y="14"/>
                            <a:pt x="46" y="14"/>
                            <a:pt x="46" y="14"/>
                          </a:cubicBezTo>
                          <a:cubicBezTo>
                            <a:pt x="13" y="0"/>
                            <a:pt x="13" y="0"/>
                            <a:pt x="13" y="0"/>
                          </a:cubicBezTo>
                          <a:cubicBezTo>
                            <a:pt x="11" y="7"/>
                            <a:pt x="11" y="7"/>
                            <a:pt x="11" y="7"/>
                          </a:cubicBezTo>
                          <a:cubicBezTo>
                            <a:pt x="6" y="18"/>
                            <a:pt x="0" y="34"/>
                            <a:pt x="0" y="46"/>
                          </a:cubicBezTo>
                          <a:cubicBezTo>
                            <a:pt x="0" y="51"/>
                            <a:pt x="1" y="58"/>
                            <a:pt x="3" y="69"/>
                          </a:cubicBezTo>
                          <a:lnTo>
                            <a:pt x="5" y="76"/>
                          </a:ln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solidFill>
                          <a:srgbClr val="292929"/>
                        </a:solidFill>
                      </a:endParaRPr>
                    </a:p>
                  </p:txBody>
                </p:sp>
                <p:sp>
                  <p:nvSpPr>
                    <p:cNvPr id="191" name="Freeform 172"/>
                    <p:cNvSpPr>
                      <a:spLocks/>
                    </p:cNvSpPr>
                    <p:nvPr/>
                  </p:nvSpPr>
                  <p:spPr bwMode="black">
                    <a:xfrm>
                      <a:off x="8045450" y="2289175"/>
                      <a:ext cx="58738" cy="47625"/>
                    </a:xfrm>
                    <a:custGeom>
                      <a:avLst/>
                      <a:gdLst>
                        <a:gd name="T0" fmla="*/ 53 w 77"/>
                        <a:gd name="T1" fmla="*/ 61 h 64"/>
                        <a:gd name="T2" fmla="*/ 60 w 77"/>
                        <a:gd name="T3" fmla="*/ 64 h 64"/>
                        <a:gd name="T4" fmla="*/ 77 w 77"/>
                        <a:gd name="T5" fmla="*/ 34 h 64"/>
                        <a:gd name="T6" fmla="*/ 70 w 77"/>
                        <a:gd name="T7" fmla="*/ 30 h 64"/>
                        <a:gd name="T8" fmla="*/ 23 w 77"/>
                        <a:gd name="T9" fmla="*/ 4 h 64"/>
                        <a:gd name="T10" fmla="*/ 17 w 77"/>
                        <a:gd name="T11" fmla="*/ 0 h 64"/>
                        <a:gd name="T12" fmla="*/ 0 w 77"/>
                        <a:gd name="T13" fmla="*/ 31 h 64"/>
                        <a:gd name="T14" fmla="*/ 6 w 77"/>
                        <a:gd name="T15" fmla="*/ 35 h 64"/>
                        <a:gd name="T16" fmla="*/ 53 w 77"/>
                        <a:gd name="T17" fmla="*/ 6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3" y="61"/>
                          </a:moveTo>
                          <a:cubicBezTo>
                            <a:pt x="60" y="64"/>
                            <a:pt x="60" y="64"/>
                            <a:pt x="60" y="64"/>
                          </a:cubicBezTo>
                          <a:cubicBezTo>
                            <a:pt x="77" y="34"/>
                            <a:pt x="77" y="34"/>
                            <a:pt x="77" y="34"/>
                          </a:cubicBezTo>
                          <a:cubicBezTo>
                            <a:pt x="70" y="30"/>
                            <a:pt x="70" y="30"/>
                            <a:pt x="70" y="30"/>
                          </a:cubicBezTo>
                          <a:cubicBezTo>
                            <a:pt x="54" y="21"/>
                            <a:pt x="39" y="12"/>
                            <a:pt x="23" y="4"/>
                          </a:cubicBezTo>
                          <a:cubicBezTo>
                            <a:pt x="17" y="0"/>
                            <a:pt x="17" y="0"/>
                            <a:pt x="17" y="0"/>
                          </a:cubicBezTo>
                          <a:cubicBezTo>
                            <a:pt x="0" y="31"/>
                            <a:pt x="0" y="31"/>
                            <a:pt x="0" y="31"/>
                          </a:cubicBezTo>
                          <a:cubicBezTo>
                            <a:pt x="6" y="35"/>
                            <a:pt x="6" y="35"/>
                            <a:pt x="6" y="35"/>
                          </a:cubicBezTo>
                          <a:cubicBezTo>
                            <a:pt x="24" y="45"/>
                            <a:pt x="39" y="53"/>
                            <a:pt x="53" y="61"/>
                          </a:cubicBez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solidFill>
                          <a:srgbClr val="292929"/>
                        </a:solidFill>
                      </a:endParaRPr>
                    </a:p>
                  </p:txBody>
                </p:sp>
                <p:sp>
                  <p:nvSpPr>
                    <p:cNvPr id="192" name="Freeform 173"/>
                    <p:cNvSpPr>
                      <a:spLocks/>
                    </p:cNvSpPr>
                    <p:nvPr/>
                  </p:nvSpPr>
                  <p:spPr bwMode="black">
                    <a:xfrm>
                      <a:off x="8251825" y="2411413"/>
                      <a:ext cx="58738" cy="50800"/>
                    </a:xfrm>
                    <a:custGeom>
                      <a:avLst/>
                      <a:gdLst>
                        <a:gd name="T0" fmla="*/ 51 w 77"/>
                        <a:gd name="T1" fmla="*/ 63 h 67"/>
                        <a:gd name="T2" fmla="*/ 57 w 77"/>
                        <a:gd name="T3" fmla="*/ 67 h 67"/>
                        <a:gd name="T4" fmla="*/ 77 w 77"/>
                        <a:gd name="T5" fmla="*/ 38 h 67"/>
                        <a:gd name="T6" fmla="*/ 71 w 77"/>
                        <a:gd name="T7" fmla="*/ 34 h 67"/>
                        <a:gd name="T8" fmla="*/ 26 w 77"/>
                        <a:gd name="T9" fmla="*/ 4 h 67"/>
                        <a:gd name="T10" fmla="*/ 19 w 77"/>
                        <a:gd name="T11" fmla="*/ 0 h 67"/>
                        <a:gd name="T12" fmla="*/ 0 w 77"/>
                        <a:gd name="T13" fmla="*/ 29 h 67"/>
                        <a:gd name="T14" fmla="*/ 7 w 77"/>
                        <a:gd name="T15" fmla="*/ 33 h 67"/>
                        <a:gd name="T16" fmla="*/ 51 w 77"/>
                        <a:gd name="T17" fmla="*/ 63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7">
                          <a:moveTo>
                            <a:pt x="51" y="63"/>
                          </a:moveTo>
                          <a:cubicBezTo>
                            <a:pt x="57" y="67"/>
                            <a:pt x="57" y="67"/>
                            <a:pt x="57" y="67"/>
                          </a:cubicBezTo>
                          <a:cubicBezTo>
                            <a:pt x="77" y="38"/>
                            <a:pt x="77" y="38"/>
                            <a:pt x="77" y="38"/>
                          </a:cubicBezTo>
                          <a:cubicBezTo>
                            <a:pt x="71" y="34"/>
                            <a:pt x="71" y="34"/>
                            <a:pt x="71" y="34"/>
                          </a:cubicBezTo>
                          <a:cubicBezTo>
                            <a:pt x="58" y="25"/>
                            <a:pt x="42" y="15"/>
                            <a:pt x="26" y="4"/>
                          </a:cubicBezTo>
                          <a:cubicBezTo>
                            <a:pt x="19" y="0"/>
                            <a:pt x="19" y="0"/>
                            <a:pt x="19" y="0"/>
                          </a:cubicBezTo>
                          <a:cubicBezTo>
                            <a:pt x="0" y="29"/>
                            <a:pt x="0" y="29"/>
                            <a:pt x="0" y="29"/>
                          </a:cubicBezTo>
                          <a:cubicBezTo>
                            <a:pt x="7" y="33"/>
                            <a:pt x="7" y="33"/>
                            <a:pt x="7" y="33"/>
                          </a:cubicBezTo>
                          <a:cubicBezTo>
                            <a:pt x="23" y="44"/>
                            <a:pt x="38" y="54"/>
                            <a:pt x="51" y="63"/>
                          </a:cubicBez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solidFill>
                          <a:srgbClr val="292929"/>
                        </a:solidFill>
                      </a:endParaRPr>
                    </a:p>
                  </p:txBody>
                </p:sp>
                <p:sp>
                  <p:nvSpPr>
                    <p:cNvPr id="193" name="Freeform 174"/>
                    <p:cNvSpPr>
                      <a:spLocks/>
                    </p:cNvSpPr>
                    <p:nvPr/>
                  </p:nvSpPr>
                  <p:spPr bwMode="black">
                    <a:xfrm>
                      <a:off x="8185150" y="2368550"/>
                      <a:ext cx="57150" cy="49213"/>
                    </a:xfrm>
                    <a:custGeom>
                      <a:avLst/>
                      <a:gdLst>
                        <a:gd name="T0" fmla="*/ 52 w 77"/>
                        <a:gd name="T1" fmla="*/ 62 h 66"/>
                        <a:gd name="T2" fmla="*/ 58 w 77"/>
                        <a:gd name="T3" fmla="*/ 66 h 66"/>
                        <a:gd name="T4" fmla="*/ 77 w 77"/>
                        <a:gd name="T5" fmla="*/ 36 h 66"/>
                        <a:gd name="T6" fmla="*/ 70 w 77"/>
                        <a:gd name="T7" fmla="*/ 32 h 66"/>
                        <a:gd name="T8" fmla="*/ 24 w 77"/>
                        <a:gd name="T9" fmla="*/ 4 h 66"/>
                        <a:gd name="T10" fmla="*/ 18 w 77"/>
                        <a:gd name="T11" fmla="*/ 0 h 66"/>
                        <a:gd name="T12" fmla="*/ 0 w 77"/>
                        <a:gd name="T13" fmla="*/ 31 h 66"/>
                        <a:gd name="T14" fmla="*/ 6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8" y="66"/>
                            <a:pt x="58" y="66"/>
                            <a:pt x="58" y="66"/>
                          </a:cubicBezTo>
                          <a:cubicBezTo>
                            <a:pt x="77" y="36"/>
                            <a:pt x="77" y="36"/>
                            <a:pt x="77" y="36"/>
                          </a:cubicBezTo>
                          <a:cubicBezTo>
                            <a:pt x="70" y="32"/>
                            <a:pt x="70" y="32"/>
                            <a:pt x="70" y="32"/>
                          </a:cubicBezTo>
                          <a:cubicBezTo>
                            <a:pt x="56" y="23"/>
                            <a:pt x="41" y="14"/>
                            <a:pt x="24" y="4"/>
                          </a:cubicBezTo>
                          <a:cubicBezTo>
                            <a:pt x="18" y="0"/>
                            <a:pt x="18" y="0"/>
                            <a:pt x="18" y="0"/>
                          </a:cubicBezTo>
                          <a:cubicBezTo>
                            <a:pt x="0" y="31"/>
                            <a:pt x="0" y="31"/>
                            <a:pt x="0" y="31"/>
                          </a:cubicBezTo>
                          <a:cubicBezTo>
                            <a:pt x="6" y="35"/>
                            <a:pt x="6" y="35"/>
                            <a:pt x="6" y="35"/>
                          </a:cubicBezTo>
                          <a:cubicBezTo>
                            <a:pt x="23" y="44"/>
                            <a:pt x="38" y="53"/>
                            <a:pt x="52" y="62"/>
                          </a:cubicBez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solidFill>
                          <a:srgbClr val="292929"/>
                        </a:solidFill>
                      </a:endParaRPr>
                    </a:p>
                  </p:txBody>
                </p:sp>
                <p:sp>
                  <p:nvSpPr>
                    <p:cNvPr id="194" name="Freeform 175"/>
                    <p:cNvSpPr>
                      <a:spLocks/>
                    </p:cNvSpPr>
                    <p:nvPr/>
                  </p:nvSpPr>
                  <p:spPr bwMode="black">
                    <a:xfrm>
                      <a:off x="8356600" y="2528888"/>
                      <a:ext cx="33338" cy="55563"/>
                    </a:xfrm>
                    <a:custGeom>
                      <a:avLst/>
                      <a:gdLst>
                        <a:gd name="T0" fmla="*/ 2 w 44"/>
                        <a:gd name="T1" fmla="*/ 15 h 73"/>
                        <a:gd name="T2" fmla="*/ 9 w 44"/>
                        <a:gd name="T3" fmla="*/ 65 h 73"/>
                        <a:gd name="T4" fmla="*/ 9 w 44"/>
                        <a:gd name="T5" fmla="*/ 73 h 73"/>
                        <a:gd name="T6" fmla="*/ 44 w 44"/>
                        <a:gd name="T7" fmla="*/ 70 h 73"/>
                        <a:gd name="T8" fmla="*/ 44 w 44"/>
                        <a:gd name="T9" fmla="*/ 62 h 73"/>
                        <a:gd name="T10" fmla="*/ 36 w 44"/>
                        <a:gd name="T11" fmla="*/ 7 h 73"/>
                        <a:gd name="T12" fmla="*/ 35 w 44"/>
                        <a:gd name="T13" fmla="*/ 0 h 73"/>
                        <a:gd name="T14" fmla="*/ 0 w 44"/>
                        <a:gd name="T15" fmla="*/ 7 h 73"/>
                        <a:gd name="T16" fmla="*/ 2 w 44"/>
                        <a:gd name="T17" fmla="*/ 1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73">
                          <a:moveTo>
                            <a:pt x="2" y="15"/>
                          </a:moveTo>
                          <a:cubicBezTo>
                            <a:pt x="5" y="29"/>
                            <a:pt x="7" y="46"/>
                            <a:pt x="9" y="65"/>
                          </a:cubicBezTo>
                          <a:cubicBezTo>
                            <a:pt x="9" y="73"/>
                            <a:pt x="9" y="73"/>
                            <a:pt x="9" y="73"/>
                          </a:cubicBezTo>
                          <a:cubicBezTo>
                            <a:pt x="44" y="70"/>
                            <a:pt x="44" y="70"/>
                            <a:pt x="44" y="70"/>
                          </a:cubicBezTo>
                          <a:cubicBezTo>
                            <a:pt x="44" y="62"/>
                            <a:pt x="44" y="62"/>
                            <a:pt x="44" y="62"/>
                          </a:cubicBezTo>
                          <a:cubicBezTo>
                            <a:pt x="42" y="42"/>
                            <a:pt x="39" y="24"/>
                            <a:pt x="36" y="7"/>
                          </a:cubicBezTo>
                          <a:cubicBezTo>
                            <a:pt x="35" y="0"/>
                            <a:pt x="35" y="0"/>
                            <a:pt x="35" y="0"/>
                          </a:cubicBezTo>
                          <a:cubicBezTo>
                            <a:pt x="0" y="7"/>
                            <a:pt x="0" y="7"/>
                            <a:pt x="0" y="7"/>
                          </a:cubicBezTo>
                          <a:lnTo>
                            <a:pt x="2" y="15"/>
                          </a:ln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solidFill>
                          <a:srgbClr val="292929"/>
                        </a:solidFill>
                      </a:endParaRPr>
                    </a:p>
                  </p:txBody>
                </p:sp>
                <p:sp>
                  <p:nvSpPr>
                    <p:cNvPr id="195" name="Freeform 176"/>
                    <p:cNvSpPr>
                      <a:spLocks/>
                    </p:cNvSpPr>
                    <p:nvPr/>
                  </p:nvSpPr>
                  <p:spPr bwMode="black">
                    <a:xfrm>
                      <a:off x="8316913" y="2457450"/>
                      <a:ext cx="55563" cy="52388"/>
                    </a:xfrm>
                    <a:custGeom>
                      <a:avLst/>
                      <a:gdLst>
                        <a:gd name="T0" fmla="*/ 38 w 73"/>
                        <a:gd name="T1" fmla="*/ 65 h 71"/>
                        <a:gd name="T2" fmla="*/ 42 w 73"/>
                        <a:gd name="T3" fmla="*/ 71 h 71"/>
                        <a:gd name="T4" fmla="*/ 73 w 73"/>
                        <a:gd name="T5" fmla="*/ 55 h 71"/>
                        <a:gd name="T6" fmla="*/ 69 w 73"/>
                        <a:gd name="T7" fmla="*/ 48 h 71"/>
                        <a:gd name="T8" fmla="*/ 28 w 73"/>
                        <a:gd name="T9" fmla="*/ 5 h 71"/>
                        <a:gd name="T10" fmla="*/ 22 w 73"/>
                        <a:gd name="T11" fmla="*/ 0 h 71"/>
                        <a:gd name="T12" fmla="*/ 0 w 73"/>
                        <a:gd name="T13" fmla="*/ 28 h 71"/>
                        <a:gd name="T14" fmla="*/ 6 w 73"/>
                        <a:gd name="T15" fmla="*/ 33 h 71"/>
                        <a:gd name="T16" fmla="*/ 38 w 73"/>
                        <a:gd name="T17" fmla="*/ 65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71">
                          <a:moveTo>
                            <a:pt x="38" y="65"/>
                          </a:moveTo>
                          <a:cubicBezTo>
                            <a:pt x="42" y="71"/>
                            <a:pt x="42" y="71"/>
                            <a:pt x="42" y="71"/>
                          </a:cubicBezTo>
                          <a:cubicBezTo>
                            <a:pt x="73" y="55"/>
                            <a:pt x="73" y="55"/>
                            <a:pt x="73" y="55"/>
                          </a:cubicBezTo>
                          <a:cubicBezTo>
                            <a:pt x="69" y="48"/>
                            <a:pt x="69" y="48"/>
                            <a:pt x="69" y="48"/>
                          </a:cubicBezTo>
                          <a:cubicBezTo>
                            <a:pt x="63" y="36"/>
                            <a:pt x="50" y="23"/>
                            <a:pt x="28" y="5"/>
                          </a:cubicBezTo>
                          <a:cubicBezTo>
                            <a:pt x="22" y="0"/>
                            <a:pt x="22" y="0"/>
                            <a:pt x="22" y="0"/>
                          </a:cubicBezTo>
                          <a:cubicBezTo>
                            <a:pt x="0" y="28"/>
                            <a:pt x="0" y="28"/>
                            <a:pt x="0" y="28"/>
                          </a:cubicBezTo>
                          <a:cubicBezTo>
                            <a:pt x="6" y="33"/>
                            <a:pt x="6" y="33"/>
                            <a:pt x="6" y="33"/>
                          </a:cubicBezTo>
                          <a:cubicBezTo>
                            <a:pt x="30" y="52"/>
                            <a:pt x="37" y="62"/>
                            <a:pt x="38" y="65"/>
                          </a:cubicBez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solidFill>
                          <a:srgbClr val="292929"/>
                        </a:solidFill>
                      </a:endParaRPr>
                    </a:p>
                  </p:txBody>
                </p:sp>
                <p:sp>
                  <p:nvSpPr>
                    <p:cNvPr id="196" name="Freeform 177"/>
                    <p:cNvSpPr>
                      <a:spLocks/>
                    </p:cNvSpPr>
                    <p:nvPr/>
                  </p:nvSpPr>
                  <p:spPr bwMode="black">
                    <a:xfrm>
                      <a:off x="8115300" y="2328863"/>
                      <a:ext cx="58738" cy="47625"/>
                    </a:xfrm>
                    <a:custGeom>
                      <a:avLst/>
                      <a:gdLst>
                        <a:gd name="T0" fmla="*/ 52 w 77"/>
                        <a:gd name="T1" fmla="*/ 60 h 64"/>
                        <a:gd name="T2" fmla="*/ 59 w 77"/>
                        <a:gd name="T3" fmla="*/ 64 h 64"/>
                        <a:gd name="T4" fmla="*/ 77 w 77"/>
                        <a:gd name="T5" fmla="*/ 34 h 64"/>
                        <a:gd name="T6" fmla="*/ 70 w 77"/>
                        <a:gd name="T7" fmla="*/ 30 h 64"/>
                        <a:gd name="T8" fmla="*/ 24 w 77"/>
                        <a:gd name="T9" fmla="*/ 3 h 64"/>
                        <a:gd name="T10" fmla="*/ 17 w 77"/>
                        <a:gd name="T11" fmla="*/ 0 h 64"/>
                        <a:gd name="T12" fmla="*/ 0 w 77"/>
                        <a:gd name="T13" fmla="*/ 30 h 64"/>
                        <a:gd name="T14" fmla="*/ 6 w 77"/>
                        <a:gd name="T15" fmla="*/ 34 h 64"/>
                        <a:gd name="T16" fmla="*/ 52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2" y="60"/>
                          </a:moveTo>
                          <a:cubicBezTo>
                            <a:pt x="59" y="64"/>
                            <a:pt x="59" y="64"/>
                            <a:pt x="59" y="64"/>
                          </a:cubicBezTo>
                          <a:cubicBezTo>
                            <a:pt x="77" y="34"/>
                            <a:pt x="77" y="34"/>
                            <a:pt x="77" y="34"/>
                          </a:cubicBezTo>
                          <a:cubicBezTo>
                            <a:pt x="70" y="30"/>
                            <a:pt x="70" y="30"/>
                            <a:pt x="70" y="30"/>
                          </a:cubicBezTo>
                          <a:cubicBezTo>
                            <a:pt x="55" y="22"/>
                            <a:pt x="40" y="13"/>
                            <a:pt x="24" y="3"/>
                          </a:cubicBezTo>
                          <a:cubicBezTo>
                            <a:pt x="17" y="0"/>
                            <a:pt x="17" y="0"/>
                            <a:pt x="17" y="0"/>
                          </a:cubicBezTo>
                          <a:cubicBezTo>
                            <a:pt x="0" y="30"/>
                            <a:pt x="0" y="30"/>
                            <a:pt x="0" y="30"/>
                          </a:cubicBezTo>
                          <a:cubicBezTo>
                            <a:pt x="6" y="34"/>
                            <a:pt x="6" y="34"/>
                            <a:pt x="6" y="34"/>
                          </a:cubicBezTo>
                          <a:cubicBezTo>
                            <a:pt x="22" y="43"/>
                            <a:pt x="38" y="52"/>
                            <a:pt x="52" y="60"/>
                          </a:cubicBez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solidFill>
                          <a:srgbClr val="292929"/>
                        </a:solidFill>
                      </a:endParaRPr>
                    </a:p>
                  </p:txBody>
                </p:sp>
                <p:sp>
                  <p:nvSpPr>
                    <p:cNvPr id="197" name="Freeform 178"/>
                    <p:cNvSpPr>
                      <a:spLocks/>
                    </p:cNvSpPr>
                    <p:nvPr/>
                  </p:nvSpPr>
                  <p:spPr bwMode="black">
                    <a:xfrm>
                      <a:off x="7821613" y="2162175"/>
                      <a:ext cx="58738" cy="49213"/>
                    </a:xfrm>
                    <a:custGeom>
                      <a:avLst/>
                      <a:gdLst>
                        <a:gd name="T0" fmla="*/ 52 w 77"/>
                        <a:gd name="T1" fmla="*/ 62 h 66"/>
                        <a:gd name="T2" fmla="*/ 59 w 77"/>
                        <a:gd name="T3" fmla="*/ 66 h 66"/>
                        <a:gd name="T4" fmla="*/ 77 w 77"/>
                        <a:gd name="T5" fmla="*/ 36 h 66"/>
                        <a:gd name="T6" fmla="*/ 71 w 77"/>
                        <a:gd name="T7" fmla="*/ 32 h 66"/>
                        <a:gd name="T8" fmla="*/ 24 w 77"/>
                        <a:gd name="T9" fmla="*/ 4 h 66"/>
                        <a:gd name="T10" fmla="*/ 18 w 77"/>
                        <a:gd name="T11" fmla="*/ 0 h 66"/>
                        <a:gd name="T12" fmla="*/ 0 w 77"/>
                        <a:gd name="T13" fmla="*/ 31 h 66"/>
                        <a:gd name="T14" fmla="*/ 7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9" y="66"/>
                            <a:pt x="59" y="66"/>
                            <a:pt x="59" y="66"/>
                          </a:cubicBezTo>
                          <a:cubicBezTo>
                            <a:pt x="77" y="36"/>
                            <a:pt x="77" y="36"/>
                            <a:pt x="77" y="36"/>
                          </a:cubicBezTo>
                          <a:cubicBezTo>
                            <a:pt x="71" y="32"/>
                            <a:pt x="71" y="32"/>
                            <a:pt x="71" y="32"/>
                          </a:cubicBezTo>
                          <a:cubicBezTo>
                            <a:pt x="54" y="21"/>
                            <a:pt x="39" y="12"/>
                            <a:pt x="24" y="4"/>
                          </a:cubicBezTo>
                          <a:cubicBezTo>
                            <a:pt x="18" y="0"/>
                            <a:pt x="18" y="0"/>
                            <a:pt x="18" y="0"/>
                          </a:cubicBezTo>
                          <a:cubicBezTo>
                            <a:pt x="0" y="31"/>
                            <a:pt x="0" y="31"/>
                            <a:pt x="0" y="31"/>
                          </a:cubicBezTo>
                          <a:cubicBezTo>
                            <a:pt x="7" y="35"/>
                            <a:pt x="7" y="35"/>
                            <a:pt x="7" y="35"/>
                          </a:cubicBezTo>
                          <a:cubicBezTo>
                            <a:pt x="21" y="42"/>
                            <a:pt x="36" y="51"/>
                            <a:pt x="52" y="62"/>
                          </a:cubicBez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solidFill>
                          <a:srgbClr val="292929"/>
                        </a:solidFill>
                      </a:endParaRPr>
                    </a:p>
                  </p:txBody>
                </p:sp>
                <p:sp>
                  <p:nvSpPr>
                    <p:cNvPr id="198" name="Freeform 179"/>
                    <p:cNvSpPr>
                      <a:spLocks/>
                    </p:cNvSpPr>
                    <p:nvPr/>
                  </p:nvSpPr>
                  <p:spPr bwMode="black">
                    <a:xfrm>
                      <a:off x="7754938" y="2133600"/>
                      <a:ext cx="53975" cy="39688"/>
                    </a:xfrm>
                    <a:custGeom>
                      <a:avLst/>
                      <a:gdLst>
                        <a:gd name="T0" fmla="*/ 10 w 73"/>
                        <a:gd name="T1" fmla="*/ 35 h 52"/>
                        <a:gd name="T2" fmla="*/ 15 w 73"/>
                        <a:gd name="T3" fmla="*/ 35 h 52"/>
                        <a:gd name="T4" fmla="*/ 51 w 73"/>
                        <a:gd name="T5" fmla="*/ 48 h 52"/>
                        <a:gd name="T6" fmla="*/ 58 w 73"/>
                        <a:gd name="T7" fmla="*/ 52 h 52"/>
                        <a:gd name="T8" fmla="*/ 73 w 73"/>
                        <a:gd name="T9" fmla="*/ 20 h 52"/>
                        <a:gd name="T10" fmla="*/ 66 w 73"/>
                        <a:gd name="T11" fmla="*/ 17 h 52"/>
                        <a:gd name="T12" fmla="*/ 19 w 73"/>
                        <a:gd name="T13" fmla="*/ 0 h 52"/>
                        <a:gd name="T14" fmla="*/ 10 w 73"/>
                        <a:gd name="T15" fmla="*/ 0 h 52"/>
                        <a:gd name="T16" fmla="*/ 10 w 73"/>
                        <a:gd name="T17" fmla="*/ 0 h 52"/>
                        <a:gd name="T18" fmla="*/ 0 w 73"/>
                        <a:gd name="T19" fmla="*/ 0 h 52"/>
                        <a:gd name="T20" fmla="*/ 1 w 73"/>
                        <a:gd name="T21" fmla="*/ 35 h 52"/>
                        <a:gd name="T22" fmla="*/ 10 w 73"/>
                        <a:gd name="T23"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3" h="52">
                          <a:moveTo>
                            <a:pt x="10" y="35"/>
                          </a:moveTo>
                          <a:cubicBezTo>
                            <a:pt x="11" y="35"/>
                            <a:pt x="13" y="35"/>
                            <a:pt x="15" y="35"/>
                          </a:cubicBezTo>
                          <a:cubicBezTo>
                            <a:pt x="19" y="36"/>
                            <a:pt x="30" y="38"/>
                            <a:pt x="51" y="48"/>
                          </a:cubicBezTo>
                          <a:cubicBezTo>
                            <a:pt x="58" y="52"/>
                            <a:pt x="58" y="52"/>
                            <a:pt x="58" y="52"/>
                          </a:cubicBezTo>
                          <a:cubicBezTo>
                            <a:pt x="73" y="20"/>
                            <a:pt x="73" y="20"/>
                            <a:pt x="73" y="20"/>
                          </a:cubicBezTo>
                          <a:cubicBezTo>
                            <a:pt x="66" y="17"/>
                            <a:pt x="66" y="17"/>
                            <a:pt x="66" y="17"/>
                          </a:cubicBezTo>
                          <a:cubicBezTo>
                            <a:pt x="46" y="7"/>
                            <a:pt x="31" y="2"/>
                            <a:pt x="19" y="0"/>
                          </a:cubicBezTo>
                          <a:cubicBezTo>
                            <a:pt x="16" y="0"/>
                            <a:pt x="13" y="0"/>
                            <a:pt x="10" y="0"/>
                          </a:cubicBezTo>
                          <a:cubicBezTo>
                            <a:pt x="10" y="0"/>
                            <a:pt x="10" y="0"/>
                            <a:pt x="10" y="0"/>
                          </a:cubicBezTo>
                          <a:cubicBezTo>
                            <a:pt x="0" y="0"/>
                            <a:pt x="0" y="0"/>
                            <a:pt x="0" y="0"/>
                          </a:cubicBezTo>
                          <a:cubicBezTo>
                            <a:pt x="1" y="35"/>
                            <a:pt x="1" y="35"/>
                            <a:pt x="1" y="35"/>
                          </a:cubicBezTo>
                          <a:lnTo>
                            <a:pt x="10" y="35"/>
                          </a:ln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solidFill>
                          <a:srgbClr val="292929"/>
                        </a:solidFill>
                      </a:endParaRPr>
                    </a:p>
                  </p:txBody>
                </p:sp>
                <p:sp>
                  <p:nvSpPr>
                    <p:cNvPr id="199" name="Freeform 180"/>
                    <p:cNvSpPr>
                      <a:spLocks/>
                    </p:cNvSpPr>
                    <p:nvPr/>
                  </p:nvSpPr>
                  <p:spPr bwMode="black">
                    <a:xfrm>
                      <a:off x="7677150" y="2144713"/>
                      <a:ext cx="57150" cy="49213"/>
                    </a:xfrm>
                    <a:custGeom>
                      <a:avLst/>
                      <a:gdLst>
                        <a:gd name="T0" fmla="*/ 27 w 76"/>
                        <a:gd name="T1" fmla="*/ 61 h 66"/>
                        <a:gd name="T2" fmla="*/ 69 w 76"/>
                        <a:gd name="T3" fmla="*/ 35 h 66"/>
                        <a:gd name="T4" fmla="*/ 76 w 76"/>
                        <a:gd name="T5" fmla="*/ 31 h 66"/>
                        <a:gd name="T6" fmla="*/ 60 w 76"/>
                        <a:gd name="T7" fmla="*/ 0 h 66"/>
                        <a:gd name="T8" fmla="*/ 53 w 76"/>
                        <a:gd name="T9" fmla="*/ 3 h 66"/>
                        <a:gd name="T10" fmla="*/ 6 w 76"/>
                        <a:gd name="T11" fmla="*/ 33 h 66"/>
                        <a:gd name="T12" fmla="*/ 0 w 76"/>
                        <a:gd name="T13" fmla="*/ 38 h 66"/>
                        <a:gd name="T14" fmla="*/ 21 w 76"/>
                        <a:gd name="T15" fmla="*/ 66 h 66"/>
                        <a:gd name="T16" fmla="*/ 27 w 76"/>
                        <a:gd name="T17" fmla="*/ 6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6">
                          <a:moveTo>
                            <a:pt x="27" y="61"/>
                          </a:moveTo>
                          <a:cubicBezTo>
                            <a:pt x="37" y="54"/>
                            <a:pt x="52" y="43"/>
                            <a:pt x="69" y="35"/>
                          </a:cubicBezTo>
                          <a:cubicBezTo>
                            <a:pt x="76" y="31"/>
                            <a:pt x="76" y="31"/>
                            <a:pt x="76" y="31"/>
                          </a:cubicBezTo>
                          <a:cubicBezTo>
                            <a:pt x="60" y="0"/>
                            <a:pt x="60" y="0"/>
                            <a:pt x="60" y="0"/>
                          </a:cubicBezTo>
                          <a:cubicBezTo>
                            <a:pt x="53" y="3"/>
                            <a:pt x="53" y="3"/>
                            <a:pt x="53" y="3"/>
                          </a:cubicBezTo>
                          <a:cubicBezTo>
                            <a:pt x="34" y="13"/>
                            <a:pt x="17" y="25"/>
                            <a:pt x="6" y="33"/>
                          </a:cubicBezTo>
                          <a:cubicBezTo>
                            <a:pt x="0" y="38"/>
                            <a:pt x="0" y="38"/>
                            <a:pt x="0" y="38"/>
                          </a:cubicBezTo>
                          <a:cubicBezTo>
                            <a:pt x="21" y="66"/>
                            <a:pt x="21" y="66"/>
                            <a:pt x="21" y="66"/>
                          </a:cubicBezTo>
                          <a:lnTo>
                            <a:pt x="27" y="61"/>
                          </a:ln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solidFill>
                          <a:srgbClr val="292929"/>
                        </a:solidFill>
                      </a:endParaRPr>
                    </a:p>
                  </p:txBody>
                </p:sp>
                <p:sp>
                  <p:nvSpPr>
                    <p:cNvPr id="200" name="Freeform 181"/>
                    <p:cNvSpPr>
                      <a:spLocks/>
                    </p:cNvSpPr>
                    <p:nvPr/>
                  </p:nvSpPr>
                  <p:spPr bwMode="black">
                    <a:xfrm>
                      <a:off x="7026275" y="2797175"/>
                      <a:ext cx="57150" cy="49213"/>
                    </a:xfrm>
                    <a:custGeom>
                      <a:avLst/>
                      <a:gdLst>
                        <a:gd name="T0" fmla="*/ 31 w 76"/>
                        <a:gd name="T1" fmla="*/ 5 h 67"/>
                        <a:gd name="T2" fmla="*/ 26 w 76"/>
                        <a:gd name="T3" fmla="*/ 0 h 67"/>
                        <a:gd name="T4" fmla="*/ 0 w 76"/>
                        <a:gd name="T5" fmla="*/ 23 h 67"/>
                        <a:gd name="T6" fmla="*/ 5 w 76"/>
                        <a:gd name="T7" fmla="*/ 29 h 67"/>
                        <a:gd name="T8" fmla="*/ 53 w 76"/>
                        <a:gd name="T9" fmla="*/ 64 h 67"/>
                        <a:gd name="T10" fmla="*/ 59 w 76"/>
                        <a:gd name="T11" fmla="*/ 67 h 67"/>
                        <a:gd name="T12" fmla="*/ 76 w 76"/>
                        <a:gd name="T13" fmla="*/ 36 h 67"/>
                        <a:gd name="T14" fmla="*/ 69 w 76"/>
                        <a:gd name="T15" fmla="*/ 33 h 67"/>
                        <a:gd name="T16" fmla="*/ 31 w 76"/>
                        <a:gd name="T17" fmla="*/ 5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7">
                          <a:moveTo>
                            <a:pt x="31" y="5"/>
                          </a:moveTo>
                          <a:cubicBezTo>
                            <a:pt x="26" y="0"/>
                            <a:pt x="26" y="0"/>
                            <a:pt x="26" y="0"/>
                          </a:cubicBezTo>
                          <a:cubicBezTo>
                            <a:pt x="0" y="23"/>
                            <a:pt x="0" y="23"/>
                            <a:pt x="0" y="23"/>
                          </a:cubicBezTo>
                          <a:cubicBezTo>
                            <a:pt x="5" y="29"/>
                            <a:pt x="5" y="29"/>
                            <a:pt x="5" y="29"/>
                          </a:cubicBezTo>
                          <a:cubicBezTo>
                            <a:pt x="18" y="43"/>
                            <a:pt x="38" y="56"/>
                            <a:pt x="53" y="64"/>
                          </a:cubicBezTo>
                          <a:cubicBezTo>
                            <a:pt x="59" y="67"/>
                            <a:pt x="59" y="67"/>
                            <a:pt x="59" y="67"/>
                          </a:cubicBezTo>
                          <a:cubicBezTo>
                            <a:pt x="76" y="36"/>
                            <a:pt x="76" y="36"/>
                            <a:pt x="76" y="36"/>
                          </a:cubicBezTo>
                          <a:cubicBezTo>
                            <a:pt x="69" y="33"/>
                            <a:pt x="69" y="33"/>
                            <a:pt x="69" y="33"/>
                          </a:cubicBezTo>
                          <a:cubicBezTo>
                            <a:pt x="52" y="23"/>
                            <a:pt x="38" y="14"/>
                            <a:pt x="31" y="5"/>
                          </a:cubicBez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solidFill>
                          <a:srgbClr val="292929"/>
                        </a:solidFill>
                      </a:endParaRPr>
                    </a:p>
                  </p:txBody>
                </p:sp>
                <p:sp>
                  <p:nvSpPr>
                    <p:cNvPr id="201" name="Freeform 182"/>
                    <p:cNvSpPr>
                      <a:spLocks/>
                    </p:cNvSpPr>
                    <p:nvPr/>
                  </p:nvSpPr>
                  <p:spPr bwMode="black">
                    <a:xfrm>
                      <a:off x="7975600" y="2251075"/>
                      <a:ext cx="57150" cy="47625"/>
                    </a:xfrm>
                    <a:custGeom>
                      <a:avLst/>
                      <a:gdLst>
                        <a:gd name="T0" fmla="*/ 54 w 77"/>
                        <a:gd name="T1" fmla="*/ 60 h 64"/>
                        <a:gd name="T2" fmla="*/ 60 w 77"/>
                        <a:gd name="T3" fmla="*/ 64 h 64"/>
                        <a:gd name="T4" fmla="*/ 77 w 77"/>
                        <a:gd name="T5" fmla="*/ 33 h 64"/>
                        <a:gd name="T6" fmla="*/ 71 w 77"/>
                        <a:gd name="T7" fmla="*/ 29 h 64"/>
                        <a:gd name="T8" fmla="*/ 23 w 77"/>
                        <a:gd name="T9" fmla="*/ 4 h 64"/>
                        <a:gd name="T10" fmla="*/ 17 w 77"/>
                        <a:gd name="T11" fmla="*/ 0 h 64"/>
                        <a:gd name="T12" fmla="*/ 0 w 77"/>
                        <a:gd name="T13" fmla="*/ 31 h 64"/>
                        <a:gd name="T14" fmla="*/ 7 w 77"/>
                        <a:gd name="T15" fmla="*/ 35 h 64"/>
                        <a:gd name="T16" fmla="*/ 54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4" y="60"/>
                          </a:moveTo>
                          <a:cubicBezTo>
                            <a:pt x="60" y="64"/>
                            <a:pt x="60" y="64"/>
                            <a:pt x="60" y="64"/>
                          </a:cubicBezTo>
                          <a:cubicBezTo>
                            <a:pt x="77" y="33"/>
                            <a:pt x="77" y="33"/>
                            <a:pt x="77" y="33"/>
                          </a:cubicBezTo>
                          <a:cubicBezTo>
                            <a:pt x="71" y="29"/>
                            <a:pt x="71" y="29"/>
                            <a:pt x="71" y="29"/>
                          </a:cubicBezTo>
                          <a:cubicBezTo>
                            <a:pt x="54" y="20"/>
                            <a:pt x="38" y="12"/>
                            <a:pt x="23" y="4"/>
                          </a:cubicBezTo>
                          <a:cubicBezTo>
                            <a:pt x="17" y="0"/>
                            <a:pt x="17" y="0"/>
                            <a:pt x="17" y="0"/>
                          </a:cubicBezTo>
                          <a:cubicBezTo>
                            <a:pt x="0" y="31"/>
                            <a:pt x="0" y="31"/>
                            <a:pt x="0" y="31"/>
                          </a:cubicBezTo>
                          <a:cubicBezTo>
                            <a:pt x="7" y="35"/>
                            <a:pt x="7" y="35"/>
                            <a:pt x="7" y="35"/>
                          </a:cubicBezTo>
                          <a:cubicBezTo>
                            <a:pt x="21" y="43"/>
                            <a:pt x="37" y="51"/>
                            <a:pt x="54" y="60"/>
                          </a:cubicBez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solidFill>
                          <a:srgbClr val="292929"/>
                        </a:solidFill>
                      </a:endParaRPr>
                    </a:p>
                  </p:txBody>
                </p:sp>
                <p:sp>
                  <p:nvSpPr>
                    <p:cNvPr id="202" name="Freeform 183"/>
                    <p:cNvSpPr>
                      <a:spLocks/>
                    </p:cNvSpPr>
                    <p:nvPr/>
                  </p:nvSpPr>
                  <p:spPr bwMode="black">
                    <a:xfrm>
                      <a:off x="7889875" y="2203450"/>
                      <a:ext cx="73025" cy="57150"/>
                    </a:xfrm>
                    <a:custGeom>
                      <a:avLst/>
                      <a:gdLst>
                        <a:gd name="T0" fmla="*/ 21 w 97"/>
                        <a:gd name="T1" fmla="*/ 44 h 76"/>
                        <a:gd name="T2" fmla="*/ 26 w 97"/>
                        <a:gd name="T3" fmla="*/ 47 h 76"/>
                        <a:gd name="T4" fmla="*/ 27 w 97"/>
                        <a:gd name="T5" fmla="*/ 48 h 76"/>
                        <a:gd name="T6" fmla="*/ 74 w 97"/>
                        <a:gd name="T7" fmla="*/ 73 h 76"/>
                        <a:gd name="T8" fmla="*/ 80 w 97"/>
                        <a:gd name="T9" fmla="*/ 76 h 76"/>
                        <a:gd name="T10" fmla="*/ 97 w 97"/>
                        <a:gd name="T11" fmla="*/ 45 h 76"/>
                        <a:gd name="T12" fmla="*/ 90 w 97"/>
                        <a:gd name="T13" fmla="*/ 41 h 76"/>
                        <a:gd name="T14" fmla="*/ 44 w 97"/>
                        <a:gd name="T15" fmla="*/ 17 h 76"/>
                        <a:gd name="T16" fmla="*/ 44 w 97"/>
                        <a:gd name="T17" fmla="*/ 17 h 76"/>
                        <a:gd name="T18" fmla="*/ 25 w 97"/>
                        <a:gd name="T19" fmla="*/ 5 h 76"/>
                        <a:gd name="T20" fmla="*/ 19 w 97"/>
                        <a:gd name="T21" fmla="*/ 0 h 76"/>
                        <a:gd name="T22" fmla="*/ 0 w 97"/>
                        <a:gd name="T23" fmla="*/ 30 h 76"/>
                        <a:gd name="T24" fmla="*/ 6 w 97"/>
                        <a:gd name="T25" fmla="*/ 34 h 76"/>
                        <a:gd name="T26" fmla="*/ 21 w 97"/>
                        <a:gd name="T27" fmla="*/ 4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7" h="76">
                          <a:moveTo>
                            <a:pt x="21" y="44"/>
                          </a:moveTo>
                          <a:cubicBezTo>
                            <a:pt x="24" y="46"/>
                            <a:pt x="26" y="47"/>
                            <a:pt x="26" y="47"/>
                          </a:cubicBezTo>
                          <a:cubicBezTo>
                            <a:pt x="27" y="48"/>
                            <a:pt x="27" y="48"/>
                            <a:pt x="27" y="48"/>
                          </a:cubicBezTo>
                          <a:cubicBezTo>
                            <a:pt x="29" y="49"/>
                            <a:pt x="46" y="58"/>
                            <a:pt x="74" y="73"/>
                          </a:cubicBezTo>
                          <a:cubicBezTo>
                            <a:pt x="80" y="76"/>
                            <a:pt x="80" y="76"/>
                            <a:pt x="80" y="76"/>
                          </a:cubicBezTo>
                          <a:cubicBezTo>
                            <a:pt x="97" y="45"/>
                            <a:pt x="97" y="45"/>
                            <a:pt x="97" y="45"/>
                          </a:cubicBezTo>
                          <a:cubicBezTo>
                            <a:pt x="90" y="41"/>
                            <a:pt x="90" y="41"/>
                            <a:pt x="90" y="41"/>
                          </a:cubicBezTo>
                          <a:cubicBezTo>
                            <a:pt x="60" y="26"/>
                            <a:pt x="49" y="20"/>
                            <a:pt x="44" y="17"/>
                          </a:cubicBezTo>
                          <a:cubicBezTo>
                            <a:pt x="44" y="17"/>
                            <a:pt x="44" y="17"/>
                            <a:pt x="44" y="17"/>
                          </a:cubicBezTo>
                          <a:cubicBezTo>
                            <a:pt x="44" y="17"/>
                            <a:pt x="37" y="12"/>
                            <a:pt x="25" y="5"/>
                          </a:cubicBezTo>
                          <a:cubicBezTo>
                            <a:pt x="19" y="0"/>
                            <a:pt x="19" y="0"/>
                            <a:pt x="19" y="0"/>
                          </a:cubicBezTo>
                          <a:cubicBezTo>
                            <a:pt x="0" y="30"/>
                            <a:pt x="0" y="30"/>
                            <a:pt x="0" y="30"/>
                          </a:cubicBezTo>
                          <a:cubicBezTo>
                            <a:pt x="6" y="34"/>
                            <a:pt x="6" y="34"/>
                            <a:pt x="6" y="34"/>
                          </a:cubicBezTo>
                          <a:cubicBezTo>
                            <a:pt x="12" y="38"/>
                            <a:pt x="18" y="42"/>
                            <a:pt x="21" y="44"/>
                          </a:cubicBez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solidFill>
                          <a:srgbClr val="292929"/>
                        </a:solidFill>
                      </a:endParaRPr>
                    </a:p>
                  </p:txBody>
                </p:sp>
                <p:sp>
                  <p:nvSpPr>
                    <p:cNvPr id="203" name="Freeform 184"/>
                    <p:cNvSpPr>
                      <a:spLocks/>
                    </p:cNvSpPr>
                    <p:nvPr/>
                  </p:nvSpPr>
                  <p:spPr bwMode="black">
                    <a:xfrm>
                      <a:off x="7259638" y="2378075"/>
                      <a:ext cx="57150" cy="47625"/>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solidFill>
                          <a:srgbClr val="292929"/>
                        </a:solidFill>
                      </a:endParaRPr>
                    </a:p>
                  </p:txBody>
                </p:sp>
                <p:sp>
                  <p:nvSpPr>
                    <p:cNvPr id="204" name="Freeform 185"/>
                    <p:cNvSpPr>
                      <a:spLocks/>
                    </p:cNvSpPr>
                    <p:nvPr/>
                  </p:nvSpPr>
                  <p:spPr bwMode="black">
                    <a:xfrm>
                      <a:off x="8091488" y="2879725"/>
                      <a:ext cx="57150" cy="47625"/>
                    </a:xfrm>
                    <a:custGeom>
                      <a:avLst/>
                      <a:gdLst>
                        <a:gd name="T0" fmla="*/ 0 w 36"/>
                        <a:gd name="T1" fmla="*/ 16 h 30"/>
                        <a:gd name="T2" fmla="*/ 8 w 36"/>
                        <a:gd name="T3" fmla="*/ 30 h 30"/>
                        <a:gd name="T4" fmla="*/ 36 w 36"/>
                        <a:gd name="T5" fmla="*/ 14 h 30"/>
                        <a:gd name="T6" fmla="*/ 28 w 36"/>
                        <a:gd name="T7" fmla="*/ 0 h 30"/>
                        <a:gd name="T8" fmla="*/ 0 w 36"/>
                        <a:gd name="T9" fmla="*/ 16 h 30"/>
                      </a:gdLst>
                      <a:ahLst/>
                      <a:cxnLst>
                        <a:cxn ang="0">
                          <a:pos x="T0" y="T1"/>
                        </a:cxn>
                        <a:cxn ang="0">
                          <a:pos x="T2" y="T3"/>
                        </a:cxn>
                        <a:cxn ang="0">
                          <a:pos x="T4" y="T5"/>
                        </a:cxn>
                        <a:cxn ang="0">
                          <a:pos x="T6" y="T7"/>
                        </a:cxn>
                        <a:cxn ang="0">
                          <a:pos x="T8" y="T9"/>
                        </a:cxn>
                      </a:cxnLst>
                      <a:rect l="0" t="0" r="r" b="b"/>
                      <a:pathLst>
                        <a:path w="36" h="30">
                          <a:moveTo>
                            <a:pt x="0" y="16"/>
                          </a:moveTo>
                          <a:lnTo>
                            <a:pt x="8" y="30"/>
                          </a:lnTo>
                          <a:lnTo>
                            <a:pt x="36" y="14"/>
                          </a:lnTo>
                          <a:lnTo>
                            <a:pt x="28" y="0"/>
                          </a:lnTo>
                          <a:lnTo>
                            <a:pt x="0" y="16"/>
                          </a:ln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solidFill>
                          <a:srgbClr val="292929"/>
                        </a:solidFill>
                      </a:endParaRPr>
                    </a:p>
                  </p:txBody>
                </p:sp>
                <p:sp>
                  <p:nvSpPr>
                    <p:cNvPr id="205" name="Freeform 186"/>
                    <p:cNvSpPr>
                      <a:spLocks/>
                    </p:cNvSpPr>
                    <p:nvPr/>
                  </p:nvSpPr>
                  <p:spPr bwMode="black">
                    <a:xfrm>
                      <a:off x="7953375" y="2960688"/>
                      <a:ext cx="57150" cy="49213"/>
                    </a:xfrm>
                    <a:custGeom>
                      <a:avLst/>
                      <a:gdLst>
                        <a:gd name="T0" fmla="*/ 52 w 77"/>
                        <a:gd name="T1" fmla="*/ 4 h 66"/>
                        <a:gd name="T2" fmla="*/ 6 w 77"/>
                        <a:gd name="T3" fmla="*/ 32 h 66"/>
                        <a:gd name="T4" fmla="*/ 0 w 77"/>
                        <a:gd name="T5" fmla="*/ 36 h 66"/>
                        <a:gd name="T6" fmla="*/ 18 w 77"/>
                        <a:gd name="T7" fmla="*/ 66 h 66"/>
                        <a:gd name="T8" fmla="*/ 24 w 77"/>
                        <a:gd name="T9" fmla="*/ 62 h 66"/>
                        <a:gd name="T10" fmla="*/ 70 w 77"/>
                        <a:gd name="T11" fmla="*/ 34 h 66"/>
                        <a:gd name="T12" fmla="*/ 77 w 77"/>
                        <a:gd name="T13" fmla="*/ 31 h 66"/>
                        <a:gd name="T14" fmla="*/ 59 w 77"/>
                        <a:gd name="T15" fmla="*/ 0 h 66"/>
                        <a:gd name="T16" fmla="*/ 52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4"/>
                          </a:moveTo>
                          <a:cubicBezTo>
                            <a:pt x="35" y="14"/>
                            <a:pt x="20" y="23"/>
                            <a:pt x="6" y="32"/>
                          </a:cubicBezTo>
                          <a:cubicBezTo>
                            <a:pt x="0" y="36"/>
                            <a:pt x="0" y="36"/>
                            <a:pt x="0" y="36"/>
                          </a:cubicBezTo>
                          <a:cubicBezTo>
                            <a:pt x="18" y="66"/>
                            <a:pt x="18" y="66"/>
                            <a:pt x="18" y="66"/>
                          </a:cubicBezTo>
                          <a:cubicBezTo>
                            <a:pt x="24" y="62"/>
                            <a:pt x="24" y="62"/>
                            <a:pt x="24" y="62"/>
                          </a:cubicBezTo>
                          <a:cubicBezTo>
                            <a:pt x="39" y="53"/>
                            <a:pt x="54" y="44"/>
                            <a:pt x="70" y="34"/>
                          </a:cubicBezTo>
                          <a:cubicBezTo>
                            <a:pt x="77" y="31"/>
                            <a:pt x="77" y="31"/>
                            <a:pt x="77" y="31"/>
                          </a:cubicBezTo>
                          <a:cubicBezTo>
                            <a:pt x="59" y="0"/>
                            <a:pt x="59" y="0"/>
                            <a:pt x="59" y="0"/>
                          </a:cubicBezTo>
                          <a:lnTo>
                            <a:pt x="52" y="4"/>
                          </a:ln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solidFill>
                          <a:srgbClr val="292929"/>
                        </a:solidFill>
                      </a:endParaRPr>
                    </a:p>
                  </p:txBody>
                </p:sp>
                <p:sp>
                  <p:nvSpPr>
                    <p:cNvPr id="206" name="Freeform 187"/>
                    <p:cNvSpPr>
                      <a:spLocks/>
                    </p:cNvSpPr>
                    <p:nvPr/>
                  </p:nvSpPr>
                  <p:spPr bwMode="black">
                    <a:xfrm>
                      <a:off x="8021638" y="2919413"/>
                      <a:ext cx="58738" cy="49213"/>
                    </a:xfrm>
                    <a:custGeom>
                      <a:avLst/>
                      <a:gdLst>
                        <a:gd name="T0" fmla="*/ 52 w 77"/>
                        <a:gd name="T1" fmla="*/ 4 h 65"/>
                        <a:gd name="T2" fmla="*/ 6 w 77"/>
                        <a:gd name="T3" fmla="*/ 31 h 65"/>
                        <a:gd name="T4" fmla="*/ 0 w 77"/>
                        <a:gd name="T5" fmla="*/ 35 h 65"/>
                        <a:gd name="T6" fmla="*/ 17 w 77"/>
                        <a:gd name="T7" fmla="*/ 65 h 65"/>
                        <a:gd name="T8" fmla="*/ 24 w 77"/>
                        <a:gd name="T9" fmla="*/ 61 h 65"/>
                        <a:gd name="T10" fmla="*/ 70 w 77"/>
                        <a:gd name="T11" fmla="*/ 34 h 65"/>
                        <a:gd name="T12" fmla="*/ 77 w 77"/>
                        <a:gd name="T13" fmla="*/ 31 h 65"/>
                        <a:gd name="T14" fmla="*/ 59 w 77"/>
                        <a:gd name="T15" fmla="*/ 0 h 65"/>
                        <a:gd name="T16" fmla="*/ 52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52" y="4"/>
                          </a:moveTo>
                          <a:cubicBezTo>
                            <a:pt x="37" y="13"/>
                            <a:pt x="21" y="22"/>
                            <a:pt x="6" y="31"/>
                          </a:cubicBezTo>
                          <a:cubicBezTo>
                            <a:pt x="0" y="35"/>
                            <a:pt x="0" y="35"/>
                            <a:pt x="0" y="35"/>
                          </a:cubicBezTo>
                          <a:cubicBezTo>
                            <a:pt x="17" y="65"/>
                            <a:pt x="17" y="65"/>
                            <a:pt x="17" y="65"/>
                          </a:cubicBezTo>
                          <a:cubicBezTo>
                            <a:pt x="24" y="61"/>
                            <a:pt x="24" y="61"/>
                            <a:pt x="24" y="61"/>
                          </a:cubicBezTo>
                          <a:cubicBezTo>
                            <a:pt x="39" y="52"/>
                            <a:pt x="55" y="44"/>
                            <a:pt x="70" y="34"/>
                          </a:cubicBezTo>
                          <a:cubicBezTo>
                            <a:pt x="77" y="31"/>
                            <a:pt x="77" y="31"/>
                            <a:pt x="77" y="31"/>
                          </a:cubicBezTo>
                          <a:cubicBezTo>
                            <a:pt x="59" y="0"/>
                            <a:pt x="59" y="0"/>
                            <a:pt x="59" y="0"/>
                          </a:cubicBezTo>
                          <a:lnTo>
                            <a:pt x="52" y="4"/>
                          </a:ln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solidFill>
                          <a:srgbClr val="292929"/>
                        </a:solidFill>
                      </a:endParaRPr>
                    </a:p>
                  </p:txBody>
                </p:sp>
                <p:sp>
                  <p:nvSpPr>
                    <p:cNvPr id="207" name="Freeform 188"/>
                    <p:cNvSpPr>
                      <a:spLocks/>
                    </p:cNvSpPr>
                    <p:nvPr/>
                  </p:nvSpPr>
                  <p:spPr bwMode="black">
                    <a:xfrm>
                      <a:off x="7821613" y="3046413"/>
                      <a:ext cx="53975" cy="53975"/>
                    </a:xfrm>
                    <a:custGeom>
                      <a:avLst/>
                      <a:gdLst>
                        <a:gd name="T0" fmla="*/ 45 w 72"/>
                        <a:gd name="T1" fmla="*/ 5 h 72"/>
                        <a:gd name="T2" fmla="*/ 10 w 72"/>
                        <a:gd name="T3" fmla="*/ 38 h 72"/>
                        <a:gd name="T4" fmla="*/ 4 w 72"/>
                        <a:gd name="T5" fmla="*/ 48 h 72"/>
                        <a:gd name="T6" fmla="*/ 0 w 72"/>
                        <a:gd name="T7" fmla="*/ 54 h 72"/>
                        <a:gd name="T8" fmla="*/ 30 w 72"/>
                        <a:gd name="T9" fmla="*/ 72 h 72"/>
                        <a:gd name="T10" fmla="*/ 34 w 72"/>
                        <a:gd name="T11" fmla="*/ 66 h 72"/>
                        <a:gd name="T12" fmla="*/ 39 w 72"/>
                        <a:gd name="T13" fmla="*/ 57 h 72"/>
                        <a:gd name="T14" fmla="*/ 66 w 72"/>
                        <a:gd name="T15" fmla="*/ 33 h 72"/>
                        <a:gd name="T16" fmla="*/ 72 w 72"/>
                        <a:gd name="T17" fmla="*/ 28 h 72"/>
                        <a:gd name="T18" fmla="*/ 51 w 72"/>
                        <a:gd name="T19" fmla="*/ 0 h 72"/>
                        <a:gd name="T20" fmla="*/ 45 w 72"/>
                        <a:gd name="T21" fmla="*/ 5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72">
                          <a:moveTo>
                            <a:pt x="45" y="5"/>
                          </a:moveTo>
                          <a:cubicBezTo>
                            <a:pt x="26" y="19"/>
                            <a:pt x="15" y="29"/>
                            <a:pt x="10" y="38"/>
                          </a:cubicBezTo>
                          <a:cubicBezTo>
                            <a:pt x="8" y="41"/>
                            <a:pt x="6" y="44"/>
                            <a:pt x="4" y="48"/>
                          </a:cubicBezTo>
                          <a:cubicBezTo>
                            <a:pt x="0" y="54"/>
                            <a:pt x="0" y="54"/>
                            <a:pt x="0" y="54"/>
                          </a:cubicBezTo>
                          <a:cubicBezTo>
                            <a:pt x="30" y="72"/>
                            <a:pt x="30" y="72"/>
                            <a:pt x="30" y="72"/>
                          </a:cubicBezTo>
                          <a:cubicBezTo>
                            <a:pt x="34" y="66"/>
                            <a:pt x="34" y="66"/>
                            <a:pt x="34" y="66"/>
                          </a:cubicBezTo>
                          <a:cubicBezTo>
                            <a:pt x="36" y="63"/>
                            <a:pt x="37" y="60"/>
                            <a:pt x="39" y="57"/>
                          </a:cubicBezTo>
                          <a:cubicBezTo>
                            <a:pt x="40" y="55"/>
                            <a:pt x="45" y="49"/>
                            <a:pt x="66" y="33"/>
                          </a:cubicBezTo>
                          <a:cubicBezTo>
                            <a:pt x="72" y="28"/>
                            <a:pt x="72" y="28"/>
                            <a:pt x="72" y="28"/>
                          </a:cubicBezTo>
                          <a:cubicBezTo>
                            <a:pt x="51" y="0"/>
                            <a:pt x="51" y="0"/>
                            <a:pt x="51" y="0"/>
                          </a:cubicBezTo>
                          <a:lnTo>
                            <a:pt x="45" y="5"/>
                          </a:ln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solidFill>
                          <a:srgbClr val="292929"/>
                        </a:solidFill>
                      </a:endParaRPr>
                    </a:p>
                  </p:txBody>
                </p:sp>
                <p:sp>
                  <p:nvSpPr>
                    <p:cNvPr id="208" name="Freeform 189"/>
                    <p:cNvSpPr>
                      <a:spLocks/>
                    </p:cNvSpPr>
                    <p:nvPr/>
                  </p:nvSpPr>
                  <p:spPr bwMode="black">
                    <a:xfrm>
                      <a:off x="7885113" y="3001963"/>
                      <a:ext cx="57150" cy="49213"/>
                    </a:xfrm>
                    <a:custGeom>
                      <a:avLst/>
                      <a:gdLst>
                        <a:gd name="T0" fmla="*/ 51 w 77"/>
                        <a:gd name="T1" fmla="*/ 4 h 66"/>
                        <a:gd name="T2" fmla="*/ 6 w 77"/>
                        <a:gd name="T3" fmla="*/ 33 h 66"/>
                        <a:gd name="T4" fmla="*/ 0 w 77"/>
                        <a:gd name="T5" fmla="*/ 37 h 66"/>
                        <a:gd name="T6" fmla="*/ 19 w 77"/>
                        <a:gd name="T7" fmla="*/ 66 h 66"/>
                        <a:gd name="T8" fmla="*/ 25 w 77"/>
                        <a:gd name="T9" fmla="*/ 62 h 66"/>
                        <a:gd name="T10" fmla="*/ 70 w 77"/>
                        <a:gd name="T11" fmla="*/ 34 h 66"/>
                        <a:gd name="T12" fmla="*/ 77 w 77"/>
                        <a:gd name="T13" fmla="*/ 30 h 66"/>
                        <a:gd name="T14" fmla="*/ 58 w 77"/>
                        <a:gd name="T15" fmla="*/ 0 h 66"/>
                        <a:gd name="T16" fmla="*/ 51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1" y="4"/>
                          </a:moveTo>
                          <a:cubicBezTo>
                            <a:pt x="35" y="14"/>
                            <a:pt x="19" y="24"/>
                            <a:pt x="6" y="33"/>
                          </a:cubicBezTo>
                          <a:cubicBezTo>
                            <a:pt x="0" y="37"/>
                            <a:pt x="0" y="37"/>
                            <a:pt x="0" y="37"/>
                          </a:cubicBezTo>
                          <a:cubicBezTo>
                            <a:pt x="19" y="66"/>
                            <a:pt x="19" y="66"/>
                            <a:pt x="19" y="66"/>
                          </a:cubicBezTo>
                          <a:cubicBezTo>
                            <a:pt x="25" y="62"/>
                            <a:pt x="25" y="62"/>
                            <a:pt x="25" y="62"/>
                          </a:cubicBezTo>
                          <a:cubicBezTo>
                            <a:pt x="39" y="53"/>
                            <a:pt x="54" y="44"/>
                            <a:pt x="70" y="34"/>
                          </a:cubicBezTo>
                          <a:cubicBezTo>
                            <a:pt x="77" y="30"/>
                            <a:pt x="77" y="30"/>
                            <a:pt x="77" y="30"/>
                          </a:cubicBezTo>
                          <a:cubicBezTo>
                            <a:pt x="58" y="0"/>
                            <a:pt x="58" y="0"/>
                            <a:pt x="58" y="0"/>
                          </a:cubicBezTo>
                          <a:lnTo>
                            <a:pt x="51" y="4"/>
                          </a:ln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solidFill>
                          <a:srgbClr val="292929"/>
                        </a:solidFill>
                      </a:endParaRPr>
                    </a:p>
                  </p:txBody>
                </p:sp>
                <p:sp>
                  <p:nvSpPr>
                    <p:cNvPr id="209" name="Freeform 190"/>
                    <p:cNvSpPr>
                      <a:spLocks/>
                    </p:cNvSpPr>
                    <p:nvPr/>
                  </p:nvSpPr>
                  <p:spPr bwMode="black">
                    <a:xfrm>
                      <a:off x="8159750" y="2840038"/>
                      <a:ext cx="58738" cy="47625"/>
                    </a:xfrm>
                    <a:custGeom>
                      <a:avLst/>
                      <a:gdLst>
                        <a:gd name="T0" fmla="*/ 0 w 37"/>
                        <a:gd name="T1" fmla="*/ 16 h 30"/>
                        <a:gd name="T2" fmla="*/ 9 w 37"/>
                        <a:gd name="T3" fmla="*/ 30 h 30"/>
                        <a:gd name="T4" fmla="*/ 37 w 37"/>
                        <a:gd name="T5" fmla="*/ 14 h 30"/>
                        <a:gd name="T6" fmla="*/ 28 w 37"/>
                        <a:gd name="T7" fmla="*/ 0 h 30"/>
                        <a:gd name="T8" fmla="*/ 0 w 37"/>
                        <a:gd name="T9" fmla="*/ 16 h 30"/>
                      </a:gdLst>
                      <a:ahLst/>
                      <a:cxnLst>
                        <a:cxn ang="0">
                          <a:pos x="T0" y="T1"/>
                        </a:cxn>
                        <a:cxn ang="0">
                          <a:pos x="T2" y="T3"/>
                        </a:cxn>
                        <a:cxn ang="0">
                          <a:pos x="T4" y="T5"/>
                        </a:cxn>
                        <a:cxn ang="0">
                          <a:pos x="T6" y="T7"/>
                        </a:cxn>
                        <a:cxn ang="0">
                          <a:pos x="T8" y="T9"/>
                        </a:cxn>
                      </a:cxnLst>
                      <a:rect l="0" t="0" r="r" b="b"/>
                      <a:pathLst>
                        <a:path w="37" h="30">
                          <a:moveTo>
                            <a:pt x="0" y="16"/>
                          </a:moveTo>
                          <a:lnTo>
                            <a:pt x="9" y="30"/>
                          </a:lnTo>
                          <a:lnTo>
                            <a:pt x="37" y="14"/>
                          </a:lnTo>
                          <a:lnTo>
                            <a:pt x="28" y="0"/>
                          </a:lnTo>
                          <a:lnTo>
                            <a:pt x="0" y="16"/>
                          </a:ln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solidFill>
                          <a:srgbClr val="292929"/>
                        </a:solidFill>
                      </a:endParaRPr>
                    </a:p>
                  </p:txBody>
                </p:sp>
                <p:sp>
                  <p:nvSpPr>
                    <p:cNvPr id="210" name="Freeform 191"/>
                    <p:cNvSpPr>
                      <a:spLocks/>
                    </p:cNvSpPr>
                    <p:nvPr/>
                  </p:nvSpPr>
                  <p:spPr bwMode="black">
                    <a:xfrm>
                      <a:off x="7038975" y="2435225"/>
                      <a:ext cx="58738" cy="39688"/>
                    </a:xfrm>
                    <a:custGeom>
                      <a:avLst/>
                      <a:gdLst>
                        <a:gd name="T0" fmla="*/ 27 w 77"/>
                        <a:gd name="T1" fmla="*/ 5 h 53"/>
                        <a:gd name="T2" fmla="*/ 5 w 77"/>
                        <a:gd name="T3" fmla="*/ 24 h 53"/>
                        <a:gd name="T4" fmla="*/ 0 w 77"/>
                        <a:gd name="T5" fmla="*/ 30 h 53"/>
                        <a:gd name="T6" fmla="*/ 26 w 77"/>
                        <a:gd name="T7" fmla="*/ 53 h 53"/>
                        <a:gd name="T8" fmla="*/ 31 w 77"/>
                        <a:gd name="T9" fmla="*/ 47 h 53"/>
                        <a:gd name="T10" fmla="*/ 43 w 77"/>
                        <a:gd name="T11" fmla="*/ 37 h 53"/>
                        <a:gd name="T12" fmla="*/ 61 w 77"/>
                        <a:gd name="T13" fmla="*/ 39 h 53"/>
                        <a:gd name="T14" fmla="*/ 68 w 77"/>
                        <a:gd name="T15" fmla="*/ 41 h 53"/>
                        <a:gd name="T16" fmla="*/ 77 w 77"/>
                        <a:gd name="T17" fmla="*/ 8 h 53"/>
                        <a:gd name="T18" fmla="*/ 70 w 77"/>
                        <a:gd name="T19" fmla="*/ 6 h 53"/>
                        <a:gd name="T20" fmla="*/ 27 w 77"/>
                        <a:gd name="T21" fmla="*/ 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 h="53">
                          <a:moveTo>
                            <a:pt x="27" y="5"/>
                          </a:moveTo>
                          <a:cubicBezTo>
                            <a:pt x="20" y="9"/>
                            <a:pt x="12" y="15"/>
                            <a:pt x="5" y="24"/>
                          </a:cubicBezTo>
                          <a:cubicBezTo>
                            <a:pt x="0" y="30"/>
                            <a:pt x="0" y="30"/>
                            <a:pt x="0" y="30"/>
                          </a:cubicBezTo>
                          <a:cubicBezTo>
                            <a:pt x="26" y="53"/>
                            <a:pt x="26" y="53"/>
                            <a:pt x="26" y="53"/>
                          </a:cubicBezTo>
                          <a:cubicBezTo>
                            <a:pt x="31" y="47"/>
                            <a:pt x="31" y="47"/>
                            <a:pt x="31" y="47"/>
                          </a:cubicBezTo>
                          <a:cubicBezTo>
                            <a:pt x="35" y="42"/>
                            <a:pt x="40" y="39"/>
                            <a:pt x="43" y="37"/>
                          </a:cubicBezTo>
                          <a:cubicBezTo>
                            <a:pt x="43" y="37"/>
                            <a:pt x="46" y="35"/>
                            <a:pt x="61" y="39"/>
                          </a:cubicBezTo>
                          <a:cubicBezTo>
                            <a:pt x="68" y="41"/>
                            <a:pt x="68" y="41"/>
                            <a:pt x="68" y="41"/>
                          </a:cubicBezTo>
                          <a:cubicBezTo>
                            <a:pt x="77" y="8"/>
                            <a:pt x="77" y="8"/>
                            <a:pt x="77" y="8"/>
                          </a:cubicBezTo>
                          <a:cubicBezTo>
                            <a:pt x="70" y="6"/>
                            <a:pt x="70" y="6"/>
                            <a:pt x="70" y="6"/>
                          </a:cubicBezTo>
                          <a:cubicBezTo>
                            <a:pt x="51" y="0"/>
                            <a:pt x="38" y="0"/>
                            <a:pt x="27" y="5"/>
                          </a:cubicBez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solidFill>
                          <a:srgbClr val="292929"/>
                        </a:solidFill>
                      </a:endParaRPr>
                    </a:p>
                  </p:txBody>
                </p:sp>
                <p:sp>
                  <p:nvSpPr>
                    <p:cNvPr id="211" name="Freeform 192"/>
                    <p:cNvSpPr>
                      <a:spLocks/>
                    </p:cNvSpPr>
                    <p:nvPr/>
                  </p:nvSpPr>
                  <p:spPr bwMode="black">
                    <a:xfrm>
                      <a:off x="8348663" y="2689225"/>
                      <a:ext cx="36513" cy="55563"/>
                    </a:xfrm>
                    <a:custGeom>
                      <a:avLst/>
                      <a:gdLst>
                        <a:gd name="T0" fmla="*/ 13 w 49"/>
                        <a:gd name="T1" fmla="*/ 7 h 75"/>
                        <a:gd name="T2" fmla="*/ 2 w 49"/>
                        <a:gd name="T3" fmla="*/ 57 h 75"/>
                        <a:gd name="T4" fmla="*/ 0 w 49"/>
                        <a:gd name="T5" fmla="*/ 64 h 75"/>
                        <a:gd name="T6" fmla="*/ 34 w 49"/>
                        <a:gd name="T7" fmla="*/ 75 h 75"/>
                        <a:gd name="T8" fmla="*/ 36 w 49"/>
                        <a:gd name="T9" fmla="*/ 67 h 75"/>
                        <a:gd name="T10" fmla="*/ 48 w 49"/>
                        <a:gd name="T11" fmla="*/ 13 h 75"/>
                        <a:gd name="T12" fmla="*/ 49 w 49"/>
                        <a:gd name="T13" fmla="*/ 5 h 75"/>
                        <a:gd name="T14" fmla="*/ 15 w 49"/>
                        <a:gd name="T15" fmla="*/ 0 h 75"/>
                        <a:gd name="T16" fmla="*/ 13 w 49"/>
                        <a:gd name="T17" fmla="*/ 7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75">
                          <a:moveTo>
                            <a:pt x="13" y="7"/>
                          </a:moveTo>
                          <a:cubicBezTo>
                            <a:pt x="10" y="26"/>
                            <a:pt x="7" y="43"/>
                            <a:pt x="2" y="57"/>
                          </a:cubicBezTo>
                          <a:cubicBezTo>
                            <a:pt x="0" y="64"/>
                            <a:pt x="0" y="64"/>
                            <a:pt x="0" y="64"/>
                          </a:cubicBezTo>
                          <a:cubicBezTo>
                            <a:pt x="34" y="75"/>
                            <a:pt x="34" y="75"/>
                            <a:pt x="34" y="75"/>
                          </a:cubicBezTo>
                          <a:cubicBezTo>
                            <a:pt x="36" y="67"/>
                            <a:pt x="36" y="67"/>
                            <a:pt x="36" y="67"/>
                          </a:cubicBezTo>
                          <a:cubicBezTo>
                            <a:pt x="41" y="52"/>
                            <a:pt x="45" y="34"/>
                            <a:pt x="48" y="13"/>
                          </a:cubicBezTo>
                          <a:cubicBezTo>
                            <a:pt x="49" y="5"/>
                            <a:pt x="49" y="5"/>
                            <a:pt x="49" y="5"/>
                          </a:cubicBezTo>
                          <a:cubicBezTo>
                            <a:pt x="15" y="0"/>
                            <a:pt x="15" y="0"/>
                            <a:pt x="15" y="0"/>
                          </a:cubicBezTo>
                          <a:lnTo>
                            <a:pt x="13" y="7"/>
                          </a:ln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solidFill>
                          <a:srgbClr val="292929"/>
                        </a:solidFill>
                      </a:endParaRPr>
                    </a:p>
                  </p:txBody>
                </p:sp>
                <p:sp>
                  <p:nvSpPr>
                    <p:cNvPr id="212" name="Freeform 193"/>
                    <p:cNvSpPr>
                      <a:spLocks/>
                    </p:cNvSpPr>
                    <p:nvPr/>
                  </p:nvSpPr>
                  <p:spPr bwMode="black">
                    <a:xfrm>
                      <a:off x="8362950" y="2611438"/>
                      <a:ext cx="26988" cy="52388"/>
                    </a:xfrm>
                    <a:custGeom>
                      <a:avLst/>
                      <a:gdLst>
                        <a:gd name="T0" fmla="*/ 2 w 38"/>
                        <a:gd name="T1" fmla="*/ 0 h 70"/>
                        <a:gd name="T2" fmla="*/ 2 w 38"/>
                        <a:gd name="T3" fmla="*/ 8 h 70"/>
                        <a:gd name="T4" fmla="*/ 0 w 38"/>
                        <a:gd name="T5" fmla="*/ 60 h 70"/>
                        <a:gd name="T6" fmla="*/ 0 w 38"/>
                        <a:gd name="T7" fmla="*/ 67 h 70"/>
                        <a:gd name="T8" fmla="*/ 35 w 38"/>
                        <a:gd name="T9" fmla="*/ 70 h 70"/>
                        <a:gd name="T10" fmla="*/ 35 w 38"/>
                        <a:gd name="T11" fmla="*/ 62 h 70"/>
                        <a:gd name="T12" fmla="*/ 38 w 38"/>
                        <a:gd name="T13" fmla="*/ 8 h 70"/>
                        <a:gd name="T14" fmla="*/ 38 w 38"/>
                        <a:gd name="T15" fmla="*/ 0 h 70"/>
                        <a:gd name="T16" fmla="*/ 2 w 38"/>
                        <a:gd name="T17"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70">
                          <a:moveTo>
                            <a:pt x="2" y="0"/>
                          </a:moveTo>
                          <a:cubicBezTo>
                            <a:pt x="2" y="8"/>
                            <a:pt x="2" y="8"/>
                            <a:pt x="2" y="8"/>
                          </a:cubicBezTo>
                          <a:cubicBezTo>
                            <a:pt x="2" y="25"/>
                            <a:pt x="2" y="43"/>
                            <a:pt x="0" y="60"/>
                          </a:cubicBezTo>
                          <a:cubicBezTo>
                            <a:pt x="0" y="67"/>
                            <a:pt x="0" y="67"/>
                            <a:pt x="0" y="67"/>
                          </a:cubicBezTo>
                          <a:cubicBezTo>
                            <a:pt x="35" y="70"/>
                            <a:pt x="35" y="70"/>
                            <a:pt x="35" y="70"/>
                          </a:cubicBezTo>
                          <a:cubicBezTo>
                            <a:pt x="35" y="62"/>
                            <a:pt x="35" y="62"/>
                            <a:pt x="35" y="62"/>
                          </a:cubicBezTo>
                          <a:cubicBezTo>
                            <a:pt x="37" y="44"/>
                            <a:pt x="38" y="26"/>
                            <a:pt x="38" y="8"/>
                          </a:cubicBezTo>
                          <a:cubicBezTo>
                            <a:pt x="38" y="0"/>
                            <a:pt x="38" y="0"/>
                            <a:pt x="38" y="0"/>
                          </a:cubicBezTo>
                          <a:lnTo>
                            <a:pt x="2" y="0"/>
                          </a:ln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solidFill>
                          <a:srgbClr val="292929"/>
                        </a:solidFill>
                      </a:endParaRPr>
                    </a:p>
                  </p:txBody>
                </p:sp>
                <p:sp>
                  <p:nvSpPr>
                    <p:cNvPr id="213" name="Freeform 194"/>
                    <p:cNvSpPr>
                      <a:spLocks/>
                    </p:cNvSpPr>
                    <p:nvPr/>
                  </p:nvSpPr>
                  <p:spPr bwMode="black">
                    <a:xfrm>
                      <a:off x="7783513" y="3113088"/>
                      <a:ext cx="47625" cy="57150"/>
                    </a:xfrm>
                    <a:custGeom>
                      <a:avLst/>
                      <a:gdLst>
                        <a:gd name="T0" fmla="*/ 32 w 63"/>
                        <a:gd name="T1" fmla="*/ 0 h 76"/>
                        <a:gd name="T2" fmla="*/ 29 w 63"/>
                        <a:gd name="T3" fmla="*/ 7 h 76"/>
                        <a:gd name="T4" fmla="*/ 5 w 63"/>
                        <a:gd name="T5" fmla="*/ 50 h 76"/>
                        <a:gd name="T6" fmla="*/ 0 w 63"/>
                        <a:gd name="T7" fmla="*/ 57 h 76"/>
                        <a:gd name="T8" fmla="*/ 30 w 63"/>
                        <a:gd name="T9" fmla="*/ 76 h 76"/>
                        <a:gd name="T10" fmla="*/ 34 w 63"/>
                        <a:gd name="T11" fmla="*/ 70 h 76"/>
                        <a:gd name="T12" fmla="*/ 60 w 63"/>
                        <a:gd name="T13" fmla="*/ 22 h 76"/>
                        <a:gd name="T14" fmla="*/ 63 w 63"/>
                        <a:gd name="T15" fmla="*/ 16 h 76"/>
                        <a:gd name="T16" fmla="*/ 49 w 63"/>
                        <a:gd name="T17" fmla="*/ 7 h 76"/>
                        <a:gd name="T18" fmla="*/ 32 w 63"/>
                        <a:gd name="T19"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 h="76">
                          <a:moveTo>
                            <a:pt x="32" y="0"/>
                          </a:moveTo>
                          <a:cubicBezTo>
                            <a:pt x="29" y="7"/>
                            <a:pt x="29" y="7"/>
                            <a:pt x="29" y="7"/>
                          </a:cubicBezTo>
                          <a:cubicBezTo>
                            <a:pt x="20" y="23"/>
                            <a:pt x="13" y="38"/>
                            <a:pt x="5" y="50"/>
                          </a:cubicBezTo>
                          <a:cubicBezTo>
                            <a:pt x="0" y="57"/>
                            <a:pt x="0" y="57"/>
                            <a:pt x="0" y="57"/>
                          </a:cubicBezTo>
                          <a:cubicBezTo>
                            <a:pt x="30" y="76"/>
                            <a:pt x="30" y="76"/>
                            <a:pt x="30" y="76"/>
                          </a:cubicBezTo>
                          <a:cubicBezTo>
                            <a:pt x="34" y="70"/>
                            <a:pt x="34" y="70"/>
                            <a:pt x="34" y="70"/>
                          </a:cubicBezTo>
                          <a:cubicBezTo>
                            <a:pt x="43" y="56"/>
                            <a:pt x="51" y="40"/>
                            <a:pt x="60" y="22"/>
                          </a:cubicBezTo>
                          <a:cubicBezTo>
                            <a:pt x="63" y="16"/>
                            <a:pt x="63" y="16"/>
                            <a:pt x="63" y="16"/>
                          </a:cubicBezTo>
                          <a:cubicBezTo>
                            <a:pt x="49" y="7"/>
                            <a:pt x="49" y="7"/>
                            <a:pt x="49" y="7"/>
                          </a:cubicBezTo>
                          <a:lnTo>
                            <a:pt x="32" y="0"/>
                          </a:ln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solidFill>
                          <a:srgbClr val="292929"/>
                        </a:solidFill>
                      </a:endParaRPr>
                    </a:p>
                  </p:txBody>
                </p:sp>
                <p:sp>
                  <p:nvSpPr>
                    <p:cNvPr id="214" name="Freeform 195"/>
                    <p:cNvSpPr>
                      <a:spLocks/>
                    </p:cNvSpPr>
                    <p:nvPr/>
                  </p:nvSpPr>
                  <p:spPr bwMode="black">
                    <a:xfrm>
                      <a:off x="8229600" y="2798763"/>
                      <a:ext cx="57150" cy="49213"/>
                    </a:xfrm>
                    <a:custGeom>
                      <a:avLst/>
                      <a:gdLst>
                        <a:gd name="T0" fmla="*/ 52 w 76"/>
                        <a:gd name="T1" fmla="*/ 3 h 65"/>
                        <a:gd name="T2" fmla="*/ 6 w 76"/>
                        <a:gd name="T3" fmla="*/ 31 h 65"/>
                        <a:gd name="T4" fmla="*/ 0 w 76"/>
                        <a:gd name="T5" fmla="*/ 35 h 65"/>
                        <a:gd name="T6" fmla="*/ 17 w 76"/>
                        <a:gd name="T7" fmla="*/ 65 h 65"/>
                        <a:gd name="T8" fmla="*/ 24 w 76"/>
                        <a:gd name="T9" fmla="*/ 61 h 65"/>
                        <a:gd name="T10" fmla="*/ 70 w 76"/>
                        <a:gd name="T11" fmla="*/ 33 h 65"/>
                        <a:gd name="T12" fmla="*/ 76 w 76"/>
                        <a:gd name="T13" fmla="*/ 30 h 65"/>
                        <a:gd name="T14" fmla="*/ 58 w 76"/>
                        <a:gd name="T15" fmla="*/ 0 h 65"/>
                        <a:gd name="T16" fmla="*/ 52 w 76"/>
                        <a:gd name="T17" fmla="*/ 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5">
                          <a:moveTo>
                            <a:pt x="52" y="3"/>
                          </a:moveTo>
                          <a:cubicBezTo>
                            <a:pt x="38" y="12"/>
                            <a:pt x="22" y="21"/>
                            <a:pt x="6" y="31"/>
                          </a:cubicBezTo>
                          <a:cubicBezTo>
                            <a:pt x="0" y="35"/>
                            <a:pt x="0" y="35"/>
                            <a:pt x="0" y="35"/>
                          </a:cubicBezTo>
                          <a:cubicBezTo>
                            <a:pt x="17" y="65"/>
                            <a:pt x="17" y="65"/>
                            <a:pt x="17" y="65"/>
                          </a:cubicBezTo>
                          <a:cubicBezTo>
                            <a:pt x="24" y="61"/>
                            <a:pt x="24" y="61"/>
                            <a:pt x="24" y="61"/>
                          </a:cubicBezTo>
                          <a:cubicBezTo>
                            <a:pt x="41" y="51"/>
                            <a:pt x="56" y="42"/>
                            <a:pt x="70" y="33"/>
                          </a:cubicBezTo>
                          <a:cubicBezTo>
                            <a:pt x="76" y="30"/>
                            <a:pt x="76" y="30"/>
                            <a:pt x="76" y="30"/>
                          </a:cubicBezTo>
                          <a:cubicBezTo>
                            <a:pt x="58" y="0"/>
                            <a:pt x="58" y="0"/>
                            <a:pt x="58" y="0"/>
                          </a:cubicBezTo>
                          <a:lnTo>
                            <a:pt x="52" y="3"/>
                          </a:ln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solidFill>
                          <a:srgbClr val="292929"/>
                        </a:solidFill>
                      </a:endParaRPr>
                    </a:p>
                  </p:txBody>
                </p:sp>
                <p:sp>
                  <p:nvSpPr>
                    <p:cNvPr id="215" name="Freeform 196"/>
                    <p:cNvSpPr>
                      <a:spLocks/>
                    </p:cNvSpPr>
                    <p:nvPr/>
                  </p:nvSpPr>
                  <p:spPr bwMode="black">
                    <a:xfrm>
                      <a:off x="8297863" y="2754313"/>
                      <a:ext cx="57150" cy="50800"/>
                    </a:xfrm>
                    <a:custGeom>
                      <a:avLst/>
                      <a:gdLst>
                        <a:gd name="T0" fmla="*/ 49 w 77"/>
                        <a:gd name="T1" fmla="*/ 5 h 68"/>
                        <a:gd name="T2" fmla="*/ 7 w 77"/>
                        <a:gd name="T3" fmla="*/ 34 h 68"/>
                        <a:gd name="T4" fmla="*/ 0 w 77"/>
                        <a:gd name="T5" fmla="*/ 39 h 68"/>
                        <a:gd name="T6" fmla="*/ 19 w 77"/>
                        <a:gd name="T7" fmla="*/ 68 h 68"/>
                        <a:gd name="T8" fmla="*/ 26 w 77"/>
                        <a:gd name="T9" fmla="*/ 64 h 68"/>
                        <a:gd name="T10" fmla="*/ 71 w 77"/>
                        <a:gd name="T11" fmla="*/ 33 h 68"/>
                        <a:gd name="T12" fmla="*/ 77 w 77"/>
                        <a:gd name="T13" fmla="*/ 28 h 68"/>
                        <a:gd name="T14" fmla="*/ 55 w 77"/>
                        <a:gd name="T15" fmla="*/ 0 h 68"/>
                        <a:gd name="T16" fmla="*/ 49 w 77"/>
                        <a:gd name="T17" fmla="*/ 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8">
                          <a:moveTo>
                            <a:pt x="49" y="5"/>
                          </a:moveTo>
                          <a:cubicBezTo>
                            <a:pt x="40" y="12"/>
                            <a:pt x="26" y="22"/>
                            <a:pt x="7" y="34"/>
                          </a:cubicBezTo>
                          <a:cubicBezTo>
                            <a:pt x="0" y="39"/>
                            <a:pt x="0" y="39"/>
                            <a:pt x="0" y="39"/>
                          </a:cubicBezTo>
                          <a:cubicBezTo>
                            <a:pt x="19" y="68"/>
                            <a:pt x="19" y="68"/>
                            <a:pt x="19" y="68"/>
                          </a:cubicBezTo>
                          <a:cubicBezTo>
                            <a:pt x="26" y="64"/>
                            <a:pt x="26" y="64"/>
                            <a:pt x="26" y="64"/>
                          </a:cubicBezTo>
                          <a:cubicBezTo>
                            <a:pt x="46" y="51"/>
                            <a:pt x="61" y="41"/>
                            <a:pt x="71" y="33"/>
                          </a:cubicBezTo>
                          <a:cubicBezTo>
                            <a:pt x="77" y="28"/>
                            <a:pt x="77" y="28"/>
                            <a:pt x="77" y="28"/>
                          </a:cubicBezTo>
                          <a:cubicBezTo>
                            <a:pt x="55" y="0"/>
                            <a:pt x="55" y="0"/>
                            <a:pt x="55" y="0"/>
                          </a:cubicBezTo>
                          <a:lnTo>
                            <a:pt x="49" y="5"/>
                          </a:ln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solidFill>
                          <a:srgbClr val="292929"/>
                        </a:solidFill>
                      </a:endParaRPr>
                    </a:p>
                  </p:txBody>
                </p:sp>
                <p:sp>
                  <p:nvSpPr>
                    <p:cNvPr id="216" name="Freeform 197"/>
                    <p:cNvSpPr>
                      <a:spLocks/>
                    </p:cNvSpPr>
                    <p:nvPr/>
                  </p:nvSpPr>
                  <p:spPr bwMode="black">
                    <a:xfrm>
                      <a:off x="7313613" y="2935288"/>
                      <a:ext cx="57150" cy="49213"/>
                    </a:xfrm>
                    <a:custGeom>
                      <a:avLst/>
                      <a:gdLst>
                        <a:gd name="T0" fmla="*/ 24 w 77"/>
                        <a:gd name="T1" fmla="*/ 4 h 65"/>
                        <a:gd name="T2" fmla="*/ 18 w 77"/>
                        <a:gd name="T3" fmla="*/ 0 h 65"/>
                        <a:gd name="T4" fmla="*/ 0 w 77"/>
                        <a:gd name="T5" fmla="*/ 30 h 65"/>
                        <a:gd name="T6" fmla="*/ 7 w 77"/>
                        <a:gd name="T7" fmla="*/ 34 h 65"/>
                        <a:gd name="T8" fmla="*/ 53 w 77"/>
                        <a:gd name="T9" fmla="*/ 61 h 65"/>
                        <a:gd name="T10" fmla="*/ 59 w 77"/>
                        <a:gd name="T11" fmla="*/ 65 h 65"/>
                        <a:gd name="T12" fmla="*/ 77 w 77"/>
                        <a:gd name="T13" fmla="*/ 34 h 65"/>
                        <a:gd name="T14" fmla="*/ 71 w 77"/>
                        <a:gd name="T15" fmla="*/ 31 h 65"/>
                        <a:gd name="T16" fmla="*/ 24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24" y="4"/>
                          </a:moveTo>
                          <a:cubicBezTo>
                            <a:pt x="18" y="0"/>
                            <a:pt x="18" y="0"/>
                            <a:pt x="18" y="0"/>
                          </a:cubicBezTo>
                          <a:cubicBezTo>
                            <a:pt x="0" y="30"/>
                            <a:pt x="0" y="30"/>
                            <a:pt x="0" y="30"/>
                          </a:cubicBezTo>
                          <a:cubicBezTo>
                            <a:pt x="7" y="34"/>
                            <a:pt x="7" y="34"/>
                            <a:pt x="7" y="34"/>
                          </a:cubicBezTo>
                          <a:cubicBezTo>
                            <a:pt x="22" y="43"/>
                            <a:pt x="37" y="52"/>
                            <a:pt x="53" y="61"/>
                          </a:cubicBezTo>
                          <a:cubicBezTo>
                            <a:pt x="59" y="65"/>
                            <a:pt x="59" y="65"/>
                            <a:pt x="59" y="65"/>
                          </a:cubicBezTo>
                          <a:cubicBezTo>
                            <a:pt x="77" y="34"/>
                            <a:pt x="77" y="34"/>
                            <a:pt x="77" y="34"/>
                          </a:cubicBezTo>
                          <a:cubicBezTo>
                            <a:pt x="71" y="31"/>
                            <a:pt x="71" y="31"/>
                            <a:pt x="71" y="31"/>
                          </a:cubicBezTo>
                          <a:cubicBezTo>
                            <a:pt x="55" y="22"/>
                            <a:pt x="40" y="13"/>
                            <a:pt x="24" y="4"/>
                          </a:cubicBez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solidFill>
                          <a:srgbClr val="292929"/>
                        </a:solidFill>
                      </a:endParaRPr>
                    </a:p>
                  </p:txBody>
                </p:sp>
                <p:sp>
                  <p:nvSpPr>
                    <p:cNvPr id="217" name="Freeform 198"/>
                    <p:cNvSpPr>
                      <a:spLocks/>
                    </p:cNvSpPr>
                    <p:nvPr/>
                  </p:nvSpPr>
                  <p:spPr bwMode="black">
                    <a:xfrm>
                      <a:off x="7381875" y="2974975"/>
                      <a:ext cx="57150" cy="49213"/>
                    </a:xfrm>
                    <a:custGeom>
                      <a:avLst/>
                      <a:gdLst>
                        <a:gd name="T0" fmla="*/ 0 w 36"/>
                        <a:gd name="T1" fmla="*/ 15 h 31"/>
                        <a:gd name="T2" fmla="*/ 28 w 36"/>
                        <a:gd name="T3" fmla="*/ 31 h 31"/>
                        <a:gd name="T4" fmla="*/ 36 w 36"/>
                        <a:gd name="T5" fmla="*/ 17 h 31"/>
                        <a:gd name="T6" fmla="*/ 8 w 36"/>
                        <a:gd name="T7" fmla="*/ 0 h 31"/>
                        <a:gd name="T8" fmla="*/ 0 w 36"/>
                        <a:gd name="T9" fmla="*/ 15 h 31"/>
                      </a:gdLst>
                      <a:ahLst/>
                      <a:cxnLst>
                        <a:cxn ang="0">
                          <a:pos x="T0" y="T1"/>
                        </a:cxn>
                        <a:cxn ang="0">
                          <a:pos x="T2" y="T3"/>
                        </a:cxn>
                        <a:cxn ang="0">
                          <a:pos x="T4" y="T5"/>
                        </a:cxn>
                        <a:cxn ang="0">
                          <a:pos x="T6" y="T7"/>
                        </a:cxn>
                        <a:cxn ang="0">
                          <a:pos x="T8" y="T9"/>
                        </a:cxn>
                      </a:cxnLst>
                      <a:rect l="0" t="0" r="r" b="b"/>
                      <a:pathLst>
                        <a:path w="36" h="31">
                          <a:moveTo>
                            <a:pt x="0" y="15"/>
                          </a:moveTo>
                          <a:lnTo>
                            <a:pt x="28" y="31"/>
                          </a:lnTo>
                          <a:lnTo>
                            <a:pt x="36" y="17"/>
                          </a:lnTo>
                          <a:lnTo>
                            <a:pt x="8" y="0"/>
                          </a:lnTo>
                          <a:lnTo>
                            <a:pt x="0" y="15"/>
                          </a:ln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solidFill>
                          <a:srgbClr val="292929"/>
                        </a:solidFill>
                      </a:endParaRPr>
                    </a:p>
                  </p:txBody>
                </p:sp>
                <p:sp>
                  <p:nvSpPr>
                    <p:cNvPr id="218" name="Freeform 199"/>
                    <p:cNvSpPr>
                      <a:spLocks/>
                    </p:cNvSpPr>
                    <p:nvPr/>
                  </p:nvSpPr>
                  <p:spPr bwMode="black">
                    <a:xfrm>
                      <a:off x="7243763" y="2895600"/>
                      <a:ext cx="58738" cy="47625"/>
                    </a:xfrm>
                    <a:custGeom>
                      <a:avLst/>
                      <a:gdLst>
                        <a:gd name="T0" fmla="*/ 24 w 77"/>
                        <a:gd name="T1" fmla="*/ 4 h 64"/>
                        <a:gd name="T2" fmla="*/ 17 w 77"/>
                        <a:gd name="T3" fmla="*/ 0 h 64"/>
                        <a:gd name="T4" fmla="*/ 0 w 77"/>
                        <a:gd name="T5" fmla="*/ 31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4"/>
                          </a:moveTo>
                          <a:cubicBezTo>
                            <a:pt x="17" y="0"/>
                            <a:pt x="17" y="0"/>
                            <a:pt x="17" y="0"/>
                          </a:cubicBezTo>
                          <a:cubicBezTo>
                            <a:pt x="0" y="31"/>
                            <a:pt x="0" y="31"/>
                            <a:pt x="0" y="31"/>
                          </a:cubicBezTo>
                          <a:cubicBezTo>
                            <a:pt x="6" y="34"/>
                            <a:pt x="6" y="34"/>
                            <a:pt x="6" y="34"/>
                          </a:cubicBezTo>
                          <a:cubicBezTo>
                            <a:pt x="21" y="42"/>
                            <a:pt x="36" y="51"/>
                            <a:pt x="53" y="61"/>
                          </a:cubicBezTo>
                          <a:cubicBezTo>
                            <a:pt x="59" y="64"/>
                            <a:pt x="59" y="64"/>
                            <a:pt x="59" y="64"/>
                          </a:cubicBezTo>
                          <a:cubicBezTo>
                            <a:pt x="77" y="34"/>
                            <a:pt x="77" y="34"/>
                            <a:pt x="77" y="34"/>
                          </a:cubicBezTo>
                          <a:cubicBezTo>
                            <a:pt x="70" y="30"/>
                            <a:pt x="70" y="30"/>
                            <a:pt x="70" y="30"/>
                          </a:cubicBezTo>
                          <a:cubicBezTo>
                            <a:pt x="53" y="20"/>
                            <a:pt x="38" y="12"/>
                            <a:pt x="24" y="4"/>
                          </a:cubicBez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solidFill>
                          <a:srgbClr val="292929"/>
                        </a:solidFill>
                      </a:endParaRPr>
                    </a:p>
                  </p:txBody>
                </p:sp>
                <p:sp>
                  <p:nvSpPr>
                    <p:cNvPr id="219" name="Freeform 200"/>
                    <p:cNvSpPr>
                      <a:spLocks/>
                    </p:cNvSpPr>
                    <p:nvPr/>
                  </p:nvSpPr>
                  <p:spPr bwMode="black">
                    <a:xfrm>
                      <a:off x="7173913" y="2857500"/>
                      <a:ext cx="57150" cy="47625"/>
                    </a:xfrm>
                    <a:custGeom>
                      <a:avLst/>
                      <a:gdLst>
                        <a:gd name="T0" fmla="*/ 23 w 77"/>
                        <a:gd name="T1" fmla="*/ 3 h 63"/>
                        <a:gd name="T2" fmla="*/ 16 w 77"/>
                        <a:gd name="T3" fmla="*/ 0 h 63"/>
                        <a:gd name="T4" fmla="*/ 0 w 77"/>
                        <a:gd name="T5" fmla="*/ 31 h 63"/>
                        <a:gd name="T6" fmla="*/ 7 w 77"/>
                        <a:gd name="T7" fmla="*/ 35 h 63"/>
                        <a:gd name="T8" fmla="*/ 54 w 77"/>
                        <a:gd name="T9" fmla="*/ 59 h 63"/>
                        <a:gd name="T10" fmla="*/ 60 w 77"/>
                        <a:gd name="T11" fmla="*/ 63 h 63"/>
                        <a:gd name="T12" fmla="*/ 77 w 77"/>
                        <a:gd name="T13" fmla="*/ 32 h 63"/>
                        <a:gd name="T14" fmla="*/ 71 w 77"/>
                        <a:gd name="T15" fmla="*/ 29 h 63"/>
                        <a:gd name="T16" fmla="*/ 23 w 77"/>
                        <a:gd name="T17" fmla="*/ 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3">
                          <a:moveTo>
                            <a:pt x="23" y="3"/>
                          </a:moveTo>
                          <a:cubicBezTo>
                            <a:pt x="16" y="0"/>
                            <a:pt x="16" y="0"/>
                            <a:pt x="16" y="0"/>
                          </a:cubicBezTo>
                          <a:cubicBezTo>
                            <a:pt x="0" y="31"/>
                            <a:pt x="0" y="31"/>
                            <a:pt x="0" y="31"/>
                          </a:cubicBezTo>
                          <a:cubicBezTo>
                            <a:pt x="7" y="35"/>
                            <a:pt x="7" y="35"/>
                            <a:pt x="7" y="35"/>
                          </a:cubicBezTo>
                          <a:cubicBezTo>
                            <a:pt x="20" y="41"/>
                            <a:pt x="36" y="50"/>
                            <a:pt x="54" y="59"/>
                          </a:cubicBezTo>
                          <a:cubicBezTo>
                            <a:pt x="60" y="63"/>
                            <a:pt x="60" y="63"/>
                            <a:pt x="60" y="63"/>
                          </a:cubicBezTo>
                          <a:cubicBezTo>
                            <a:pt x="77" y="32"/>
                            <a:pt x="77" y="32"/>
                            <a:pt x="77" y="32"/>
                          </a:cubicBezTo>
                          <a:cubicBezTo>
                            <a:pt x="71" y="29"/>
                            <a:pt x="71" y="29"/>
                            <a:pt x="71" y="29"/>
                          </a:cubicBezTo>
                          <a:cubicBezTo>
                            <a:pt x="52" y="18"/>
                            <a:pt x="36" y="10"/>
                            <a:pt x="23" y="3"/>
                          </a:cubicBez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solidFill>
                          <a:srgbClr val="292929"/>
                        </a:solidFill>
                      </a:endParaRPr>
                    </a:p>
                  </p:txBody>
                </p:sp>
                <p:sp>
                  <p:nvSpPr>
                    <p:cNvPr id="220" name="Freeform 201"/>
                    <p:cNvSpPr>
                      <a:spLocks/>
                    </p:cNvSpPr>
                    <p:nvPr/>
                  </p:nvSpPr>
                  <p:spPr bwMode="black">
                    <a:xfrm>
                      <a:off x="7099300" y="2835275"/>
                      <a:ext cx="57150" cy="34925"/>
                    </a:xfrm>
                    <a:custGeom>
                      <a:avLst/>
                      <a:gdLst>
                        <a:gd name="T0" fmla="*/ 60 w 76"/>
                        <a:gd name="T1" fmla="*/ 10 h 47"/>
                        <a:gd name="T2" fmla="*/ 58 w 76"/>
                        <a:gd name="T3" fmla="*/ 10 h 47"/>
                        <a:gd name="T4" fmla="*/ 18 w 76"/>
                        <a:gd name="T5" fmla="*/ 2 h 47"/>
                        <a:gd name="T6" fmla="*/ 11 w 76"/>
                        <a:gd name="T7" fmla="*/ 0 h 47"/>
                        <a:gd name="T8" fmla="*/ 0 w 76"/>
                        <a:gd name="T9" fmla="*/ 33 h 47"/>
                        <a:gd name="T10" fmla="*/ 7 w 76"/>
                        <a:gd name="T11" fmla="*/ 35 h 47"/>
                        <a:gd name="T12" fmla="*/ 55 w 76"/>
                        <a:gd name="T13" fmla="*/ 45 h 47"/>
                        <a:gd name="T14" fmla="*/ 60 w 76"/>
                        <a:gd name="T15" fmla="*/ 45 h 47"/>
                        <a:gd name="T16" fmla="*/ 61 w 76"/>
                        <a:gd name="T17" fmla="*/ 45 h 47"/>
                        <a:gd name="T18" fmla="*/ 68 w 76"/>
                        <a:gd name="T19" fmla="*/ 47 h 47"/>
                        <a:gd name="T20" fmla="*/ 76 w 76"/>
                        <a:gd name="T21" fmla="*/ 13 h 47"/>
                        <a:gd name="T22" fmla="*/ 69 w 76"/>
                        <a:gd name="T23" fmla="*/ 11 h 47"/>
                        <a:gd name="T24" fmla="*/ 60 w 76"/>
                        <a:gd name="T25" fmla="*/ 1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47">
                          <a:moveTo>
                            <a:pt x="60" y="10"/>
                          </a:moveTo>
                          <a:cubicBezTo>
                            <a:pt x="58" y="10"/>
                            <a:pt x="58" y="10"/>
                            <a:pt x="58" y="10"/>
                          </a:cubicBezTo>
                          <a:cubicBezTo>
                            <a:pt x="49" y="11"/>
                            <a:pt x="35" y="8"/>
                            <a:pt x="18" y="2"/>
                          </a:cubicBezTo>
                          <a:cubicBezTo>
                            <a:pt x="11" y="0"/>
                            <a:pt x="11" y="0"/>
                            <a:pt x="11" y="0"/>
                          </a:cubicBezTo>
                          <a:cubicBezTo>
                            <a:pt x="0" y="33"/>
                            <a:pt x="0" y="33"/>
                            <a:pt x="0" y="33"/>
                          </a:cubicBezTo>
                          <a:cubicBezTo>
                            <a:pt x="7" y="35"/>
                            <a:pt x="7" y="35"/>
                            <a:pt x="7" y="35"/>
                          </a:cubicBezTo>
                          <a:cubicBezTo>
                            <a:pt x="20" y="40"/>
                            <a:pt x="39" y="45"/>
                            <a:pt x="55" y="45"/>
                          </a:cubicBezTo>
                          <a:cubicBezTo>
                            <a:pt x="57" y="45"/>
                            <a:pt x="59" y="45"/>
                            <a:pt x="60" y="45"/>
                          </a:cubicBezTo>
                          <a:cubicBezTo>
                            <a:pt x="60" y="45"/>
                            <a:pt x="61" y="45"/>
                            <a:pt x="61" y="45"/>
                          </a:cubicBezTo>
                          <a:cubicBezTo>
                            <a:pt x="68" y="47"/>
                            <a:pt x="68" y="47"/>
                            <a:pt x="68" y="47"/>
                          </a:cubicBezTo>
                          <a:cubicBezTo>
                            <a:pt x="76" y="13"/>
                            <a:pt x="76" y="13"/>
                            <a:pt x="76" y="13"/>
                          </a:cubicBezTo>
                          <a:cubicBezTo>
                            <a:pt x="69" y="11"/>
                            <a:pt x="69" y="11"/>
                            <a:pt x="69" y="11"/>
                          </a:cubicBezTo>
                          <a:cubicBezTo>
                            <a:pt x="66" y="10"/>
                            <a:pt x="63" y="10"/>
                            <a:pt x="60" y="10"/>
                          </a:cubicBez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solidFill>
                          <a:srgbClr val="292929"/>
                        </a:solidFill>
                      </a:endParaRPr>
                    </a:p>
                  </p:txBody>
                </p:sp>
                <p:sp>
                  <p:nvSpPr>
                    <p:cNvPr id="221" name="Freeform 202"/>
                    <p:cNvSpPr>
                      <a:spLocks/>
                    </p:cNvSpPr>
                    <p:nvPr/>
                  </p:nvSpPr>
                  <p:spPr bwMode="black">
                    <a:xfrm>
                      <a:off x="7721600" y="3168650"/>
                      <a:ext cx="55563" cy="30163"/>
                    </a:xfrm>
                    <a:custGeom>
                      <a:avLst/>
                      <a:gdLst>
                        <a:gd name="T0" fmla="*/ 57 w 74"/>
                        <a:gd name="T1" fmla="*/ 3 h 40"/>
                        <a:gd name="T2" fmla="*/ 53 w 74"/>
                        <a:gd name="T3" fmla="*/ 4 h 40"/>
                        <a:gd name="T4" fmla="*/ 11 w 74"/>
                        <a:gd name="T5" fmla="*/ 4 h 40"/>
                        <a:gd name="T6" fmla="*/ 3 w 74"/>
                        <a:gd name="T7" fmla="*/ 3 h 40"/>
                        <a:gd name="T8" fmla="*/ 0 w 74"/>
                        <a:gd name="T9" fmla="*/ 38 h 40"/>
                        <a:gd name="T10" fmla="*/ 7 w 74"/>
                        <a:gd name="T11" fmla="*/ 39 h 40"/>
                        <a:gd name="T12" fmla="*/ 32 w 74"/>
                        <a:gd name="T13" fmla="*/ 40 h 40"/>
                        <a:gd name="T14" fmla="*/ 60 w 74"/>
                        <a:gd name="T15" fmla="*/ 38 h 40"/>
                        <a:gd name="T16" fmla="*/ 67 w 74"/>
                        <a:gd name="T17" fmla="*/ 36 h 40"/>
                        <a:gd name="T18" fmla="*/ 74 w 74"/>
                        <a:gd name="T19" fmla="*/ 34 h 40"/>
                        <a:gd name="T20" fmla="*/ 64 w 74"/>
                        <a:gd name="T21" fmla="*/ 0 h 40"/>
                        <a:gd name="T22" fmla="*/ 57 w 74"/>
                        <a:gd name="T23" fmla="*/ 3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4" h="40">
                          <a:moveTo>
                            <a:pt x="57" y="3"/>
                          </a:moveTo>
                          <a:cubicBezTo>
                            <a:pt x="56" y="3"/>
                            <a:pt x="55" y="3"/>
                            <a:pt x="53" y="4"/>
                          </a:cubicBezTo>
                          <a:cubicBezTo>
                            <a:pt x="43" y="5"/>
                            <a:pt x="28" y="6"/>
                            <a:pt x="11" y="4"/>
                          </a:cubicBezTo>
                          <a:cubicBezTo>
                            <a:pt x="3" y="3"/>
                            <a:pt x="3" y="3"/>
                            <a:pt x="3" y="3"/>
                          </a:cubicBezTo>
                          <a:cubicBezTo>
                            <a:pt x="0" y="38"/>
                            <a:pt x="0" y="38"/>
                            <a:pt x="0" y="38"/>
                          </a:cubicBezTo>
                          <a:cubicBezTo>
                            <a:pt x="7" y="39"/>
                            <a:pt x="7" y="39"/>
                            <a:pt x="7" y="39"/>
                          </a:cubicBezTo>
                          <a:cubicBezTo>
                            <a:pt x="16" y="40"/>
                            <a:pt x="25" y="40"/>
                            <a:pt x="32" y="40"/>
                          </a:cubicBezTo>
                          <a:cubicBezTo>
                            <a:pt x="43" y="40"/>
                            <a:pt x="52" y="40"/>
                            <a:pt x="60" y="38"/>
                          </a:cubicBezTo>
                          <a:cubicBezTo>
                            <a:pt x="62" y="38"/>
                            <a:pt x="65" y="37"/>
                            <a:pt x="67" y="36"/>
                          </a:cubicBezTo>
                          <a:cubicBezTo>
                            <a:pt x="74" y="34"/>
                            <a:pt x="74" y="34"/>
                            <a:pt x="74" y="34"/>
                          </a:cubicBezTo>
                          <a:cubicBezTo>
                            <a:pt x="64" y="0"/>
                            <a:pt x="64" y="0"/>
                            <a:pt x="64" y="0"/>
                          </a:cubicBezTo>
                          <a:lnTo>
                            <a:pt x="57" y="3"/>
                          </a:ln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solidFill>
                          <a:srgbClr val="292929"/>
                        </a:solidFill>
                      </a:endParaRPr>
                    </a:p>
                  </p:txBody>
                </p:sp>
                <p:sp>
                  <p:nvSpPr>
                    <p:cNvPr id="222" name="Freeform 203"/>
                    <p:cNvSpPr>
                      <a:spLocks/>
                    </p:cNvSpPr>
                    <p:nvPr/>
                  </p:nvSpPr>
                  <p:spPr bwMode="black">
                    <a:xfrm>
                      <a:off x="7583488" y="3100388"/>
                      <a:ext cx="49213" cy="58738"/>
                    </a:xfrm>
                    <a:custGeom>
                      <a:avLst/>
                      <a:gdLst>
                        <a:gd name="T0" fmla="*/ 49 w 64"/>
                        <a:gd name="T1" fmla="*/ 34 h 78"/>
                        <a:gd name="T2" fmla="*/ 49 w 64"/>
                        <a:gd name="T3" fmla="*/ 33 h 78"/>
                        <a:gd name="T4" fmla="*/ 33 w 64"/>
                        <a:gd name="T5" fmla="*/ 6 h 78"/>
                        <a:gd name="T6" fmla="*/ 29 w 64"/>
                        <a:gd name="T7" fmla="*/ 0 h 78"/>
                        <a:gd name="T8" fmla="*/ 0 w 64"/>
                        <a:gd name="T9" fmla="*/ 19 h 78"/>
                        <a:gd name="T10" fmla="*/ 4 w 64"/>
                        <a:gd name="T11" fmla="*/ 26 h 78"/>
                        <a:gd name="T12" fmla="*/ 18 w 64"/>
                        <a:gd name="T13" fmla="*/ 50 h 78"/>
                        <a:gd name="T14" fmla="*/ 31 w 64"/>
                        <a:gd name="T15" fmla="*/ 72 h 78"/>
                        <a:gd name="T16" fmla="*/ 35 w 64"/>
                        <a:gd name="T17" fmla="*/ 78 h 78"/>
                        <a:gd name="T18" fmla="*/ 64 w 64"/>
                        <a:gd name="T19" fmla="*/ 59 h 78"/>
                        <a:gd name="T20" fmla="*/ 60 w 64"/>
                        <a:gd name="T21" fmla="*/ 52 h 78"/>
                        <a:gd name="T22" fmla="*/ 49 w 64"/>
                        <a:gd name="T23" fmla="*/ 34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78">
                          <a:moveTo>
                            <a:pt x="49" y="34"/>
                          </a:moveTo>
                          <a:cubicBezTo>
                            <a:pt x="49" y="33"/>
                            <a:pt x="49" y="33"/>
                            <a:pt x="49" y="33"/>
                          </a:cubicBezTo>
                          <a:cubicBezTo>
                            <a:pt x="44" y="25"/>
                            <a:pt x="39" y="15"/>
                            <a:pt x="33" y="6"/>
                          </a:cubicBezTo>
                          <a:cubicBezTo>
                            <a:pt x="29" y="0"/>
                            <a:pt x="29" y="0"/>
                            <a:pt x="29" y="0"/>
                          </a:cubicBezTo>
                          <a:cubicBezTo>
                            <a:pt x="0" y="19"/>
                            <a:pt x="0" y="19"/>
                            <a:pt x="0" y="19"/>
                          </a:cubicBezTo>
                          <a:cubicBezTo>
                            <a:pt x="4" y="26"/>
                            <a:pt x="4" y="26"/>
                            <a:pt x="4" y="26"/>
                          </a:cubicBezTo>
                          <a:cubicBezTo>
                            <a:pt x="9" y="34"/>
                            <a:pt x="14" y="43"/>
                            <a:pt x="18" y="50"/>
                          </a:cubicBezTo>
                          <a:cubicBezTo>
                            <a:pt x="22" y="58"/>
                            <a:pt x="27" y="65"/>
                            <a:pt x="31" y="72"/>
                          </a:cubicBezTo>
                          <a:cubicBezTo>
                            <a:pt x="35" y="78"/>
                            <a:pt x="35" y="78"/>
                            <a:pt x="35" y="78"/>
                          </a:cubicBezTo>
                          <a:cubicBezTo>
                            <a:pt x="64" y="59"/>
                            <a:pt x="64" y="59"/>
                            <a:pt x="64" y="59"/>
                          </a:cubicBezTo>
                          <a:cubicBezTo>
                            <a:pt x="60" y="52"/>
                            <a:pt x="60" y="52"/>
                            <a:pt x="60" y="52"/>
                          </a:cubicBezTo>
                          <a:cubicBezTo>
                            <a:pt x="57" y="47"/>
                            <a:pt x="53" y="41"/>
                            <a:pt x="49" y="34"/>
                          </a:cubicBez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solidFill>
                          <a:srgbClr val="292929"/>
                        </a:solidFill>
                      </a:endParaRPr>
                    </a:p>
                  </p:txBody>
                </p:sp>
                <p:sp>
                  <p:nvSpPr>
                    <p:cNvPr id="223" name="Freeform 204"/>
                    <p:cNvSpPr>
                      <a:spLocks/>
                    </p:cNvSpPr>
                    <p:nvPr/>
                  </p:nvSpPr>
                  <p:spPr bwMode="black">
                    <a:xfrm>
                      <a:off x="7521575" y="3054350"/>
                      <a:ext cx="55563" cy="47625"/>
                    </a:xfrm>
                    <a:custGeom>
                      <a:avLst/>
                      <a:gdLst>
                        <a:gd name="T0" fmla="*/ 23 w 75"/>
                        <a:gd name="T1" fmla="*/ 4 h 62"/>
                        <a:gd name="T2" fmla="*/ 17 w 75"/>
                        <a:gd name="T3" fmla="*/ 0 h 62"/>
                        <a:gd name="T4" fmla="*/ 0 w 75"/>
                        <a:gd name="T5" fmla="*/ 31 h 62"/>
                        <a:gd name="T6" fmla="*/ 6 w 75"/>
                        <a:gd name="T7" fmla="*/ 35 h 62"/>
                        <a:gd name="T8" fmla="*/ 57 w 75"/>
                        <a:gd name="T9" fmla="*/ 59 h 62"/>
                        <a:gd name="T10" fmla="*/ 66 w 75"/>
                        <a:gd name="T11" fmla="*/ 62 h 62"/>
                        <a:gd name="T12" fmla="*/ 75 w 75"/>
                        <a:gd name="T13" fmla="*/ 28 h 62"/>
                        <a:gd name="T14" fmla="*/ 66 w 75"/>
                        <a:gd name="T15" fmla="*/ 25 h 62"/>
                        <a:gd name="T16" fmla="*/ 23 w 75"/>
                        <a:gd name="T17" fmla="*/ 4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62">
                          <a:moveTo>
                            <a:pt x="23" y="4"/>
                          </a:moveTo>
                          <a:cubicBezTo>
                            <a:pt x="17" y="0"/>
                            <a:pt x="17" y="0"/>
                            <a:pt x="17" y="0"/>
                          </a:cubicBezTo>
                          <a:cubicBezTo>
                            <a:pt x="0" y="31"/>
                            <a:pt x="0" y="31"/>
                            <a:pt x="0" y="31"/>
                          </a:cubicBezTo>
                          <a:cubicBezTo>
                            <a:pt x="6" y="35"/>
                            <a:pt x="6" y="35"/>
                            <a:pt x="6" y="35"/>
                          </a:cubicBezTo>
                          <a:cubicBezTo>
                            <a:pt x="42" y="54"/>
                            <a:pt x="52" y="58"/>
                            <a:pt x="57" y="59"/>
                          </a:cubicBezTo>
                          <a:cubicBezTo>
                            <a:pt x="66" y="62"/>
                            <a:pt x="66" y="62"/>
                            <a:pt x="66" y="62"/>
                          </a:cubicBezTo>
                          <a:cubicBezTo>
                            <a:pt x="75" y="28"/>
                            <a:pt x="75" y="28"/>
                            <a:pt x="75" y="28"/>
                          </a:cubicBezTo>
                          <a:cubicBezTo>
                            <a:pt x="66" y="25"/>
                            <a:pt x="66" y="25"/>
                            <a:pt x="66" y="25"/>
                          </a:cubicBezTo>
                          <a:cubicBezTo>
                            <a:pt x="65" y="25"/>
                            <a:pt x="58" y="23"/>
                            <a:pt x="23" y="4"/>
                          </a:cubicBez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solidFill>
                          <a:srgbClr val="292929"/>
                        </a:solidFill>
                      </a:endParaRPr>
                    </a:p>
                  </p:txBody>
                </p:sp>
                <p:sp>
                  <p:nvSpPr>
                    <p:cNvPr id="224" name="Freeform 205"/>
                    <p:cNvSpPr>
                      <a:spLocks/>
                    </p:cNvSpPr>
                    <p:nvPr/>
                  </p:nvSpPr>
                  <p:spPr bwMode="black">
                    <a:xfrm>
                      <a:off x="7640638" y="3154363"/>
                      <a:ext cx="57150" cy="38100"/>
                    </a:xfrm>
                    <a:custGeom>
                      <a:avLst/>
                      <a:gdLst>
                        <a:gd name="T0" fmla="*/ 19 w 76"/>
                        <a:gd name="T1" fmla="*/ 3 h 52"/>
                        <a:gd name="T2" fmla="*/ 12 w 76"/>
                        <a:gd name="T3" fmla="*/ 0 h 52"/>
                        <a:gd name="T4" fmla="*/ 0 w 76"/>
                        <a:gd name="T5" fmla="*/ 33 h 52"/>
                        <a:gd name="T6" fmla="*/ 7 w 76"/>
                        <a:gd name="T7" fmla="*/ 36 h 52"/>
                        <a:gd name="T8" fmla="*/ 61 w 76"/>
                        <a:gd name="T9" fmla="*/ 51 h 52"/>
                        <a:gd name="T10" fmla="*/ 68 w 76"/>
                        <a:gd name="T11" fmla="*/ 52 h 52"/>
                        <a:gd name="T12" fmla="*/ 76 w 76"/>
                        <a:gd name="T13" fmla="*/ 18 h 52"/>
                        <a:gd name="T14" fmla="*/ 68 w 76"/>
                        <a:gd name="T15" fmla="*/ 16 h 52"/>
                        <a:gd name="T16" fmla="*/ 19 w 76"/>
                        <a:gd name="T17" fmla="*/ 3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52">
                          <a:moveTo>
                            <a:pt x="19" y="3"/>
                          </a:moveTo>
                          <a:cubicBezTo>
                            <a:pt x="12" y="0"/>
                            <a:pt x="12" y="0"/>
                            <a:pt x="12" y="0"/>
                          </a:cubicBezTo>
                          <a:cubicBezTo>
                            <a:pt x="0" y="33"/>
                            <a:pt x="0" y="33"/>
                            <a:pt x="0" y="33"/>
                          </a:cubicBezTo>
                          <a:cubicBezTo>
                            <a:pt x="7" y="36"/>
                            <a:pt x="7" y="36"/>
                            <a:pt x="7" y="36"/>
                          </a:cubicBezTo>
                          <a:cubicBezTo>
                            <a:pt x="23" y="41"/>
                            <a:pt x="41" y="46"/>
                            <a:pt x="61" y="51"/>
                          </a:cubicBezTo>
                          <a:cubicBezTo>
                            <a:pt x="68" y="52"/>
                            <a:pt x="68" y="52"/>
                            <a:pt x="68" y="52"/>
                          </a:cubicBezTo>
                          <a:cubicBezTo>
                            <a:pt x="76" y="18"/>
                            <a:pt x="76" y="18"/>
                            <a:pt x="76" y="18"/>
                          </a:cubicBezTo>
                          <a:cubicBezTo>
                            <a:pt x="68" y="16"/>
                            <a:pt x="68" y="16"/>
                            <a:pt x="68" y="16"/>
                          </a:cubicBezTo>
                          <a:cubicBezTo>
                            <a:pt x="50" y="12"/>
                            <a:pt x="33" y="8"/>
                            <a:pt x="19" y="3"/>
                          </a:cubicBez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solidFill>
                          <a:srgbClr val="292929"/>
                        </a:solidFill>
                      </a:endParaRPr>
                    </a:p>
                  </p:txBody>
                </p:sp>
                <p:sp>
                  <p:nvSpPr>
                    <p:cNvPr id="225" name="Freeform 206"/>
                    <p:cNvSpPr>
                      <a:spLocks/>
                    </p:cNvSpPr>
                    <p:nvPr/>
                  </p:nvSpPr>
                  <p:spPr bwMode="black">
                    <a:xfrm>
                      <a:off x="7451725" y="3016250"/>
                      <a:ext cx="57150" cy="47625"/>
                    </a:xfrm>
                    <a:custGeom>
                      <a:avLst/>
                      <a:gdLst>
                        <a:gd name="T0" fmla="*/ 24 w 77"/>
                        <a:gd name="T1" fmla="*/ 3 h 64"/>
                        <a:gd name="T2" fmla="*/ 17 w 77"/>
                        <a:gd name="T3" fmla="*/ 0 h 64"/>
                        <a:gd name="T4" fmla="*/ 0 w 77"/>
                        <a:gd name="T5" fmla="*/ 30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3"/>
                          </a:moveTo>
                          <a:cubicBezTo>
                            <a:pt x="17" y="0"/>
                            <a:pt x="17" y="0"/>
                            <a:pt x="17" y="0"/>
                          </a:cubicBezTo>
                          <a:cubicBezTo>
                            <a:pt x="0" y="30"/>
                            <a:pt x="0" y="30"/>
                            <a:pt x="0" y="30"/>
                          </a:cubicBezTo>
                          <a:cubicBezTo>
                            <a:pt x="6" y="34"/>
                            <a:pt x="6" y="34"/>
                            <a:pt x="6" y="34"/>
                          </a:cubicBezTo>
                          <a:cubicBezTo>
                            <a:pt x="23" y="43"/>
                            <a:pt x="38" y="52"/>
                            <a:pt x="53" y="61"/>
                          </a:cubicBezTo>
                          <a:cubicBezTo>
                            <a:pt x="59" y="64"/>
                            <a:pt x="59" y="64"/>
                            <a:pt x="59" y="64"/>
                          </a:cubicBezTo>
                          <a:cubicBezTo>
                            <a:pt x="77" y="34"/>
                            <a:pt x="77" y="34"/>
                            <a:pt x="77" y="34"/>
                          </a:cubicBezTo>
                          <a:cubicBezTo>
                            <a:pt x="70" y="30"/>
                            <a:pt x="70" y="30"/>
                            <a:pt x="70" y="30"/>
                          </a:cubicBezTo>
                          <a:cubicBezTo>
                            <a:pt x="56" y="22"/>
                            <a:pt x="41" y="13"/>
                            <a:pt x="24" y="3"/>
                          </a:cubicBez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solidFill>
                          <a:srgbClr val="292929"/>
                        </a:solidFill>
                      </a:endParaRPr>
                    </a:p>
                  </p:txBody>
                </p:sp>
                <p:sp>
                  <p:nvSpPr>
                    <p:cNvPr id="226" name="Freeform 207"/>
                    <p:cNvSpPr>
                      <a:spLocks noEditPoints="1"/>
                    </p:cNvSpPr>
                    <p:nvPr/>
                  </p:nvSpPr>
                  <p:spPr bwMode="black">
                    <a:xfrm>
                      <a:off x="7108826" y="2208212"/>
                      <a:ext cx="1198562" cy="892174"/>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solidFill>
                          <a:srgbClr val="292929"/>
                        </a:solidFill>
                      </a:endParaRPr>
                    </a:p>
                  </p:txBody>
                </p:sp>
              </p:grpSp>
            </p:grpSp>
          </p:grpSp>
        </p:grpSp>
        <p:sp>
          <p:nvSpPr>
            <p:cNvPr id="29" name="Rectangle 28"/>
            <p:cNvSpPr/>
            <p:nvPr/>
          </p:nvSpPr>
          <p:spPr>
            <a:xfrm>
              <a:off x="5491838" y="2135902"/>
              <a:ext cx="1563248" cy="261610"/>
            </a:xfrm>
            <a:prstGeom prst="rect">
              <a:avLst/>
            </a:prstGeom>
          </p:spPr>
          <p:txBody>
            <a:bodyPr wrap="none">
              <a:spAutoFit/>
            </a:bodyPr>
            <a:lstStyle/>
            <a:p>
              <a:pPr algn="ctr"/>
              <a:r>
                <a:rPr lang="en-US" sz="1100" dirty="0">
                  <a:solidFill>
                    <a:schemeClr val="tx2">
                      <a:alpha val="99000"/>
                    </a:schemeClr>
                  </a:solidFill>
                  <a:ea typeface="Segoe UI" pitchFamily="34" charset="0"/>
                  <a:cs typeface="Segoe UI" pitchFamily="34" charset="0"/>
                </a:rPr>
                <a:t>ECN NODE 2 - TOKYO</a:t>
              </a:r>
            </a:p>
          </p:txBody>
        </p:sp>
        <p:sp>
          <p:nvSpPr>
            <p:cNvPr id="37" name="Rectangle 36"/>
            <p:cNvSpPr/>
            <p:nvPr/>
          </p:nvSpPr>
          <p:spPr>
            <a:xfrm>
              <a:off x="6214667" y="1874743"/>
              <a:ext cx="973344" cy="261610"/>
            </a:xfrm>
            <a:prstGeom prst="rect">
              <a:avLst/>
            </a:prstGeom>
          </p:spPr>
          <p:txBody>
            <a:bodyPr wrap="none">
              <a:spAutoFit/>
            </a:bodyPr>
            <a:lstStyle/>
            <a:p>
              <a:pPr algn="ctr"/>
              <a:r>
                <a:rPr lang="en-US" sz="1100" dirty="0">
                  <a:solidFill>
                    <a:schemeClr val="tx2">
                      <a:alpha val="99000"/>
                    </a:schemeClr>
                  </a:solidFill>
                  <a:ea typeface="Segoe UI" pitchFamily="34" charset="0"/>
                  <a:cs typeface="Segoe UI" pitchFamily="34" charset="0"/>
                </a:rPr>
                <a:t>ECN NODE…</a:t>
              </a:r>
            </a:p>
          </p:txBody>
        </p:sp>
      </p:grpSp>
    </p:spTree>
    <p:extLst>
      <p:ext uri="{BB962C8B-B14F-4D97-AF65-F5344CB8AC3E}">
        <p14:creationId xmlns:p14="http://schemas.microsoft.com/office/powerpoint/2010/main" val="3743377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500"/>
                                        <p:tgtEl>
                                          <p:spTgt spid="49"/>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down)">
                                      <p:cBhvr>
                                        <p:cTn id="11" dur="500"/>
                                        <p:tgtEl>
                                          <p:spTgt spid="4"/>
                                        </p:tgtEl>
                                      </p:cBhvr>
                                    </p:animEffect>
                                  </p:childTnLst>
                                </p:cTn>
                              </p:par>
                            </p:childTnLst>
                          </p:cTn>
                        </p:par>
                        <p:par>
                          <p:cTn id="12" fill="hold">
                            <p:stCondLst>
                              <p:cond delay="1000"/>
                            </p:stCondLst>
                            <p:childTnLst>
                              <p:par>
                                <p:cTn id="13" presetID="10" presetClass="exit" presetSubtype="0" fill="hold" grpId="1" nodeType="afterEffect">
                                  <p:stCondLst>
                                    <p:cond delay="0"/>
                                  </p:stCondLst>
                                  <p:childTnLst>
                                    <p:animEffect transition="out" filter="fade">
                                      <p:cBhvr>
                                        <p:cTn id="14" dur="500"/>
                                        <p:tgtEl>
                                          <p:spTgt spid="4"/>
                                        </p:tgtEl>
                                      </p:cBhvr>
                                    </p:animEffect>
                                    <p:set>
                                      <p:cBhvr>
                                        <p:cTn id="15" dur="1" fill="hold">
                                          <p:stCondLst>
                                            <p:cond delay="499"/>
                                          </p:stCondLst>
                                        </p:cTn>
                                        <p:tgtEl>
                                          <p:spTgt spid="4"/>
                                        </p:tgtEl>
                                        <p:attrNameLst>
                                          <p:attrName>style.visibility</p:attrName>
                                        </p:attrNameLst>
                                      </p:cBhvr>
                                      <p:to>
                                        <p:strVal val="hidden"/>
                                      </p:to>
                                    </p:set>
                                  </p:childTnLst>
                                </p:cTn>
                              </p:par>
                              <p:par>
                                <p:cTn id="16" presetID="22" presetClass="entr" presetSubtype="4" fill="hold" grpId="0" nodeType="withEffect">
                                  <p:stCondLst>
                                    <p:cond delay="0"/>
                                  </p:stCondLst>
                                  <p:childTnLst>
                                    <p:set>
                                      <p:cBhvr>
                                        <p:cTn id="17" dur="1" fill="hold">
                                          <p:stCondLst>
                                            <p:cond delay="0"/>
                                          </p:stCondLst>
                                        </p:cTn>
                                        <p:tgtEl>
                                          <p:spTgt spid="48"/>
                                        </p:tgtEl>
                                        <p:attrNameLst>
                                          <p:attrName>style.visibility</p:attrName>
                                        </p:attrNameLst>
                                      </p:cBhvr>
                                      <p:to>
                                        <p:strVal val="visible"/>
                                      </p:to>
                                    </p:set>
                                    <p:animEffect transition="in" filter="wipe(down)">
                                      <p:cBhvr>
                                        <p:cTn id="18" dur="500"/>
                                        <p:tgtEl>
                                          <p:spTgt spid="48"/>
                                        </p:tgtEl>
                                      </p:cBhvr>
                                    </p:animEffect>
                                  </p:childTnLst>
                                </p:cTn>
                              </p:par>
                            </p:childTnLst>
                          </p:cTn>
                        </p:par>
                        <p:par>
                          <p:cTn id="19" fill="hold">
                            <p:stCondLst>
                              <p:cond delay="1500"/>
                            </p:stCondLst>
                            <p:childTnLst>
                              <p:par>
                                <p:cTn id="20" presetID="10" presetClass="exit" presetSubtype="0" fill="hold" grpId="1" nodeType="afterEffect">
                                  <p:stCondLst>
                                    <p:cond delay="0"/>
                                  </p:stCondLst>
                                  <p:childTnLst>
                                    <p:animEffect transition="out" filter="fade">
                                      <p:cBhvr>
                                        <p:cTn id="21" dur="500"/>
                                        <p:tgtEl>
                                          <p:spTgt spid="48"/>
                                        </p:tgtEl>
                                      </p:cBhvr>
                                    </p:animEffect>
                                    <p:set>
                                      <p:cBhvr>
                                        <p:cTn id="22" dur="1" fill="hold">
                                          <p:stCondLst>
                                            <p:cond delay="499"/>
                                          </p:stCondLst>
                                        </p:cTn>
                                        <p:tgtEl>
                                          <p:spTgt spid="48"/>
                                        </p:tgtEl>
                                        <p:attrNameLst>
                                          <p:attrName>style.visibility</p:attrName>
                                        </p:attrNameLst>
                                      </p:cBhvr>
                                      <p:to>
                                        <p:strVal val="hidden"/>
                                      </p:to>
                                    </p:set>
                                  </p:childTnLst>
                                </p:cTn>
                              </p:par>
                              <p:par>
                                <p:cTn id="23" presetID="10" presetClass="exit" presetSubtype="0" fill="hold" nodeType="withEffect">
                                  <p:stCondLst>
                                    <p:cond delay="1000"/>
                                  </p:stCondLst>
                                  <p:childTnLst>
                                    <p:animEffect transition="out" filter="fade">
                                      <p:cBhvr>
                                        <p:cTn id="24" dur="500"/>
                                        <p:tgtEl>
                                          <p:spTgt spid="49"/>
                                        </p:tgtEl>
                                      </p:cBhvr>
                                    </p:animEffect>
                                    <p:set>
                                      <p:cBhvr>
                                        <p:cTn id="25" dur="1" fill="hold">
                                          <p:stCondLst>
                                            <p:cond delay="499"/>
                                          </p:stCondLst>
                                        </p:cTn>
                                        <p:tgtEl>
                                          <p:spTgt spid="49"/>
                                        </p:tgtEl>
                                        <p:attrNameLst>
                                          <p:attrName>style.visibility</p:attrName>
                                        </p:attrNameLst>
                                      </p:cBhvr>
                                      <p:to>
                                        <p:strVal val="hidden"/>
                                      </p:to>
                                    </p:set>
                                  </p:childTnLst>
                                </p:cTn>
                              </p:par>
                            </p:childTnLst>
                          </p:cTn>
                        </p:par>
                        <p:par>
                          <p:cTn id="26" fill="hold">
                            <p:stCondLst>
                              <p:cond delay="3000"/>
                            </p:stCondLst>
                            <p:childTnLst>
                              <p:par>
                                <p:cTn id="27" presetID="10" presetClass="entr" presetSubtype="0" fill="hold" nodeType="afterEffect">
                                  <p:stCondLst>
                                    <p:cond delay="0"/>
                                  </p:stCondLst>
                                  <p:childTnLst>
                                    <p:set>
                                      <p:cBhvr>
                                        <p:cTn id="28" dur="1" fill="hold">
                                          <p:stCondLst>
                                            <p:cond delay="0"/>
                                          </p:stCondLst>
                                        </p:cTn>
                                        <p:tgtEl>
                                          <p:spTgt spid="77"/>
                                        </p:tgtEl>
                                        <p:attrNameLst>
                                          <p:attrName>style.visibility</p:attrName>
                                        </p:attrNameLst>
                                      </p:cBhvr>
                                      <p:to>
                                        <p:strVal val="visible"/>
                                      </p:to>
                                    </p:set>
                                    <p:animEffect transition="in" filter="fade">
                                      <p:cBhvr>
                                        <p:cTn id="29" dur="500"/>
                                        <p:tgtEl>
                                          <p:spTgt spid="77"/>
                                        </p:tgtEl>
                                      </p:cBhvr>
                                    </p:animEffect>
                                  </p:childTnLst>
                                </p:cTn>
                              </p:par>
                              <p:par>
                                <p:cTn id="30" presetID="10" presetClass="entr" presetSubtype="0" fill="hold" nodeType="withEffect">
                                  <p:stCondLst>
                                    <p:cond delay="0"/>
                                  </p:stCondLst>
                                  <p:childTnLst>
                                    <p:set>
                                      <p:cBhvr>
                                        <p:cTn id="31" dur="1" fill="hold">
                                          <p:stCondLst>
                                            <p:cond delay="0"/>
                                          </p:stCondLst>
                                        </p:cTn>
                                        <p:tgtEl>
                                          <p:spTgt spid="85"/>
                                        </p:tgtEl>
                                        <p:attrNameLst>
                                          <p:attrName>style.visibility</p:attrName>
                                        </p:attrNameLst>
                                      </p:cBhvr>
                                      <p:to>
                                        <p:strVal val="visible"/>
                                      </p:to>
                                    </p:set>
                                    <p:animEffect transition="in" filter="fade">
                                      <p:cBhvr>
                                        <p:cTn id="32" dur="500"/>
                                        <p:tgtEl>
                                          <p:spTgt spid="85"/>
                                        </p:tgtEl>
                                      </p:cBhvr>
                                    </p:animEffect>
                                  </p:childTnLst>
                                </p:cTn>
                              </p:par>
                              <p:par>
                                <p:cTn id="33" presetID="10" presetClass="entr" presetSubtype="0" fill="hold" nodeType="withEffect">
                                  <p:stCondLst>
                                    <p:cond delay="0"/>
                                  </p:stCondLst>
                                  <p:childTnLst>
                                    <p:set>
                                      <p:cBhvr>
                                        <p:cTn id="34" dur="1" fill="hold">
                                          <p:stCondLst>
                                            <p:cond delay="0"/>
                                          </p:stCondLst>
                                        </p:cTn>
                                        <p:tgtEl>
                                          <p:spTgt spid="6"/>
                                        </p:tgtEl>
                                        <p:attrNameLst>
                                          <p:attrName>style.visibility</p:attrName>
                                        </p:attrNameLst>
                                      </p:cBhvr>
                                      <p:to>
                                        <p:strVal val="visible"/>
                                      </p:to>
                                    </p:set>
                                    <p:animEffect transition="in" filter="fade">
                                      <p:cBhvr>
                                        <p:cTn id="35" dur="500"/>
                                        <p:tgtEl>
                                          <p:spTgt spid="6"/>
                                        </p:tgtEl>
                                      </p:cBhvr>
                                    </p:animEffect>
                                  </p:childTnLst>
                                </p:cTn>
                              </p:par>
                            </p:childTnLst>
                          </p:cTn>
                        </p:par>
                        <p:par>
                          <p:cTn id="36" fill="hold">
                            <p:stCondLst>
                              <p:cond delay="3500"/>
                            </p:stCondLst>
                            <p:childTnLst>
                              <p:par>
                                <p:cTn id="37" presetID="10" presetClass="entr" presetSubtype="0" fill="hold" grpId="0" nodeType="after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fade">
                                      <p:cBhvr>
                                        <p:cTn id="39" dur="500"/>
                                        <p:tgtEl>
                                          <p:spTgt spid="10"/>
                                        </p:tgtEl>
                                      </p:cBhvr>
                                    </p:animEffect>
                                  </p:childTnLst>
                                </p:cTn>
                              </p:par>
                            </p:childTnLst>
                          </p:cTn>
                        </p:par>
                        <p:par>
                          <p:cTn id="40" fill="hold">
                            <p:stCondLst>
                              <p:cond delay="4000"/>
                            </p:stCondLst>
                            <p:childTnLst>
                              <p:par>
                                <p:cTn id="41" presetID="10" presetClass="entr" presetSubtype="0" fill="hold" nodeType="afterEffect">
                                  <p:stCondLst>
                                    <p:cond delay="0"/>
                                  </p:stCondLst>
                                  <p:childTnLst>
                                    <p:set>
                                      <p:cBhvr>
                                        <p:cTn id="42" dur="1" fill="hold">
                                          <p:stCondLst>
                                            <p:cond delay="0"/>
                                          </p:stCondLst>
                                        </p:cTn>
                                        <p:tgtEl>
                                          <p:spTgt spid="43"/>
                                        </p:tgtEl>
                                        <p:attrNameLst>
                                          <p:attrName>style.visibility</p:attrName>
                                        </p:attrNameLst>
                                      </p:cBhvr>
                                      <p:to>
                                        <p:strVal val="visible"/>
                                      </p:to>
                                    </p:set>
                                    <p:animEffect transition="in" filter="fade">
                                      <p:cBhvr>
                                        <p:cTn id="43" dur="500"/>
                                        <p:tgtEl>
                                          <p:spTgt spid="43"/>
                                        </p:tgtEl>
                                      </p:cBhvr>
                                    </p:animEffect>
                                  </p:childTnLst>
                                </p:cTn>
                              </p:par>
                            </p:childTnLst>
                          </p:cTn>
                        </p:par>
                        <p:par>
                          <p:cTn id="44" fill="hold">
                            <p:stCondLst>
                              <p:cond delay="4500"/>
                            </p:stCondLst>
                            <p:childTnLst>
                              <p:par>
                                <p:cTn id="45" presetID="10" presetClass="entr" presetSubtype="0" fill="hold" grpId="0" nodeType="afterEffect">
                                  <p:stCondLst>
                                    <p:cond delay="0"/>
                                  </p:stCondLst>
                                  <p:childTnLst>
                                    <p:set>
                                      <p:cBhvr>
                                        <p:cTn id="46" dur="1" fill="hold">
                                          <p:stCondLst>
                                            <p:cond delay="0"/>
                                          </p:stCondLst>
                                        </p:cTn>
                                        <p:tgtEl>
                                          <p:spTgt spid="62"/>
                                        </p:tgtEl>
                                        <p:attrNameLst>
                                          <p:attrName>style.visibility</p:attrName>
                                        </p:attrNameLst>
                                      </p:cBhvr>
                                      <p:to>
                                        <p:strVal val="visible"/>
                                      </p:to>
                                    </p:set>
                                    <p:animEffect transition="in" filter="fade">
                                      <p:cBhvr>
                                        <p:cTn id="47" dur="500"/>
                                        <p:tgtEl>
                                          <p:spTgt spid="62"/>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xit" presetSubtype="0" fill="hold" nodeType="clickEffect">
                                  <p:stCondLst>
                                    <p:cond delay="0"/>
                                  </p:stCondLst>
                                  <p:childTnLst>
                                    <p:animEffect transition="out" filter="fade">
                                      <p:cBhvr>
                                        <p:cTn id="51" dur="500"/>
                                        <p:tgtEl>
                                          <p:spTgt spid="77"/>
                                        </p:tgtEl>
                                      </p:cBhvr>
                                    </p:animEffect>
                                    <p:set>
                                      <p:cBhvr>
                                        <p:cTn id="52" dur="1" fill="hold">
                                          <p:stCondLst>
                                            <p:cond delay="499"/>
                                          </p:stCondLst>
                                        </p:cTn>
                                        <p:tgtEl>
                                          <p:spTgt spid="77"/>
                                        </p:tgtEl>
                                        <p:attrNameLst>
                                          <p:attrName>style.visibility</p:attrName>
                                        </p:attrNameLst>
                                      </p:cBhvr>
                                      <p:to>
                                        <p:strVal val="hidden"/>
                                      </p:to>
                                    </p:set>
                                  </p:childTnLst>
                                </p:cTn>
                              </p:par>
                              <p:par>
                                <p:cTn id="53" presetID="10" presetClass="exit" presetSubtype="0" fill="hold" nodeType="withEffect">
                                  <p:stCondLst>
                                    <p:cond delay="0"/>
                                  </p:stCondLst>
                                  <p:childTnLst>
                                    <p:animEffect transition="out" filter="fade">
                                      <p:cBhvr>
                                        <p:cTn id="54" dur="500"/>
                                        <p:tgtEl>
                                          <p:spTgt spid="85"/>
                                        </p:tgtEl>
                                      </p:cBhvr>
                                    </p:animEffect>
                                    <p:set>
                                      <p:cBhvr>
                                        <p:cTn id="55" dur="1" fill="hold">
                                          <p:stCondLst>
                                            <p:cond delay="499"/>
                                          </p:stCondLst>
                                        </p:cTn>
                                        <p:tgtEl>
                                          <p:spTgt spid="85"/>
                                        </p:tgtEl>
                                        <p:attrNameLst>
                                          <p:attrName>style.visibility</p:attrName>
                                        </p:attrNameLst>
                                      </p:cBhvr>
                                      <p:to>
                                        <p:strVal val="hidden"/>
                                      </p:to>
                                    </p:set>
                                  </p:childTnLst>
                                </p:cTn>
                              </p:par>
                              <p:par>
                                <p:cTn id="56" presetID="10" presetClass="exit" presetSubtype="0" fill="hold" grpId="1" nodeType="withEffect">
                                  <p:stCondLst>
                                    <p:cond delay="0"/>
                                  </p:stCondLst>
                                  <p:childTnLst>
                                    <p:animEffect transition="out" filter="fade">
                                      <p:cBhvr>
                                        <p:cTn id="57" dur="500"/>
                                        <p:tgtEl>
                                          <p:spTgt spid="10"/>
                                        </p:tgtEl>
                                      </p:cBhvr>
                                    </p:animEffect>
                                    <p:set>
                                      <p:cBhvr>
                                        <p:cTn id="58" dur="1" fill="hold">
                                          <p:stCondLst>
                                            <p:cond delay="499"/>
                                          </p:stCondLst>
                                        </p:cTn>
                                        <p:tgtEl>
                                          <p:spTgt spid="10"/>
                                        </p:tgtEl>
                                        <p:attrNameLst>
                                          <p:attrName>style.visibility</p:attrName>
                                        </p:attrNameLst>
                                      </p:cBhvr>
                                      <p:to>
                                        <p:strVal val="hidden"/>
                                      </p:to>
                                    </p:set>
                                  </p:childTnLst>
                                </p:cTn>
                              </p:par>
                              <p:par>
                                <p:cTn id="59" presetID="10" presetClass="exit" presetSubtype="0" fill="hold" grpId="1" nodeType="withEffect">
                                  <p:stCondLst>
                                    <p:cond delay="0"/>
                                  </p:stCondLst>
                                  <p:childTnLst>
                                    <p:animEffect transition="out" filter="fade">
                                      <p:cBhvr>
                                        <p:cTn id="60" dur="500"/>
                                        <p:tgtEl>
                                          <p:spTgt spid="62"/>
                                        </p:tgtEl>
                                      </p:cBhvr>
                                    </p:animEffect>
                                    <p:set>
                                      <p:cBhvr>
                                        <p:cTn id="61" dur="1" fill="hold">
                                          <p:stCondLst>
                                            <p:cond delay="499"/>
                                          </p:stCondLst>
                                        </p:cTn>
                                        <p:tgtEl>
                                          <p:spTgt spid="62"/>
                                        </p:tgtEl>
                                        <p:attrNameLst>
                                          <p:attrName>style.visibility</p:attrName>
                                        </p:attrNameLst>
                                      </p:cBhvr>
                                      <p:to>
                                        <p:strVal val="hidden"/>
                                      </p:to>
                                    </p:set>
                                  </p:childTnLst>
                                </p:cTn>
                              </p:par>
                              <p:par>
                                <p:cTn id="62" presetID="10" presetClass="exit" presetSubtype="0" fill="hold" nodeType="withEffect">
                                  <p:stCondLst>
                                    <p:cond delay="0"/>
                                  </p:stCondLst>
                                  <p:childTnLst>
                                    <p:animEffect transition="out" filter="fade">
                                      <p:cBhvr>
                                        <p:cTn id="63" dur="500"/>
                                        <p:tgtEl>
                                          <p:spTgt spid="6"/>
                                        </p:tgtEl>
                                      </p:cBhvr>
                                    </p:animEffect>
                                    <p:set>
                                      <p:cBhvr>
                                        <p:cTn id="64" dur="1" fill="hold">
                                          <p:stCondLst>
                                            <p:cond delay="499"/>
                                          </p:stCondLst>
                                        </p:cTn>
                                        <p:tgtEl>
                                          <p:spTgt spid="6"/>
                                        </p:tgtEl>
                                        <p:attrNameLst>
                                          <p:attrName>style.visibility</p:attrName>
                                        </p:attrNameLst>
                                      </p:cBhvr>
                                      <p:to>
                                        <p:strVal val="hidden"/>
                                      </p:to>
                                    </p:set>
                                  </p:childTnLst>
                                </p:cTn>
                              </p:par>
                            </p:childTnLst>
                          </p:cTn>
                        </p:par>
                        <p:par>
                          <p:cTn id="65" fill="hold">
                            <p:stCondLst>
                              <p:cond delay="500"/>
                            </p:stCondLst>
                            <p:childTnLst>
                              <p:par>
                                <p:cTn id="66" presetID="10" presetClass="entr" presetSubtype="0" fill="hold" nodeType="afterEffect">
                                  <p:stCondLst>
                                    <p:cond delay="0"/>
                                  </p:stCondLst>
                                  <p:childTnLst>
                                    <p:set>
                                      <p:cBhvr>
                                        <p:cTn id="67" dur="1" fill="hold">
                                          <p:stCondLst>
                                            <p:cond delay="0"/>
                                          </p:stCondLst>
                                        </p:cTn>
                                        <p:tgtEl>
                                          <p:spTgt spid="66"/>
                                        </p:tgtEl>
                                        <p:attrNameLst>
                                          <p:attrName>style.visibility</p:attrName>
                                        </p:attrNameLst>
                                      </p:cBhvr>
                                      <p:to>
                                        <p:strVal val="visible"/>
                                      </p:to>
                                    </p:set>
                                    <p:animEffect transition="in" filter="fade">
                                      <p:cBhvr>
                                        <p:cTn id="68" dur="500"/>
                                        <p:tgtEl>
                                          <p:spTgt spid="66"/>
                                        </p:tgtEl>
                                      </p:cBhvr>
                                    </p:animEffect>
                                  </p:childTnLst>
                                </p:cTn>
                              </p:par>
                              <p:par>
                                <p:cTn id="69" presetID="10" presetClass="entr" presetSubtype="0" fill="hold" nodeType="withEffect">
                                  <p:stCondLst>
                                    <p:cond delay="0"/>
                                  </p:stCondLst>
                                  <p:childTnLst>
                                    <p:set>
                                      <p:cBhvr>
                                        <p:cTn id="70" dur="1" fill="hold">
                                          <p:stCondLst>
                                            <p:cond delay="0"/>
                                          </p:stCondLst>
                                        </p:cTn>
                                        <p:tgtEl>
                                          <p:spTgt spid="84"/>
                                        </p:tgtEl>
                                        <p:attrNameLst>
                                          <p:attrName>style.visibility</p:attrName>
                                        </p:attrNameLst>
                                      </p:cBhvr>
                                      <p:to>
                                        <p:strVal val="visible"/>
                                      </p:to>
                                    </p:set>
                                    <p:animEffect transition="in" filter="fade">
                                      <p:cBhvr>
                                        <p:cTn id="71" dur="500"/>
                                        <p:tgtEl>
                                          <p:spTgt spid="84"/>
                                        </p:tgtEl>
                                      </p:cBhvr>
                                    </p:animEffect>
                                  </p:childTnLst>
                                </p:cTn>
                              </p:par>
                              <p:par>
                                <p:cTn id="72" presetID="10" presetClass="entr" presetSubtype="0" fill="hold" nodeType="withEffect">
                                  <p:stCondLst>
                                    <p:cond delay="0"/>
                                  </p:stCondLst>
                                  <p:childTnLst>
                                    <p:set>
                                      <p:cBhvr>
                                        <p:cTn id="73" dur="1" fill="hold">
                                          <p:stCondLst>
                                            <p:cond delay="0"/>
                                          </p:stCondLst>
                                        </p:cTn>
                                        <p:tgtEl>
                                          <p:spTgt spid="6"/>
                                        </p:tgtEl>
                                        <p:attrNameLst>
                                          <p:attrName>style.visibility</p:attrName>
                                        </p:attrNameLst>
                                      </p:cBhvr>
                                      <p:to>
                                        <p:strVal val="visible"/>
                                      </p:to>
                                    </p:set>
                                    <p:animEffect transition="in" filter="fade">
                                      <p:cBhvr>
                                        <p:cTn id="74" dur="500"/>
                                        <p:tgtEl>
                                          <p:spTgt spid="6"/>
                                        </p:tgtEl>
                                      </p:cBhvr>
                                    </p:animEffect>
                                  </p:childTnLst>
                                </p:cTn>
                              </p:par>
                            </p:childTnLst>
                          </p:cTn>
                        </p:par>
                        <p:par>
                          <p:cTn id="75" fill="hold">
                            <p:stCondLst>
                              <p:cond delay="1000"/>
                            </p:stCondLst>
                            <p:childTnLst>
                              <p:par>
                                <p:cTn id="76" presetID="10" presetClass="entr" presetSubtype="0" fill="hold" grpId="2" nodeType="afterEffect">
                                  <p:stCondLst>
                                    <p:cond delay="0"/>
                                  </p:stCondLst>
                                  <p:childTnLst>
                                    <p:set>
                                      <p:cBhvr>
                                        <p:cTn id="77" dur="1" fill="hold">
                                          <p:stCondLst>
                                            <p:cond delay="0"/>
                                          </p:stCondLst>
                                        </p:cTn>
                                        <p:tgtEl>
                                          <p:spTgt spid="10"/>
                                        </p:tgtEl>
                                        <p:attrNameLst>
                                          <p:attrName>style.visibility</p:attrName>
                                        </p:attrNameLst>
                                      </p:cBhvr>
                                      <p:to>
                                        <p:strVal val="visible"/>
                                      </p:to>
                                    </p:set>
                                    <p:animEffect transition="in" filter="fade">
                                      <p:cBhvr>
                                        <p:cTn id="78" dur="500"/>
                                        <p:tgtEl>
                                          <p:spTgt spid="10"/>
                                        </p:tgtEl>
                                      </p:cBhvr>
                                    </p:animEffect>
                                  </p:childTnLst>
                                </p:cTn>
                              </p:par>
                            </p:childTnLst>
                          </p:cTn>
                        </p:par>
                        <p:par>
                          <p:cTn id="79" fill="hold">
                            <p:stCondLst>
                              <p:cond delay="1500"/>
                            </p:stCondLst>
                            <p:childTnLst>
                              <p:par>
                                <p:cTn id="80" presetID="10" presetClass="entr" presetSubtype="0" fill="hold" grpId="0" nodeType="afterEffect">
                                  <p:stCondLst>
                                    <p:cond delay="0"/>
                                  </p:stCondLst>
                                  <p:childTnLst>
                                    <p:set>
                                      <p:cBhvr>
                                        <p:cTn id="81" dur="1" fill="hold">
                                          <p:stCondLst>
                                            <p:cond delay="0"/>
                                          </p:stCondLst>
                                        </p:cTn>
                                        <p:tgtEl>
                                          <p:spTgt spid="63"/>
                                        </p:tgtEl>
                                        <p:attrNameLst>
                                          <p:attrName>style.visibility</p:attrName>
                                        </p:attrNameLst>
                                      </p:cBhvr>
                                      <p:to>
                                        <p:strVal val="visible"/>
                                      </p:to>
                                    </p:set>
                                    <p:animEffect transition="in" filter="fade">
                                      <p:cBhvr>
                                        <p:cTn id="82" dur="500"/>
                                        <p:tgtEl>
                                          <p:spTgt spid="63"/>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64"/>
                                        </p:tgtEl>
                                        <p:attrNameLst>
                                          <p:attrName>style.visibility</p:attrName>
                                        </p:attrNameLst>
                                      </p:cBhvr>
                                      <p:to>
                                        <p:strVal val="visible"/>
                                      </p:to>
                                    </p:set>
                                    <p:animEffect transition="in" filter="fade">
                                      <p:cBhvr>
                                        <p:cTn id="85"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animBg="1"/>
      <p:bldP spid="62" grpId="1" animBg="1"/>
      <p:bldP spid="64" grpId="0" animBg="1"/>
      <p:bldP spid="63" grpId="0"/>
      <p:bldP spid="4" grpId="0" animBg="1"/>
      <p:bldP spid="4" grpId="1" animBg="1"/>
      <p:bldP spid="48" grpId="0" animBg="1"/>
      <p:bldP spid="48" grpId="1" animBg="1"/>
      <p:bldP spid="10" grpId="0" animBg="1"/>
      <p:bldP spid="10" grpId="1" animBg="1"/>
      <p:bldP spid="10" grpId="2"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75371" y="89419"/>
            <a:ext cx="3257097" cy="3257097"/>
          </a:xfrm>
          <a:prstGeom prst="rect">
            <a:avLst/>
          </a:prstGeom>
        </p:spPr>
      </p:pic>
      <p:pic>
        <p:nvPicPr>
          <p:cNvPr id="8" name="Picture 7"/>
          <p:cNvPicPr>
            <a:picLocks noChangeAspect="1"/>
          </p:cNvPicPr>
          <p:nvPr/>
        </p:nvPicPr>
        <p:blipFill rotWithShape="1">
          <a:blip r:embed="rId4">
            <a:extLst>
              <a:ext uri="{28A0092B-C50C-407E-A947-70E740481C1C}">
                <a14:useLocalDpi xmlns:a14="http://schemas.microsoft.com/office/drawing/2010/main" val="0"/>
              </a:ext>
            </a:extLst>
          </a:blip>
          <a:srcRect l="33655" t="39490" r="33815"/>
          <a:stretch/>
        </p:blipFill>
        <p:spPr>
          <a:xfrm>
            <a:off x="1727200" y="3779519"/>
            <a:ext cx="2214880" cy="2527311"/>
          </a:xfrm>
          <a:prstGeom prst="rect">
            <a:avLst/>
          </a:prstGeom>
        </p:spPr>
      </p:pic>
      <p:sp>
        <p:nvSpPr>
          <p:cNvPr id="4" name="Rectangle 3"/>
          <p:cNvSpPr/>
          <p:nvPr/>
        </p:nvSpPr>
        <p:spPr bwMode="auto">
          <a:xfrm>
            <a:off x="5363848" y="1466705"/>
            <a:ext cx="6156620" cy="817871"/>
          </a:xfrm>
          <a:prstGeom prst="rect">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61" tIns="0" rIns="121861" bIns="0" numCol="1" rtlCol="0" anchor="ctr" anchorCtr="0" compatLnSpc="1">
            <a:prstTxWarp prst="textNoShape">
              <a:avLst/>
            </a:prstTxWarp>
          </a:bodyPr>
          <a:lstStyle/>
          <a:p>
            <a:pPr fontAlgn="base">
              <a:spcBef>
                <a:spcPct val="0"/>
              </a:spcBef>
              <a:spcAft>
                <a:spcPct val="0"/>
              </a:spcAft>
              <a:buClr>
                <a:srgbClr val="FFFF99"/>
              </a:buClr>
              <a:buSzPct val="120000"/>
              <a:defRPr/>
            </a:pPr>
            <a:r>
              <a:rPr lang="en-US" sz="5400" spc="-100" dirty="0">
                <a:ln w="3175">
                  <a:noFill/>
                </a:ln>
                <a:gradFill flip="none" rotWithShape="1">
                  <a:gsLst>
                    <a:gs pos="0">
                      <a:srgbClr val="595959"/>
                    </a:gs>
                    <a:gs pos="86000">
                      <a:srgbClr val="595959"/>
                    </a:gs>
                  </a:gsLst>
                  <a:lin ang="5400000" scaled="0"/>
                  <a:tileRect/>
                </a:gradFill>
                <a:latin typeface="Segoe UI Light" pitchFamily="34" charset="0"/>
                <a:cs typeface="Arial" charset="0"/>
              </a:rPr>
              <a:t>What is the cloud?</a:t>
            </a:r>
            <a:endParaRPr lang="en-US" altLang="zh-CN" sz="5400" spc="-100" dirty="0">
              <a:ln w="3175">
                <a:noFill/>
              </a:ln>
              <a:gradFill flip="none" rotWithShape="1">
                <a:gsLst>
                  <a:gs pos="0">
                    <a:srgbClr val="595959"/>
                  </a:gs>
                  <a:gs pos="86000">
                    <a:srgbClr val="595959"/>
                  </a:gs>
                </a:gsLst>
                <a:lin ang="5400000" scaled="0"/>
                <a:tileRect/>
              </a:gradFill>
              <a:latin typeface="Segoe UI Light" pitchFamily="34" charset="0"/>
              <a:cs typeface="Arial" charset="0"/>
            </a:endParaRPr>
          </a:p>
        </p:txBody>
      </p:sp>
      <p:sp>
        <p:nvSpPr>
          <p:cNvPr id="3" name="Text Placeholder 2"/>
          <p:cNvSpPr>
            <a:spLocks noGrp="1"/>
          </p:cNvSpPr>
          <p:nvPr>
            <p:ph idx="4294967295"/>
          </p:nvPr>
        </p:nvSpPr>
        <p:spPr>
          <a:xfrm>
            <a:off x="6032500" y="2590800"/>
            <a:ext cx="6156325" cy="2536825"/>
          </a:xfrm>
          <a:prstGeom prst="rect">
            <a:avLst/>
          </a:prstGeom>
        </p:spPr>
        <p:txBody>
          <a:bodyPr>
            <a:normAutofit/>
          </a:bodyPr>
          <a:lstStyle/>
          <a:p>
            <a:pPr marL="0" indent="0">
              <a:buNone/>
            </a:pPr>
            <a:r>
              <a:rPr lang="en-US" sz="4000" dirty="0">
                <a:solidFill>
                  <a:srgbClr val="00B0F0">
                    <a:alpha val="99000"/>
                  </a:srgbClr>
                </a:solidFill>
                <a:latin typeface="Segoe UI Light" pitchFamily="34" charset="0"/>
              </a:rPr>
              <a:t>An approach to computing that’s about internet scale </a:t>
            </a:r>
            <a:r>
              <a:rPr lang="en-US" sz="4000" dirty="0" smtClean="0">
                <a:solidFill>
                  <a:srgbClr val="00B0F0">
                    <a:alpha val="99000"/>
                  </a:srgbClr>
                </a:solidFill>
                <a:latin typeface="Segoe UI Light" pitchFamily="34" charset="0"/>
              </a:rPr>
              <a:t/>
            </a:r>
            <a:br>
              <a:rPr lang="en-US" sz="4000" dirty="0" smtClean="0">
                <a:solidFill>
                  <a:srgbClr val="00B0F0">
                    <a:alpha val="99000"/>
                  </a:srgbClr>
                </a:solidFill>
                <a:latin typeface="Segoe UI Light" pitchFamily="34" charset="0"/>
              </a:rPr>
            </a:br>
            <a:r>
              <a:rPr lang="en-US" sz="4000" dirty="0" smtClean="0">
                <a:solidFill>
                  <a:srgbClr val="00B0F0">
                    <a:alpha val="99000"/>
                  </a:srgbClr>
                </a:solidFill>
                <a:latin typeface="Segoe UI Light" pitchFamily="34" charset="0"/>
              </a:rPr>
              <a:t>and </a:t>
            </a:r>
            <a:r>
              <a:rPr lang="en-US" sz="4000" dirty="0">
                <a:solidFill>
                  <a:srgbClr val="00B0F0">
                    <a:alpha val="99000"/>
                  </a:srgbClr>
                </a:solidFill>
                <a:latin typeface="Segoe UI Light" pitchFamily="34" charset="0"/>
              </a:rPr>
              <a:t>connecting to a variety of devices and endpoints</a:t>
            </a:r>
          </a:p>
        </p:txBody>
      </p:sp>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45839" y="1054023"/>
            <a:ext cx="1348677" cy="1333085"/>
          </a:xfrm>
          <a:prstGeom prst="rect">
            <a:avLst/>
          </a:prstGeom>
        </p:spPr>
      </p:pic>
    </p:spTree>
    <p:extLst>
      <p:ext uri="{BB962C8B-B14F-4D97-AF65-F5344CB8AC3E}">
        <p14:creationId xmlns:p14="http://schemas.microsoft.com/office/powerpoint/2010/main" val="2940443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par>
                                <p:cTn id="20" presetID="10" presetClass="entr" presetSubtype="0" fill="hold"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par>
                          <p:cTn id="23" fill="hold">
                            <p:stCondLst>
                              <p:cond delay="2000"/>
                            </p:stCondLst>
                            <p:childTnLst>
                              <p:par>
                                <p:cTn id="24" presetID="8" presetClass="emph" presetSubtype="0" repeatCount="indefinite" fill="hold" nodeType="afterEffect">
                                  <p:stCondLst>
                                    <p:cond delay="200"/>
                                  </p:stCondLst>
                                  <p:childTnLst>
                                    <p:animRot by="-21600000">
                                      <p:cBhvr>
                                        <p:cTn id="25" dur="30000" fill="hold"/>
                                        <p:tgtEl>
                                          <p:spTgt spid="1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ectangle 47"/>
          <p:cNvSpPr/>
          <p:nvPr/>
        </p:nvSpPr>
        <p:spPr>
          <a:xfrm>
            <a:off x="515144" y="4020351"/>
            <a:ext cx="11160919" cy="22098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1" name="Rectangle 80"/>
          <p:cNvSpPr/>
          <p:nvPr/>
        </p:nvSpPr>
        <p:spPr>
          <a:xfrm>
            <a:off x="515145" y="1189838"/>
            <a:ext cx="5409138" cy="262895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a:xfrm>
            <a:off x="519113" y="228601"/>
            <a:ext cx="11149013" cy="761747"/>
          </a:xfrm>
        </p:spPr>
        <p:txBody>
          <a:bodyPr/>
          <a:lstStyle/>
          <a:p>
            <a:r>
              <a:rPr lang="en-US" dirty="0"/>
              <a:t>Windows Azure </a:t>
            </a:r>
            <a:r>
              <a:rPr lang="en-US" dirty="0">
                <a:solidFill>
                  <a:schemeClr val="accent2">
                    <a:alpha val="99000"/>
                  </a:schemeClr>
                </a:solidFill>
              </a:rPr>
              <a:t>Consumption </a:t>
            </a:r>
            <a:r>
              <a:rPr lang="en-US" dirty="0" smtClean="0">
                <a:solidFill>
                  <a:schemeClr val="accent2">
                    <a:alpha val="99000"/>
                  </a:schemeClr>
                </a:solidFill>
              </a:rPr>
              <a:t>Prices</a:t>
            </a:r>
            <a:endParaRPr lang="en-US" sz="3200" dirty="0">
              <a:solidFill>
                <a:schemeClr val="accent4">
                  <a:alpha val="99000"/>
                </a:schemeClr>
              </a:solidFill>
            </a:endParaRPr>
          </a:p>
        </p:txBody>
      </p:sp>
      <p:sp>
        <p:nvSpPr>
          <p:cNvPr id="53" name="Azure text"/>
          <p:cNvSpPr txBox="1"/>
          <p:nvPr/>
        </p:nvSpPr>
        <p:spPr>
          <a:xfrm>
            <a:off x="595977" y="1746653"/>
            <a:ext cx="4985374" cy="535525"/>
          </a:xfrm>
          <a:prstGeom prst="rect">
            <a:avLst/>
          </a:prstGeom>
          <a:noFill/>
        </p:spPr>
        <p:txBody>
          <a:bodyPr wrap="square" lIns="91432" tIns="45717" rIns="91432" bIns="45717" rtlCol="0">
            <a:spAutoFit/>
          </a:bodyPr>
          <a:lstStyle/>
          <a:p>
            <a:pPr marL="0" lvl="1" indent="-155562">
              <a:lnSpc>
                <a:spcPct val="90000"/>
              </a:lnSpc>
              <a:spcBef>
                <a:spcPct val="0"/>
              </a:spcBef>
              <a:buClr>
                <a:srgbClr val="FFC000"/>
              </a:buClr>
              <a:defRPr/>
            </a:pPr>
            <a:r>
              <a:rPr lang="en-US" sz="1600" dirty="0">
                <a:ln w="3175">
                  <a:noFill/>
                </a:ln>
                <a:gradFill flip="none" rotWithShape="1">
                  <a:gsLst>
                    <a:gs pos="0">
                      <a:srgbClr val="595959"/>
                    </a:gs>
                    <a:gs pos="86000">
                      <a:srgbClr val="595959"/>
                    </a:gs>
                  </a:gsLst>
                  <a:lin ang="5400000" scaled="0"/>
                  <a:tileRect/>
                </a:gradFill>
                <a:latin typeface="+mj-lt"/>
                <a:cs typeface="Segoe UI" pitchFamily="34" charset="0"/>
              </a:rPr>
              <a:t>Elastic, scalable, secure, and highly available </a:t>
            </a:r>
            <a:br>
              <a:rPr lang="en-US" sz="1600" dirty="0">
                <a:ln w="3175">
                  <a:noFill/>
                </a:ln>
                <a:gradFill flip="none" rotWithShape="1">
                  <a:gsLst>
                    <a:gs pos="0">
                      <a:srgbClr val="595959"/>
                    </a:gs>
                    <a:gs pos="86000">
                      <a:srgbClr val="595959"/>
                    </a:gs>
                  </a:gsLst>
                  <a:lin ang="5400000" scaled="0"/>
                  <a:tileRect/>
                </a:gradFill>
                <a:latin typeface="+mj-lt"/>
                <a:cs typeface="Segoe UI" pitchFamily="34" charset="0"/>
              </a:rPr>
            </a:br>
            <a:r>
              <a:rPr lang="en-US" sz="1600" dirty="0">
                <a:ln w="3175">
                  <a:noFill/>
                </a:ln>
                <a:gradFill flip="none" rotWithShape="1">
                  <a:gsLst>
                    <a:gs pos="0">
                      <a:srgbClr val="595959"/>
                    </a:gs>
                    <a:gs pos="86000">
                      <a:srgbClr val="595959"/>
                    </a:gs>
                  </a:gsLst>
                  <a:lin ang="5400000" scaled="0"/>
                  <a:tileRect/>
                </a:gradFill>
                <a:latin typeface="+mj-lt"/>
                <a:cs typeface="Segoe UI" pitchFamily="34" charset="0"/>
              </a:rPr>
              <a:t>automated service platform</a:t>
            </a:r>
          </a:p>
        </p:txBody>
      </p:sp>
      <p:grpSp>
        <p:nvGrpSpPr>
          <p:cNvPr id="7" name="Group 6"/>
          <p:cNvGrpSpPr/>
          <p:nvPr/>
        </p:nvGrpSpPr>
        <p:grpSpPr>
          <a:xfrm>
            <a:off x="665702" y="2273572"/>
            <a:ext cx="2468880" cy="1381464"/>
            <a:chOff x="614186" y="2724337"/>
            <a:chExt cx="2468880" cy="1381464"/>
          </a:xfrm>
        </p:grpSpPr>
        <p:sp>
          <p:nvSpPr>
            <p:cNvPr id="58" name="Rounded Rectangle 57"/>
            <p:cNvSpPr/>
            <p:nvPr/>
          </p:nvSpPr>
          <p:spPr bwMode="auto">
            <a:xfrm>
              <a:off x="614186" y="2796091"/>
              <a:ext cx="2468880" cy="1309710"/>
            </a:xfrm>
            <a:prstGeom prst="roundRect">
              <a:avLst>
                <a:gd name="adj" fmla="val 0"/>
              </a:avLst>
            </a:prstGeom>
            <a:solidFill>
              <a:schemeClr val="accent1"/>
            </a:solidFill>
            <a:ln w="9525" cap="flat" cmpd="sng" algn="ctr">
              <a:noFill/>
              <a:prstDash val="solid"/>
            </a:ln>
            <a:effectLst/>
          </p:spPr>
          <p:txBody>
            <a:bodyPr lIns="91440" bIns="91440" rtlCol="0" anchor="b" anchorCtr="0"/>
            <a:lstStyle/>
            <a:p>
              <a:pPr defTabSz="1218936"/>
              <a:r>
                <a:rPr lang="en-US" sz="2000" dirty="0">
                  <a:solidFill>
                    <a:schemeClr val="bg1">
                      <a:alpha val="99000"/>
                    </a:schemeClr>
                  </a:solidFill>
                  <a:ea typeface="Segoe UI" pitchFamily="34" charset="0"/>
                  <a:cs typeface="Segoe UI" pitchFamily="34" charset="0"/>
                </a:rPr>
                <a:t> </a:t>
              </a:r>
            </a:p>
          </p:txBody>
        </p:sp>
        <p:sp>
          <p:nvSpPr>
            <p:cNvPr id="59" name="TextBox 58"/>
            <p:cNvSpPr txBox="1"/>
            <p:nvPr/>
          </p:nvSpPr>
          <p:spPr bwMode="invGray">
            <a:xfrm>
              <a:off x="938656" y="2724337"/>
              <a:ext cx="1928738" cy="526298"/>
            </a:xfrm>
            <a:prstGeom prst="rect">
              <a:avLst/>
            </a:prstGeom>
            <a:noFill/>
          </p:spPr>
          <p:txBody>
            <a:bodyPr wrap="square" tIns="182880" rtlCol="0">
              <a:spAutoFit/>
            </a:bodyPr>
            <a:lstStyle/>
            <a:p>
              <a:pPr marL="0" lvl="1" algn="ctr" defTabSz="914023" fontAlgn="base">
                <a:lnSpc>
                  <a:spcPct val="80000"/>
                </a:lnSpc>
                <a:spcBef>
                  <a:spcPct val="0"/>
                </a:spcBef>
                <a:spcAft>
                  <a:spcPct val="0"/>
                </a:spcAft>
                <a:buClr>
                  <a:srgbClr val="FFC000"/>
                </a:buClr>
                <a:defRPr/>
              </a:pPr>
              <a:r>
                <a:rPr lang="en-US" kern="0" spc="-51" dirty="0">
                  <a:solidFill>
                    <a:schemeClr val="bg1">
                      <a:alpha val="99000"/>
                    </a:schemeClr>
                  </a:solidFill>
                  <a:latin typeface="Segoe UI" pitchFamily="34" charset="0"/>
                  <a:ea typeface="Segoe UI" pitchFamily="34" charset="0"/>
                  <a:cs typeface="Segoe UI" pitchFamily="34" charset="0"/>
                </a:rPr>
                <a:t>Compute</a:t>
              </a:r>
            </a:p>
          </p:txBody>
        </p:sp>
        <p:sp>
          <p:nvSpPr>
            <p:cNvPr id="60" name="Rectangle 59"/>
            <p:cNvSpPr/>
            <p:nvPr/>
          </p:nvSpPr>
          <p:spPr>
            <a:xfrm>
              <a:off x="826876" y="3482964"/>
              <a:ext cx="2152298" cy="558094"/>
            </a:xfrm>
            <a:prstGeom prst="rect">
              <a:avLst/>
            </a:prstGeom>
          </p:spPr>
          <p:txBody>
            <a:bodyPr wrap="square" anchor="ctr" anchorCtr="0">
              <a:noAutofit/>
            </a:bodyPr>
            <a:lstStyle/>
            <a:p>
              <a:pPr algn="ctr">
                <a:defRPr/>
              </a:pPr>
              <a:r>
                <a:rPr lang="en-US" sz="1200" b="1" kern="0" dirty="0">
                  <a:solidFill>
                    <a:schemeClr val="bg1">
                      <a:alpha val="99000"/>
                    </a:schemeClr>
                  </a:solidFill>
                </a:rPr>
                <a:t>$0.04-0.96/hour</a:t>
              </a:r>
            </a:p>
            <a:p>
              <a:pPr algn="ctr">
                <a:defRPr/>
              </a:pPr>
              <a:r>
                <a:rPr lang="en-US" sz="1200" kern="0" dirty="0">
                  <a:solidFill>
                    <a:schemeClr val="bg1">
                      <a:alpha val="99000"/>
                    </a:schemeClr>
                  </a:solidFill>
                </a:rPr>
                <a:t>+ Variable Instance Sizes  </a:t>
              </a:r>
            </a:p>
          </p:txBody>
        </p:sp>
        <p:sp>
          <p:nvSpPr>
            <p:cNvPr id="61" name="Rectangle 60"/>
            <p:cNvSpPr/>
            <p:nvPr/>
          </p:nvSpPr>
          <p:spPr>
            <a:xfrm>
              <a:off x="789408" y="3188764"/>
              <a:ext cx="2227233" cy="276999"/>
            </a:xfrm>
            <a:prstGeom prst="rect">
              <a:avLst/>
            </a:prstGeom>
          </p:spPr>
          <p:txBody>
            <a:bodyPr wrap="square">
              <a:spAutoFit/>
            </a:bodyPr>
            <a:lstStyle/>
            <a:p>
              <a:pPr algn="ctr">
                <a:defRPr/>
              </a:pPr>
              <a:r>
                <a:rPr lang="en-US" sz="1200" kern="0" dirty="0">
                  <a:solidFill>
                    <a:schemeClr val="bg1">
                      <a:alpha val="99000"/>
                    </a:schemeClr>
                  </a:solidFill>
                </a:rPr>
                <a:t>Per service hour</a:t>
              </a:r>
              <a:endParaRPr lang="en-US" sz="2800" kern="0" dirty="0">
                <a:solidFill>
                  <a:schemeClr val="bg1">
                    <a:alpha val="99000"/>
                  </a:schemeClr>
                </a:solidFill>
              </a:endParaRPr>
            </a:p>
          </p:txBody>
        </p:sp>
      </p:grpSp>
      <p:grpSp>
        <p:nvGrpSpPr>
          <p:cNvPr id="6" name="Group 5"/>
          <p:cNvGrpSpPr/>
          <p:nvPr/>
        </p:nvGrpSpPr>
        <p:grpSpPr>
          <a:xfrm>
            <a:off x="3285865" y="2273570"/>
            <a:ext cx="2468880" cy="1381464"/>
            <a:chOff x="3345488" y="2724335"/>
            <a:chExt cx="2468880" cy="1381464"/>
          </a:xfrm>
        </p:grpSpPr>
        <p:sp>
          <p:nvSpPr>
            <p:cNvPr id="73" name="Rounded Rectangle 72"/>
            <p:cNvSpPr/>
            <p:nvPr/>
          </p:nvSpPr>
          <p:spPr bwMode="auto">
            <a:xfrm>
              <a:off x="3345488" y="2796089"/>
              <a:ext cx="2468880" cy="1309710"/>
            </a:xfrm>
            <a:prstGeom prst="roundRect">
              <a:avLst>
                <a:gd name="adj" fmla="val 0"/>
              </a:avLst>
            </a:prstGeom>
            <a:solidFill>
              <a:schemeClr val="accent1"/>
            </a:solidFill>
            <a:ln w="9525" cap="flat" cmpd="sng" algn="ctr">
              <a:noFill/>
              <a:prstDash val="solid"/>
            </a:ln>
            <a:effectLst/>
          </p:spPr>
          <p:txBody>
            <a:bodyPr lIns="91440" bIns="91440" rtlCol="0" anchor="b" anchorCtr="0"/>
            <a:lstStyle/>
            <a:p>
              <a:pPr defTabSz="1218936"/>
              <a:r>
                <a:rPr lang="en-US" sz="2000" dirty="0">
                  <a:solidFill>
                    <a:schemeClr val="bg1">
                      <a:alpha val="99000"/>
                    </a:schemeClr>
                  </a:solidFill>
                  <a:ea typeface="Segoe UI" pitchFamily="34" charset="0"/>
                  <a:cs typeface="Segoe UI" pitchFamily="34" charset="0"/>
                </a:rPr>
                <a:t> </a:t>
              </a:r>
            </a:p>
          </p:txBody>
        </p:sp>
        <p:sp>
          <p:nvSpPr>
            <p:cNvPr id="74" name="TextBox 73"/>
            <p:cNvSpPr txBox="1"/>
            <p:nvPr/>
          </p:nvSpPr>
          <p:spPr bwMode="invGray">
            <a:xfrm>
              <a:off x="3453344" y="2724335"/>
              <a:ext cx="2253169" cy="526298"/>
            </a:xfrm>
            <a:prstGeom prst="rect">
              <a:avLst/>
            </a:prstGeom>
            <a:noFill/>
          </p:spPr>
          <p:txBody>
            <a:bodyPr wrap="square" tIns="182880" rtlCol="0">
              <a:spAutoFit/>
            </a:bodyPr>
            <a:lstStyle>
              <a:defPPr>
                <a:defRPr lang="en-US"/>
              </a:defPPr>
              <a:lvl2pPr marL="0" lvl="1" algn="ctr" defTabSz="914023" fontAlgn="base">
                <a:lnSpc>
                  <a:spcPct val="80000"/>
                </a:lnSpc>
                <a:spcBef>
                  <a:spcPct val="0"/>
                </a:spcBef>
                <a:spcAft>
                  <a:spcPct val="0"/>
                </a:spcAft>
                <a:buClr>
                  <a:srgbClr val="FFC000"/>
                </a:buClr>
                <a:defRPr sz="2000" kern="0" spc="-51">
                  <a:solidFill>
                    <a:schemeClr val="bg1">
                      <a:alpha val="99000"/>
                    </a:schemeClr>
                  </a:solidFill>
                </a:defRPr>
              </a:lvl2pPr>
            </a:lstStyle>
            <a:p>
              <a:pPr lvl="1"/>
              <a:r>
                <a:rPr lang="en-US" sz="2400" dirty="0" smtClean="0">
                  <a:latin typeface="Segoe UI" pitchFamily="34" charset="0"/>
                  <a:ea typeface="Segoe UI" pitchFamily="34" charset="0"/>
                  <a:cs typeface="Segoe UI" pitchFamily="34" charset="0"/>
                </a:rPr>
                <a:t>Storage</a:t>
              </a:r>
              <a:endParaRPr lang="en-US" sz="2400" dirty="0">
                <a:latin typeface="Segoe UI" pitchFamily="34" charset="0"/>
                <a:ea typeface="Segoe UI" pitchFamily="34" charset="0"/>
                <a:cs typeface="Segoe UI" pitchFamily="34" charset="0"/>
              </a:endParaRPr>
            </a:p>
          </p:txBody>
        </p:sp>
        <p:sp>
          <p:nvSpPr>
            <p:cNvPr id="75" name="Rectangle 74"/>
            <p:cNvSpPr/>
            <p:nvPr/>
          </p:nvSpPr>
          <p:spPr>
            <a:xfrm>
              <a:off x="3454574" y="3186927"/>
              <a:ext cx="2250708" cy="276999"/>
            </a:xfrm>
            <a:prstGeom prst="rect">
              <a:avLst/>
            </a:prstGeom>
          </p:spPr>
          <p:txBody>
            <a:bodyPr wrap="square">
              <a:spAutoFit/>
            </a:bodyPr>
            <a:lstStyle/>
            <a:p>
              <a:pPr algn="ctr"/>
              <a:r>
                <a:rPr lang="en-US" sz="1200" kern="0" dirty="0">
                  <a:solidFill>
                    <a:schemeClr val="bg1">
                      <a:alpha val="99000"/>
                    </a:schemeClr>
                  </a:solidFill>
                </a:rPr>
                <a:t>Per GB stored and transactions</a:t>
              </a:r>
            </a:p>
          </p:txBody>
        </p:sp>
        <p:sp>
          <p:nvSpPr>
            <p:cNvPr id="76" name="Rectangle 75"/>
            <p:cNvSpPr/>
            <p:nvPr/>
          </p:nvSpPr>
          <p:spPr>
            <a:xfrm>
              <a:off x="3390438" y="3462780"/>
              <a:ext cx="2378981" cy="598458"/>
            </a:xfrm>
            <a:prstGeom prst="rect">
              <a:avLst/>
            </a:prstGeom>
          </p:spPr>
          <p:txBody>
            <a:bodyPr wrap="square" anchor="ctr" anchorCtr="0">
              <a:noAutofit/>
            </a:bodyPr>
            <a:lstStyle/>
            <a:p>
              <a:pPr algn="ctr">
                <a:defRPr/>
              </a:pPr>
              <a:r>
                <a:rPr lang="en-US" sz="1200" b="1" kern="0" dirty="0">
                  <a:solidFill>
                    <a:schemeClr val="bg1">
                      <a:alpha val="99000"/>
                    </a:schemeClr>
                  </a:solidFill>
                </a:rPr>
                <a:t>$0.15 GB/month</a:t>
              </a:r>
            </a:p>
            <a:p>
              <a:pPr algn="ctr">
                <a:defRPr/>
              </a:pPr>
              <a:r>
                <a:rPr lang="en-US" sz="1200" kern="0" dirty="0">
                  <a:solidFill>
                    <a:schemeClr val="bg1">
                      <a:alpha val="99000"/>
                    </a:schemeClr>
                  </a:solidFill>
                </a:rPr>
                <a:t>$0.01/10k transactions </a:t>
              </a:r>
            </a:p>
          </p:txBody>
        </p:sp>
      </p:grpSp>
      <p:grpSp>
        <p:nvGrpSpPr>
          <p:cNvPr id="84" name="Group 83"/>
          <p:cNvGrpSpPr/>
          <p:nvPr/>
        </p:nvGrpSpPr>
        <p:grpSpPr>
          <a:xfrm>
            <a:off x="748194" y="4615949"/>
            <a:ext cx="3477420" cy="1494179"/>
            <a:chOff x="2658493" y="5167597"/>
            <a:chExt cx="3267075" cy="1494179"/>
          </a:xfrm>
        </p:grpSpPr>
        <p:sp>
          <p:nvSpPr>
            <p:cNvPr id="90" name="Rounded Rectangle 89"/>
            <p:cNvSpPr/>
            <p:nvPr/>
          </p:nvSpPr>
          <p:spPr bwMode="auto">
            <a:xfrm>
              <a:off x="2661577" y="5167597"/>
              <a:ext cx="3260907" cy="1190674"/>
            </a:xfrm>
            <a:prstGeom prst="roundRect">
              <a:avLst>
                <a:gd name="adj" fmla="val 0"/>
              </a:avLst>
            </a:prstGeom>
            <a:solidFill>
              <a:srgbClr val="595959"/>
            </a:solidFill>
            <a:ln>
              <a:noFill/>
            </a:ln>
          </p:spPr>
          <p:txBody>
            <a:bodyPr vert="horz" wrap="square" lIns="82305" tIns="41153" rIns="82305" bIns="41153" numCol="1" anchor="t" anchorCtr="0" compatLnSpc="1">
              <a:prstTxWarp prst="textNoShape">
                <a:avLst/>
              </a:prstTxWarp>
            </a:bodyPr>
            <a:lstStyle/>
            <a:p>
              <a:r>
                <a:rPr lang="en-US" altLang="zh-CN" sz="1600" dirty="0"/>
                <a:t> </a:t>
              </a:r>
            </a:p>
          </p:txBody>
        </p:sp>
        <p:sp>
          <p:nvSpPr>
            <p:cNvPr id="91" name="TextBox 90"/>
            <p:cNvSpPr txBox="1"/>
            <p:nvPr/>
          </p:nvSpPr>
          <p:spPr bwMode="invGray">
            <a:xfrm>
              <a:off x="2658493" y="5185705"/>
              <a:ext cx="3267075" cy="526298"/>
            </a:xfrm>
            <a:prstGeom prst="rect">
              <a:avLst/>
            </a:prstGeom>
            <a:noFill/>
          </p:spPr>
          <p:txBody>
            <a:bodyPr wrap="square" tIns="182880" rtlCol="0">
              <a:spAutoFit/>
            </a:bodyPr>
            <a:lstStyle/>
            <a:p>
              <a:pPr marL="0" lvl="1" indent="-155562" algn="ctr" defTabSz="914023" fontAlgn="base">
                <a:lnSpc>
                  <a:spcPct val="80000"/>
                </a:lnSpc>
                <a:spcBef>
                  <a:spcPct val="0"/>
                </a:spcBef>
                <a:spcAft>
                  <a:spcPct val="0"/>
                </a:spcAft>
                <a:buClr>
                  <a:srgbClr val="FFC000"/>
                </a:buClr>
                <a:defRPr/>
              </a:pPr>
              <a:r>
                <a:rPr lang="en-US" kern="0" spc="-51" dirty="0">
                  <a:solidFill>
                    <a:schemeClr val="bg1">
                      <a:alpha val="99000"/>
                    </a:schemeClr>
                  </a:solidFill>
                  <a:latin typeface="Segoe UI" pitchFamily="34" charset="0"/>
                  <a:ea typeface="Segoe UI" pitchFamily="34" charset="0"/>
                  <a:cs typeface="Segoe UI" pitchFamily="34" charset="0"/>
                </a:rPr>
                <a:t>Caching</a:t>
              </a:r>
            </a:p>
          </p:txBody>
        </p:sp>
        <p:sp>
          <p:nvSpPr>
            <p:cNvPr id="92" name="Rectangle 91"/>
            <p:cNvSpPr/>
            <p:nvPr/>
          </p:nvSpPr>
          <p:spPr>
            <a:xfrm>
              <a:off x="2793430" y="5562599"/>
              <a:ext cx="2997201" cy="1099177"/>
            </a:xfrm>
            <a:prstGeom prst="rect">
              <a:avLst/>
            </a:prstGeom>
          </p:spPr>
          <p:txBody>
            <a:bodyPr wrap="square" anchor="ctr" anchorCtr="0">
              <a:noAutofit/>
            </a:bodyPr>
            <a:lstStyle/>
            <a:p>
              <a:pPr algn="ctr">
                <a:spcBef>
                  <a:spcPts val="1200"/>
                </a:spcBef>
                <a:defRPr/>
              </a:pPr>
              <a:r>
                <a:rPr lang="en-US" sz="1200" b="1" kern="0" dirty="0">
                  <a:solidFill>
                    <a:schemeClr val="bg1">
                      <a:alpha val="99000"/>
                    </a:schemeClr>
                  </a:solidFill>
                </a:rPr>
                <a:t>128MB cache for $45/month</a:t>
              </a:r>
            </a:p>
          </p:txBody>
        </p:sp>
        <p:sp>
          <p:nvSpPr>
            <p:cNvPr id="93" name="Rectangle 92"/>
            <p:cNvSpPr/>
            <p:nvPr/>
          </p:nvSpPr>
          <p:spPr>
            <a:xfrm>
              <a:off x="2817242" y="5762822"/>
              <a:ext cx="2949575" cy="276999"/>
            </a:xfrm>
            <a:prstGeom prst="rect">
              <a:avLst/>
            </a:prstGeom>
          </p:spPr>
          <p:txBody>
            <a:bodyPr wrap="square">
              <a:spAutoFit/>
            </a:bodyPr>
            <a:lstStyle/>
            <a:p>
              <a:pPr algn="ctr">
                <a:defRPr/>
              </a:pPr>
              <a:r>
                <a:rPr lang="en-US" sz="1200" kern="0" dirty="0">
                  <a:solidFill>
                    <a:schemeClr val="bg1">
                      <a:alpha val="99000"/>
                    </a:schemeClr>
                  </a:solidFill>
                </a:rPr>
                <a:t>Per Message Operation</a:t>
              </a:r>
            </a:p>
          </p:txBody>
        </p:sp>
      </p:grpSp>
      <p:grpSp>
        <p:nvGrpSpPr>
          <p:cNvPr id="85" name="Group 84"/>
          <p:cNvGrpSpPr/>
          <p:nvPr/>
        </p:nvGrpSpPr>
        <p:grpSpPr>
          <a:xfrm>
            <a:off x="4370046" y="4615950"/>
            <a:ext cx="3470857" cy="1197900"/>
            <a:chOff x="6203598" y="5158299"/>
            <a:chExt cx="3260907" cy="1197900"/>
          </a:xfrm>
        </p:grpSpPr>
        <p:sp>
          <p:nvSpPr>
            <p:cNvPr id="86" name="Rounded Rectangle 85"/>
            <p:cNvSpPr/>
            <p:nvPr/>
          </p:nvSpPr>
          <p:spPr bwMode="auto">
            <a:xfrm>
              <a:off x="6203598" y="5158299"/>
              <a:ext cx="3260907" cy="1197900"/>
            </a:xfrm>
            <a:prstGeom prst="roundRect">
              <a:avLst>
                <a:gd name="adj" fmla="val 0"/>
              </a:avLst>
            </a:prstGeom>
            <a:solidFill>
              <a:srgbClr val="595959"/>
            </a:solidFill>
            <a:ln>
              <a:noFill/>
            </a:ln>
          </p:spPr>
          <p:txBody>
            <a:bodyPr vert="horz" wrap="square" lIns="82305" tIns="41153" rIns="82305" bIns="41153" numCol="1" anchor="t" anchorCtr="0" compatLnSpc="1">
              <a:prstTxWarp prst="textNoShape">
                <a:avLst/>
              </a:prstTxWarp>
            </a:bodyPr>
            <a:lstStyle/>
            <a:p>
              <a:r>
                <a:rPr lang="en-US" altLang="zh-CN" sz="1600" dirty="0"/>
                <a:t> </a:t>
              </a:r>
            </a:p>
          </p:txBody>
        </p:sp>
        <p:sp>
          <p:nvSpPr>
            <p:cNvPr id="87" name="Rectangle 86"/>
            <p:cNvSpPr/>
            <p:nvPr/>
          </p:nvSpPr>
          <p:spPr>
            <a:xfrm>
              <a:off x="6203598" y="5913135"/>
              <a:ext cx="3260907" cy="393304"/>
            </a:xfrm>
            <a:prstGeom prst="rect">
              <a:avLst/>
            </a:prstGeom>
            <a:noFill/>
          </p:spPr>
          <p:txBody>
            <a:bodyPr wrap="square" anchor="ctr" anchorCtr="0">
              <a:noAutofit/>
            </a:bodyPr>
            <a:lstStyle/>
            <a:p>
              <a:pPr algn="ctr">
                <a:spcBef>
                  <a:spcPts val="1200"/>
                </a:spcBef>
                <a:defRPr/>
              </a:pPr>
              <a:r>
                <a:rPr lang="en-US" sz="1200" b="1" kern="0" dirty="0">
                  <a:solidFill>
                    <a:schemeClr val="bg1">
                      <a:alpha val="99000"/>
                    </a:schemeClr>
                  </a:solidFill>
                </a:rPr>
                <a:t>$1.99/10k transactions</a:t>
              </a:r>
            </a:p>
          </p:txBody>
        </p:sp>
        <p:sp>
          <p:nvSpPr>
            <p:cNvPr id="88" name="Rectangle 87"/>
            <p:cNvSpPr/>
            <p:nvPr/>
          </p:nvSpPr>
          <p:spPr>
            <a:xfrm>
              <a:off x="6452926" y="5753524"/>
              <a:ext cx="2762250" cy="276999"/>
            </a:xfrm>
            <a:prstGeom prst="rect">
              <a:avLst/>
            </a:prstGeom>
          </p:spPr>
          <p:txBody>
            <a:bodyPr wrap="square">
              <a:spAutoFit/>
            </a:bodyPr>
            <a:lstStyle/>
            <a:p>
              <a:pPr algn="ctr">
                <a:defRPr/>
              </a:pPr>
              <a:r>
                <a:rPr lang="en-US" sz="1200" kern="0" dirty="0">
                  <a:solidFill>
                    <a:schemeClr val="bg1">
                      <a:alpha val="99000"/>
                    </a:schemeClr>
                  </a:solidFill>
                </a:rPr>
                <a:t>Per Message Operation</a:t>
              </a:r>
            </a:p>
          </p:txBody>
        </p:sp>
        <p:sp>
          <p:nvSpPr>
            <p:cNvPr id="89" name="TextBox 88"/>
            <p:cNvSpPr txBox="1"/>
            <p:nvPr/>
          </p:nvSpPr>
          <p:spPr bwMode="invGray">
            <a:xfrm>
              <a:off x="6319576" y="5172826"/>
              <a:ext cx="3028950" cy="526298"/>
            </a:xfrm>
            <a:prstGeom prst="rect">
              <a:avLst/>
            </a:prstGeom>
            <a:noFill/>
          </p:spPr>
          <p:txBody>
            <a:bodyPr wrap="square" tIns="182880" rtlCol="0">
              <a:spAutoFit/>
            </a:bodyPr>
            <a:lstStyle/>
            <a:p>
              <a:pPr marL="0" lvl="1" indent="-155562" algn="ctr" defTabSz="914023" fontAlgn="base">
                <a:lnSpc>
                  <a:spcPct val="80000"/>
                </a:lnSpc>
                <a:spcBef>
                  <a:spcPct val="0"/>
                </a:spcBef>
                <a:spcAft>
                  <a:spcPct val="0"/>
                </a:spcAft>
                <a:buClr>
                  <a:srgbClr val="FFC000"/>
                </a:buClr>
                <a:defRPr/>
              </a:pPr>
              <a:r>
                <a:rPr lang="en-US" kern="0" spc="-51" dirty="0">
                  <a:solidFill>
                    <a:schemeClr val="bg1">
                      <a:alpha val="99000"/>
                    </a:schemeClr>
                  </a:solidFill>
                  <a:latin typeface="Segoe UI" pitchFamily="34" charset="0"/>
                  <a:ea typeface="Segoe UI" pitchFamily="34" charset="0"/>
                  <a:cs typeface="Segoe UI" pitchFamily="34" charset="0"/>
                </a:rPr>
                <a:t>Access Control</a:t>
              </a:r>
            </a:p>
          </p:txBody>
        </p:sp>
      </p:grpSp>
      <p:sp>
        <p:nvSpPr>
          <p:cNvPr id="94" name="Rectangle 93"/>
          <p:cNvSpPr/>
          <p:nvPr/>
        </p:nvSpPr>
        <p:spPr>
          <a:xfrm>
            <a:off x="7920556" y="6261941"/>
            <a:ext cx="3834688" cy="261604"/>
          </a:xfrm>
          <a:prstGeom prst="rect">
            <a:avLst/>
          </a:prstGeom>
        </p:spPr>
        <p:txBody>
          <a:bodyPr wrap="none" lIns="91432" tIns="45717" rIns="91432" bIns="45717">
            <a:spAutoFit/>
          </a:bodyPr>
          <a:lstStyle/>
          <a:p>
            <a:pPr algn="r"/>
            <a:r>
              <a:rPr lang="en-US" sz="1100" dirty="0">
                <a:ln w="3175">
                  <a:noFill/>
                </a:ln>
                <a:gradFill flip="none" rotWithShape="1">
                  <a:gsLst>
                    <a:gs pos="0">
                      <a:srgbClr val="595959"/>
                    </a:gs>
                    <a:gs pos="86000">
                      <a:srgbClr val="595959"/>
                    </a:gs>
                  </a:gsLst>
                  <a:lin ang="5400000" scaled="0"/>
                  <a:tileRect/>
                </a:gradFill>
                <a:cs typeface="Segoe UI" pitchFamily="34" charset="0"/>
              </a:rPr>
              <a:t>Prices shown in USD </a:t>
            </a:r>
            <a:r>
              <a:rPr lang="en-US" sz="1100" dirty="0" smtClean="0">
                <a:ln w="3175">
                  <a:noFill/>
                </a:ln>
                <a:gradFill flip="none" rotWithShape="1">
                  <a:gsLst>
                    <a:gs pos="0">
                      <a:srgbClr val="595959"/>
                    </a:gs>
                    <a:gs pos="86000">
                      <a:srgbClr val="595959"/>
                    </a:gs>
                  </a:gsLst>
                  <a:lin ang="5400000" scaled="0"/>
                  <a:tileRect/>
                </a:gradFill>
                <a:cs typeface="Segoe UI" pitchFamily="34" charset="0"/>
              </a:rPr>
              <a:t>only. </a:t>
            </a:r>
            <a:r>
              <a:rPr lang="en-US" sz="1100" dirty="0" smtClean="0">
                <a:ln w="3175">
                  <a:noFill/>
                </a:ln>
                <a:gradFill flip="none" rotWithShape="1">
                  <a:gsLst>
                    <a:gs pos="0">
                      <a:srgbClr val="595959"/>
                    </a:gs>
                    <a:gs pos="86000">
                      <a:srgbClr val="595959"/>
                    </a:gs>
                  </a:gsLst>
                  <a:lin ang="5400000" scaled="0"/>
                  <a:tileRect/>
                </a:gradFill>
                <a:latin typeface="+mj-lt"/>
                <a:cs typeface="Segoe UI" pitchFamily="34" charset="0"/>
              </a:rPr>
              <a:t>International </a:t>
            </a:r>
            <a:r>
              <a:rPr lang="en-US" sz="1100" dirty="0">
                <a:ln w="3175">
                  <a:noFill/>
                </a:ln>
                <a:gradFill flip="none" rotWithShape="1">
                  <a:gsLst>
                    <a:gs pos="0">
                      <a:srgbClr val="595959"/>
                    </a:gs>
                    <a:gs pos="86000">
                      <a:srgbClr val="595959"/>
                    </a:gs>
                  </a:gsLst>
                  <a:lin ang="5400000" scaled="0"/>
                  <a:tileRect/>
                </a:gradFill>
                <a:latin typeface="+mj-lt"/>
                <a:cs typeface="Segoe UI" pitchFamily="34" charset="0"/>
              </a:rPr>
              <a:t>prices are available</a:t>
            </a:r>
          </a:p>
        </p:txBody>
      </p:sp>
      <p:grpSp>
        <p:nvGrpSpPr>
          <p:cNvPr id="96" name="Group 95"/>
          <p:cNvGrpSpPr/>
          <p:nvPr/>
        </p:nvGrpSpPr>
        <p:grpSpPr>
          <a:xfrm>
            <a:off x="8001992" y="4615950"/>
            <a:ext cx="3470857" cy="1614201"/>
            <a:chOff x="6203598" y="5167825"/>
            <a:chExt cx="3260907" cy="1614201"/>
          </a:xfrm>
        </p:grpSpPr>
        <p:sp>
          <p:nvSpPr>
            <p:cNvPr id="97" name="Rounded Rectangle 96"/>
            <p:cNvSpPr/>
            <p:nvPr/>
          </p:nvSpPr>
          <p:spPr bwMode="auto">
            <a:xfrm>
              <a:off x="6203598" y="5167825"/>
              <a:ext cx="3260907" cy="1188374"/>
            </a:xfrm>
            <a:prstGeom prst="roundRect">
              <a:avLst>
                <a:gd name="adj" fmla="val 0"/>
              </a:avLst>
            </a:prstGeom>
            <a:solidFill>
              <a:srgbClr val="595959"/>
            </a:solidFill>
            <a:ln>
              <a:noFill/>
            </a:ln>
          </p:spPr>
          <p:txBody>
            <a:bodyPr vert="horz" wrap="square" lIns="82305" tIns="41153" rIns="82305" bIns="41153" numCol="1" anchor="t" anchorCtr="0" compatLnSpc="1">
              <a:prstTxWarp prst="textNoShape">
                <a:avLst/>
              </a:prstTxWarp>
            </a:bodyPr>
            <a:lstStyle/>
            <a:p>
              <a:r>
                <a:rPr lang="en-US" altLang="zh-CN" sz="1600" dirty="0"/>
                <a:t> </a:t>
              </a:r>
            </a:p>
          </p:txBody>
        </p:sp>
        <p:sp>
          <p:nvSpPr>
            <p:cNvPr id="98" name="Rectangle 97"/>
            <p:cNvSpPr/>
            <p:nvPr/>
          </p:nvSpPr>
          <p:spPr>
            <a:xfrm>
              <a:off x="6203598" y="5437548"/>
              <a:ext cx="3260907" cy="1344478"/>
            </a:xfrm>
            <a:prstGeom prst="rect">
              <a:avLst/>
            </a:prstGeom>
            <a:noFill/>
          </p:spPr>
          <p:txBody>
            <a:bodyPr wrap="square" anchor="ctr" anchorCtr="0">
              <a:noAutofit/>
            </a:bodyPr>
            <a:lstStyle/>
            <a:p>
              <a:pPr algn="ctr">
                <a:defRPr/>
              </a:pPr>
              <a:r>
                <a:rPr lang="en-US" sz="1200" b="1" kern="0" dirty="0">
                  <a:solidFill>
                    <a:schemeClr val="bg1">
                      <a:alpha val="99000"/>
                    </a:schemeClr>
                  </a:solidFill>
                </a:rPr>
                <a:t>$3.99/month per connection</a:t>
              </a:r>
            </a:p>
          </p:txBody>
        </p:sp>
        <p:sp>
          <p:nvSpPr>
            <p:cNvPr id="99" name="Rectangle 98"/>
            <p:cNvSpPr/>
            <p:nvPr/>
          </p:nvSpPr>
          <p:spPr>
            <a:xfrm>
              <a:off x="6452926" y="5753524"/>
              <a:ext cx="2762250" cy="276999"/>
            </a:xfrm>
            <a:prstGeom prst="rect">
              <a:avLst/>
            </a:prstGeom>
          </p:spPr>
          <p:txBody>
            <a:bodyPr wrap="square">
              <a:spAutoFit/>
            </a:bodyPr>
            <a:lstStyle/>
            <a:p>
              <a:pPr algn="ctr">
                <a:defRPr/>
              </a:pPr>
              <a:r>
                <a:rPr lang="en-US" sz="1200" kern="0" dirty="0">
                  <a:solidFill>
                    <a:schemeClr val="bg1">
                      <a:alpha val="99000"/>
                    </a:schemeClr>
                  </a:solidFill>
                </a:rPr>
                <a:t>Per Message Operation</a:t>
              </a:r>
            </a:p>
          </p:txBody>
        </p:sp>
        <p:sp>
          <p:nvSpPr>
            <p:cNvPr id="100" name="TextBox 99"/>
            <p:cNvSpPr txBox="1"/>
            <p:nvPr/>
          </p:nvSpPr>
          <p:spPr bwMode="invGray">
            <a:xfrm>
              <a:off x="6319576" y="5185705"/>
              <a:ext cx="3028950" cy="526298"/>
            </a:xfrm>
            <a:prstGeom prst="rect">
              <a:avLst/>
            </a:prstGeom>
            <a:noFill/>
          </p:spPr>
          <p:txBody>
            <a:bodyPr wrap="square" tIns="182880" rtlCol="0">
              <a:spAutoFit/>
            </a:bodyPr>
            <a:lstStyle/>
            <a:p>
              <a:pPr marL="0" lvl="1" indent="-155562" algn="ctr" defTabSz="914023" fontAlgn="base">
                <a:lnSpc>
                  <a:spcPct val="80000"/>
                </a:lnSpc>
                <a:spcBef>
                  <a:spcPct val="0"/>
                </a:spcBef>
                <a:spcAft>
                  <a:spcPct val="0"/>
                </a:spcAft>
                <a:buClr>
                  <a:srgbClr val="FFC000"/>
                </a:buClr>
                <a:defRPr/>
              </a:pPr>
              <a:r>
                <a:rPr lang="en-US" kern="0" spc="-51" dirty="0">
                  <a:solidFill>
                    <a:schemeClr val="bg1">
                      <a:alpha val="99000"/>
                    </a:schemeClr>
                  </a:solidFill>
                  <a:latin typeface="Segoe UI" pitchFamily="34" charset="0"/>
                  <a:ea typeface="Segoe UI" pitchFamily="34" charset="0"/>
                  <a:cs typeface="Segoe UI" pitchFamily="34" charset="0"/>
                </a:rPr>
                <a:t>Service Bus</a:t>
              </a:r>
            </a:p>
          </p:txBody>
        </p:sp>
      </p:grpSp>
      <p:sp>
        <p:nvSpPr>
          <p:cNvPr id="3" name="TextBox 2"/>
          <p:cNvSpPr txBox="1"/>
          <p:nvPr/>
        </p:nvSpPr>
        <p:spPr>
          <a:xfrm>
            <a:off x="639944" y="1300762"/>
            <a:ext cx="3751571" cy="387798"/>
          </a:xfrm>
          <a:prstGeom prst="rect">
            <a:avLst/>
          </a:prstGeom>
          <a:noFill/>
        </p:spPr>
        <p:txBody>
          <a:bodyPr wrap="square" lIns="0" tIns="0" rIns="0" bIns="0" rtlCol="0">
            <a:spAutoFit/>
          </a:bodyPr>
          <a:lstStyle/>
          <a:p>
            <a:pPr>
              <a:lnSpc>
                <a:spcPct val="90000"/>
              </a:lnSpc>
              <a:spcBef>
                <a:spcPct val="20000"/>
              </a:spcBef>
              <a:buSzPct val="80000"/>
            </a:pPr>
            <a:r>
              <a:rPr lang="en-US" sz="2800" dirty="0" smtClean="0">
                <a:gradFill>
                  <a:gsLst>
                    <a:gs pos="0">
                      <a:srgbClr val="292929">
                        <a:lumMod val="90000"/>
                        <a:lumOff val="10000"/>
                      </a:srgbClr>
                    </a:gs>
                    <a:gs pos="86000">
                      <a:srgbClr val="292929">
                        <a:lumMod val="90000"/>
                        <a:lumOff val="10000"/>
                      </a:srgbClr>
                    </a:gs>
                  </a:gsLst>
                  <a:lin ang="5400000" scaled="0"/>
                </a:gradFill>
              </a:rPr>
              <a:t>Windows Azure</a:t>
            </a:r>
            <a:endParaRPr lang="en-US" sz="2800" dirty="0">
              <a:gradFill>
                <a:gsLst>
                  <a:gs pos="0">
                    <a:srgbClr val="292929">
                      <a:lumMod val="90000"/>
                      <a:lumOff val="10000"/>
                    </a:srgbClr>
                  </a:gs>
                  <a:gs pos="86000">
                    <a:srgbClr val="292929">
                      <a:lumMod val="90000"/>
                      <a:lumOff val="10000"/>
                    </a:srgbClr>
                  </a:gs>
                </a:gsLst>
                <a:lin ang="5400000" scaled="0"/>
              </a:gradFill>
            </a:endParaRPr>
          </a:p>
        </p:txBody>
      </p:sp>
      <p:sp>
        <p:nvSpPr>
          <p:cNvPr id="49" name="TextBox 48"/>
          <p:cNvSpPr txBox="1"/>
          <p:nvPr/>
        </p:nvSpPr>
        <p:spPr>
          <a:xfrm>
            <a:off x="704339" y="4095477"/>
            <a:ext cx="6926546" cy="387798"/>
          </a:xfrm>
          <a:prstGeom prst="rect">
            <a:avLst/>
          </a:prstGeom>
          <a:noFill/>
        </p:spPr>
        <p:txBody>
          <a:bodyPr wrap="square" lIns="0" tIns="0" rIns="0" bIns="0" rtlCol="0">
            <a:spAutoFit/>
          </a:bodyPr>
          <a:lstStyle/>
          <a:p>
            <a:pPr>
              <a:lnSpc>
                <a:spcPct val="90000"/>
              </a:lnSpc>
              <a:spcBef>
                <a:spcPct val="20000"/>
              </a:spcBef>
              <a:buSzPct val="80000"/>
            </a:pPr>
            <a:r>
              <a:rPr lang="en-US" sz="2800" dirty="0" smtClean="0">
                <a:gradFill>
                  <a:gsLst>
                    <a:gs pos="0">
                      <a:srgbClr val="292929">
                        <a:lumMod val="90000"/>
                        <a:lumOff val="10000"/>
                      </a:srgbClr>
                    </a:gs>
                    <a:gs pos="86000">
                      <a:srgbClr val="292929">
                        <a:lumMod val="90000"/>
                        <a:lumOff val="10000"/>
                      </a:srgbClr>
                    </a:gs>
                  </a:gsLst>
                  <a:lin ang="5400000" scaled="0"/>
                </a:gradFill>
              </a:rPr>
              <a:t>Windows Azure Additional Services</a:t>
            </a:r>
            <a:endParaRPr lang="en-US" sz="2800" dirty="0">
              <a:gradFill>
                <a:gsLst>
                  <a:gs pos="0">
                    <a:srgbClr val="292929">
                      <a:lumMod val="90000"/>
                      <a:lumOff val="10000"/>
                    </a:srgbClr>
                  </a:gs>
                  <a:gs pos="86000">
                    <a:srgbClr val="292929">
                      <a:lumMod val="90000"/>
                      <a:lumOff val="10000"/>
                    </a:srgbClr>
                  </a:gs>
                </a:gsLst>
                <a:lin ang="5400000" scaled="0"/>
              </a:gradFill>
            </a:endParaRPr>
          </a:p>
        </p:txBody>
      </p:sp>
      <p:sp>
        <p:nvSpPr>
          <p:cNvPr id="50" name="Rectangle 49"/>
          <p:cNvSpPr/>
          <p:nvPr/>
        </p:nvSpPr>
        <p:spPr>
          <a:xfrm>
            <a:off x="6239640" y="1189838"/>
            <a:ext cx="5435231" cy="262895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51" name="Azure text"/>
          <p:cNvSpPr txBox="1"/>
          <p:nvPr/>
        </p:nvSpPr>
        <p:spPr>
          <a:xfrm>
            <a:off x="6316914" y="1746653"/>
            <a:ext cx="4985374" cy="535525"/>
          </a:xfrm>
          <a:prstGeom prst="rect">
            <a:avLst/>
          </a:prstGeom>
          <a:noFill/>
        </p:spPr>
        <p:txBody>
          <a:bodyPr wrap="square" lIns="91432" tIns="45717" rIns="91432" bIns="45717" rtlCol="0">
            <a:spAutoFit/>
          </a:bodyPr>
          <a:lstStyle/>
          <a:p>
            <a:pPr marL="0" lvl="1" indent="-155562">
              <a:lnSpc>
                <a:spcPct val="90000"/>
              </a:lnSpc>
              <a:spcBef>
                <a:spcPct val="0"/>
              </a:spcBef>
              <a:buClr>
                <a:srgbClr val="FFC000"/>
              </a:buClr>
              <a:defRPr/>
            </a:pPr>
            <a:r>
              <a:rPr lang="en-US" sz="1600" dirty="0">
                <a:ln w="3175">
                  <a:noFill/>
                </a:ln>
                <a:gradFill flip="none" rotWithShape="1">
                  <a:gsLst>
                    <a:gs pos="0">
                      <a:srgbClr val="595959"/>
                    </a:gs>
                    <a:gs pos="86000">
                      <a:srgbClr val="595959"/>
                    </a:gs>
                  </a:gsLst>
                  <a:lin ang="5400000" scaled="0"/>
                  <a:tileRect/>
                </a:gradFill>
                <a:cs typeface="Segoe UI" pitchFamily="34" charset="0"/>
              </a:rPr>
              <a:t>Highly available, scalable, and self managed </a:t>
            </a:r>
            <a:br>
              <a:rPr lang="en-US" sz="1600" dirty="0">
                <a:ln w="3175">
                  <a:noFill/>
                </a:ln>
                <a:gradFill flip="none" rotWithShape="1">
                  <a:gsLst>
                    <a:gs pos="0">
                      <a:srgbClr val="595959"/>
                    </a:gs>
                    <a:gs pos="86000">
                      <a:srgbClr val="595959"/>
                    </a:gs>
                  </a:gsLst>
                  <a:lin ang="5400000" scaled="0"/>
                  <a:tileRect/>
                </a:gradFill>
                <a:cs typeface="Segoe UI" pitchFamily="34" charset="0"/>
              </a:rPr>
            </a:br>
            <a:r>
              <a:rPr lang="en-US" sz="1600" dirty="0">
                <a:ln w="3175">
                  <a:noFill/>
                </a:ln>
                <a:gradFill flip="none" rotWithShape="1">
                  <a:gsLst>
                    <a:gs pos="0">
                      <a:srgbClr val="595959"/>
                    </a:gs>
                    <a:gs pos="86000">
                      <a:srgbClr val="595959"/>
                    </a:gs>
                  </a:gsLst>
                  <a:lin ang="5400000" scaled="0"/>
                  <a:tileRect/>
                </a:gradFill>
                <a:cs typeface="Segoe UI" pitchFamily="34" charset="0"/>
              </a:rPr>
              <a:t>distributed database service</a:t>
            </a:r>
          </a:p>
        </p:txBody>
      </p:sp>
      <p:grpSp>
        <p:nvGrpSpPr>
          <p:cNvPr id="52" name="Group 51"/>
          <p:cNvGrpSpPr/>
          <p:nvPr/>
        </p:nvGrpSpPr>
        <p:grpSpPr>
          <a:xfrm>
            <a:off x="6386639" y="2273572"/>
            <a:ext cx="2468880" cy="1381464"/>
            <a:chOff x="614186" y="2724337"/>
            <a:chExt cx="2468880" cy="1381464"/>
          </a:xfrm>
        </p:grpSpPr>
        <p:sp>
          <p:nvSpPr>
            <p:cNvPr id="54" name="Rounded Rectangle 53"/>
            <p:cNvSpPr/>
            <p:nvPr/>
          </p:nvSpPr>
          <p:spPr bwMode="auto">
            <a:xfrm>
              <a:off x="614186" y="2796091"/>
              <a:ext cx="2468880" cy="1309710"/>
            </a:xfrm>
            <a:prstGeom prst="roundRect">
              <a:avLst>
                <a:gd name="adj" fmla="val 0"/>
              </a:avLst>
            </a:prstGeom>
            <a:solidFill>
              <a:schemeClr val="accent1"/>
            </a:solidFill>
            <a:ln w="9525" cap="flat" cmpd="sng" algn="ctr">
              <a:noFill/>
              <a:prstDash val="solid"/>
            </a:ln>
            <a:effectLst/>
          </p:spPr>
          <p:txBody>
            <a:bodyPr lIns="91440" bIns="91440" rtlCol="0" anchor="b" anchorCtr="0"/>
            <a:lstStyle/>
            <a:p>
              <a:pPr defTabSz="1218936"/>
              <a:r>
                <a:rPr lang="en-US" sz="2000" dirty="0">
                  <a:solidFill>
                    <a:schemeClr val="bg1">
                      <a:alpha val="99000"/>
                    </a:schemeClr>
                  </a:solidFill>
                  <a:ea typeface="Segoe UI" pitchFamily="34" charset="0"/>
                  <a:cs typeface="Segoe UI" pitchFamily="34" charset="0"/>
                </a:rPr>
                <a:t> </a:t>
              </a:r>
            </a:p>
          </p:txBody>
        </p:sp>
        <p:sp>
          <p:nvSpPr>
            <p:cNvPr id="57" name="TextBox 56"/>
            <p:cNvSpPr txBox="1"/>
            <p:nvPr/>
          </p:nvSpPr>
          <p:spPr bwMode="invGray">
            <a:xfrm>
              <a:off x="938656" y="2724337"/>
              <a:ext cx="1928738" cy="526298"/>
            </a:xfrm>
            <a:prstGeom prst="rect">
              <a:avLst/>
            </a:prstGeom>
            <a:noFill/>
          </p:spPr>
          <p:txBody>
            <a:bodyPr wrap="square" tIns="182880" rtlCol="0">
              <a:spAutoFit/>
            </a:bodyPr>
            <a:lstStyle/>
            <a:p>
              <a:pPr marL="0" lvl="1" algn="ctr" defTabSz="914023" fontAlgn="base">
                <a:lnSpc>
                  <a:spcPct val="80000"/>
                </a:lnSpc>
                <a:spcBef>
                  <a:spcPct val="0"/>
                </a:spcBef>
                <a:spcAft>
                  <a:spcPct val="0"/>
                </a:spcAft>
                <a:buClr>
                  <a:srgbClr val="FFC000"/>
                </a:buClr>
                <a:defRPr/>
              </a:pPr>
              <a:r>
                <a:rPr lang="en-US" kern="0" spc="-51" dirty="0">
                  <a:solidFill>
                    <a:schemeClr val="bg1">
                      <a:alpha val="99000"/>
                    </a:schemeClr>
                  </a:solidFill>
                  <a:latin typeface="Segoe UI" pitchFamily="34" charset="0"/>
                  <a:ea typeface="Segoe UI" pitchFamily="34" charset="0"/>
                  <a:cs typeface="Segoe UI" pitchFamily="34" charset="0"/>
                </a:rPr>
                <a:t>Web Edition</a:t>
              </a:r>
            </a:p>
          </p:txBody>
        </p:sp>
        <p:sp>
          <p:nvSpPr>
            <p:cNvPr id="62" name="Rectangle 61"/>
            <p:cNvSpPr/>
            <p:nvPr/>
          </p:nvSpPr>
          <p:spPr>
            <a:xfrm>
              <a:off x="826876" y="3482964"/>
              <a:ext cx="2152298" cy="558094"/>
            </a:xfrm>
            <a:prstGeom prst="rect">
              <a:avLst/>
            </a:prstGeom>
          </p:spPr>
          <p:txBody>
            <a:bodyPr wrap="square" anchor="ctr" anchorCtr="0">
              <a:noAutofit/>
            </a:bodyPr>
            <a:lstStyle/>
            <a:p>
              <a:pPr algn="ctr">
                <a:defRPr/>
              </a:pPr>
              <a:r>
                <a:rPr lang="en-US" sz="1200" b="1" kern="0" dirty="0">
                  <a:solidFill>
                    <a:schemeClr val="bg1">
                      <a:alpha val="99000"/>
                    </a:schemeClr>
                  </a:solidFill>
                </a:rPr>
                <a:t>$9.99/month</a:t>
              </a:r>
              <a:r>
                <a:rPr lang="en-US" sz="1200" kern="0" dirty="0">
                  <a:solidFill>
                    <a:schemeClr val="bg1">
                      <a:alpha val="99000"/>
                    </a:schemeClr>
                  </a:solidFill>
                </a:rPr>
                <a:t/>
              </a:r>
              <a:br>
                <a:rPr lang="en-US" sz="1200" kern="0" dirty="0">
                  <a:solidFill>
                    <a:schemeClr val="bg1">
                      <a:alpha val="99000"/>
                    </a:schemeClr>
                  </a:solidFill>
                </a:rPr>
              </a:br>
              <a:r>
                <a:rPr lang="en-US" sz="1200" kern="0" dirty="0">
                  <a:solidFill>
                    <a:schemeClr val="bg1">
                      <a:alpha val="99000"/>
                    </a:schemeClr>
                  </a:solidFill>
                </a:rPr>
                <a:t>(up to 1 GB DB/month</a:t>
              </a:r>
              <a:r>
                <a:rPr lang="en-US" sz="1100" kern="0" dirty="0">
                  <a:solidFill>
                    <a:schemeClr val="bg1">
                      <a:alpha val="99000"/>
                    </a:schemeClr>
                  </a:solidFill>
                </a:rPr>
                <a:t>) </a:t>
              </a:r>
              <a:endParaRPr lang="en-US" sz="1500" kern="0" dirty="0">
                <a:solidFill>
                  <a:schemeClr val="bg1">
                    <a:alpha val="99000"/>
                  </a:schemeClr>
                </a:solidFill>
              </a:endParaRPr>
            </a:p>
          </p:txBody>
        </p:sp>
        <p:sp>
          <p:nvSpPr>
            <p:cNvPr id="67" name="Rectangle 66"/>
            <p:cNvSpPr/>
            <p:nvPr/>
          </p:nvSpPr>
          <p:spPr>
            <a:xfrm>
              <a:off x="789408" y="3188764"/>
              <a:ext cx="2227233" cy="276999"/>
            </a:xfrm>
            <a:prstGeom prst="rect">
              <a:avLst/>
            </a:prstGeom>
          </p:spPr>
          <p:txBody>
            <a:bodyPr wrap="square">
              <a:spAutoFit/>
            </a:bodyPr>
            <a:lstStyle/>
            <a:p>
              <a:pPr algn="ctr"/>
              <a:r>
                <a:rPr lang="en-US" sz="1200" kern="0" dirty="0">
                  <a:solidFill>
                    <a:schemeClr val="bg1">
                      <a:alpha val="99000"/>
                    </a:schemeClr>
                  </a:solidFill>
                </a:rPr>
                <a:t>Per database/month </a:t>
              </a:r>
            </a:p>
          </p:txBody>
        </p:sp>
      </p:grpSp>
      <p:grpSp>
        <p:nvGrpSpPr>
          <p:cNvPr id="72" name="Group 71"/>
          <p:cNvGrpSpPr/>
          <p:nvPr/>
        </p:nvGrpSpPr>
        <p:grpSpPr>
          <a:xfrm>
            <a:off x="8987357" y="2273570"/>
            <a:ext cx="2488325" cy="1381464"/>
            <a:chOff x="3390438" y="2724335"/>
            <a:chExt cx="2488325" cy="1381464"/>
          </a:xfrm>
        </p:grpSpPr>
        <p:sp>
          <p:nvSpPr>
            <p:cNvPr id="78" name="Rounded Rectangle 77"/>
            <p:cNvSpPr/>
            <p:nvPr/>
          </p:nvSpPr>
          <p:spPr bwMode="auto">
            <a:xfrm>
              <a:off x="3409883" y="2796089"/>
              <a:ext cx="2468880" cy="1309710"/>
            </a:xfrm>
            <a:prstGeom prst="roundRect">
              <a:avLst>
                <a:gd name="adj" fmla="val 0"/>
              </a:avLst>
            </a:prstGeom>
            <a:solidFill>
              <a:schemeClr val="accent1"/>
            </a:solidFill>
            <a:ln w="9525" cap="flat" cmpd="sng" algn="ctr">
              <a:noFill/>
              <a:prstDash val="solid"/>
            </a:ln>
            <a:effectLst/>
          </p:spPr>
          <p:txBody>
            <a:bodyPr lIns="91440" bIns="91440" rtlCol="0" anchor="b" anchorCtr="0"/>
            <a:lstStyle/>
            <a:p>
              <a:pPr defTabSz="1218936"/>
              <a:r>
                <a:rPr lang="en-US" sz="2000" dirty="0">
                  <a:solidFill>
                    <a:schemeClr val="bg1">
                      <a:alpha val="99000"/>
                    </a:schemeClr>
                  </a:solidFill>
                  <a:ea typeface="Segoe UI" pitchFamily="34" charset="0"/>
                  <a:cs typeface="Segoe UI" pitchFamily="34" charset="0"/>
                </a:rPr>
                <a:t> </a:t>
              </a:r>
            </a:p>
          </p:txBody>
        </p:sp>
        <p:sp>
          <p:nvSpPr>
            <p:cNvPr id="79" name="TextBox 78"/>
            <p:cNvSpPr txBox="1"/>
            <p:nvPr/>
          </p:nvSpPr>
          <p:spPr bwMode="invGray">
            <a:xfrm>
              <a:off x="3453344" y="2724335"/>
              <a:ext cx="2253169" cy="526298"/>
            </a:xfrm>
            <a:prstGeom prst="rect">
              <a:avLst/>
            </a:prstGeom>
            <a:noFill/>
          </p:spPr>
          <p:txBody>
            <a:bodyPr wrap="square" tIns="182880" rtlCol="0">
              <a:spAutoFit/>
            </a:bodyPr>
            <a:lstStyle>
              <a:defPPr>
                <a:defRPr lang="en-US"/>
              </a:defPPr>
              <a:lvl2pPr marL="0" lvl="1" algn="ctr" defTabSz="914023" fontAlgn="base">
                <a:lnSpc>
                  <a:spcPct val="80000"/>
                </a:lnSpc>
                <a:spcBef>
                  <a:spcPct val="0"/>
                </a:spcBef>
                <a:spcAft>
                  <a:spcPct val="0"/>
                </a:spcAft>
                <a:buClr>
                  <a:srgbClr val="FFC000"/>
                </a:buClr>
                <a:defRPr sz="2000" kern="0" spc="-51">
                  <a:solidFill>
                    <a:schemeClr val="bg1">
                      <a:alpha val="99000"/>
                    </a:schemeClr>
                  </a:solidFill>
                </a:defRPr>
              </a:lvl2pPr>
            </a:lstStyle>
            <a:p>
              <a:pPr lvl="1">
                <a:defRPr/>
              </a:pPr>
              <a:r>
                <a:rPr lang="en-US" sz="2400" dirty="0">
                  <a:latin typeface="Segoe UI" pitchFamily="34" charset="0"/>
                  <a:ea typeface="Segoe UI" pitchFamily="34" charset="0"/>
                  <a:cs typeface="Segoe UI" pitchFamily="34" charset="0"/>
                </a:rPr>
                <a:t>Business Edition  </a:t>
              </a:r>
            </a:p>
          </p:txBody>
        </p:sp>
        <p:sp>
          <p:nvSpPr>
            <p:cNvPr id="95" name="Rectangle 94"/>
            <p:cNvSpPr/>
            <p:nvPr/>
          </p:nvSpPr>
          <p:spPr>
            <a:xfrm>
              <a:off x="3454574" y="3186927"/>
              <a:ext cx="2250708" cy="276999"/>
            </a:xfrm>
            <a:prstGeom prst="rect">
              <a:avLst/>
            </a:prstGeom>
          </p:spPr>
          <p:txBody>
            <a:bodyPr wrap="square">
              <a:spAutoFit/>
            </a:bodyPr>
            <a:lstStyle/>
            <a:p>
              <a:pPr algn="ctr"/>
              <a:r>
                <a:rPr lang="en-US" sz="1200" kern="0" dirty="0">
                  <a:solidFill>
                    <a:schemeClr val="bg1">
                      <a:alpha val="99000"/>
                    </a:schemeClr>
                  </a:solidFill>
                </a:rPr>
                <a:t>Per database/month </a:t>
              </a:r>
            </a:p>
          </p:txBody>
        </p:sp>
        <p:sp>
          <p:nvSpPr>
            <p:cNvPr id="101" name="Rectangle 100"/>
            <p:cNvSpPr/>
            <p:nvPr/>
          </p:nvSpPr>
          <p:spPr>
            <a:xfrm>
              <a:off x="3390438" y="3462780"/>
              <a:ext cx="2378981" cy="598458"/>
            </a:xfrm>
            <a:prstGeom prst="rect">
              <a:avLst/>
            </a:prstGeom>
          </p:spPr>
          <p:txBody>
            <a:bodyPr wrap="square" anchor="ctr" anchorCtr="0">
              <a:noAutofit/>
            </a:bodyPr>
            <a:lstStyle/>
            <a:p>
              <a:pPr algn="ctr">
                <a:spcBef>
                  <a:spcPts val="1200"/>
                </a:spcBef>
                <a:defRPr/>
              </a:pPr>
              <a:r>
                <a:rPr lang="en-US" sz="1200" b="1" kern="0" dirty="0">
                  <a:solidFill>
                    <a:schemeClr val="bg1">
                      <a:alpha val="99000"/>
                    </a:schemeClr>
                  </a:solidFill>
                </a:rPr>
                <a:t>Starting at $99.99/month</a:t>
              </a:r>
              <a:r>
                <a:rPr lang="en-US" sz="1200" kern="0" dirty="0">
                  <a:solidFill>
                    <a:schemeClr val="bg1">
                      <a:alpha val="99000"/>
                    </a:schemeClr>
                  </a:solidFill>
                </a:rPr>
                <a:t/>
              </a:r>
              <a:br>
                <a:rPr lang="en-US" sz="1200" kern="0" dirty="0">
                  <a:solidFill>
                    <a:schemeClr val="bg1">
                      <a:alpha val="99000"/>
                    </a:schemeClr>
                  </a:solidFill>
                </a:rPr>
              </a:br>
              <a:r>
                <a:rPr lang="en-US" sz="1200" kern="0" dirty="0">
                  <a:solidFill>
                    <a:schemeClr val="bg1">
                      <a:alpha val="99000"/>
                    </a:schemeClr>
                  </a:solidFill>
                </a:rPr>
                <a:t>(10-50 GB DB/month</a:t>
              </a:r>
              <a:r>
                <a:rPr lang="en-US" sz="1100" kern="0" dirty="0">
                  <a:solidFill>
                    <a:schemeClr val="bg1">
                      <a:alpha val="99000"/>
                    </a:schemeClr>
                  </a:solidFill>
                </a:rPr>
                <a:t>)</a:t>
              </a:r>
            </a:p>
          </p:txBody>
        </p:sp>
      </p:grpSp>
      <p:sp>
        <p:nvSpPr>
          <p:cNvPr id="102" name="TextBox 101"/>
          <p:cNvSpPr txBox="1"/>
          <p:nvPr/>
        </p:nvSpPr>
        <p:spPr>
          <a:xfrm>
            <a:off x="6360881" y="1300762"/>
            <a:ext cx="3751571" cy="387798"/>
          </a:xfrm>
          <a:prstGeom prst="rect">
            <a:avLst/>
          </a:prstGeom>
          <a:noFill/>
        </p:spPr>
        <p:txBody>
          <a:bodyPr wrap="square" lIns="0" tIns="0" rIns="0" bIns="0" rtlCol="0">
            <a:spAutoFit/>
          </a:bodyPr>
          <a:lstStyle/>
          <a:p>
            <a:pPr>
              <a:lnSpc>
                <a:spcPct val="90000"/>
              </a:lnSpc>
              <a:spcBef>
                <a:spcPct val="20000"/>
              </a:spcBef>
              <a:buSzPct val="80000"/>
            </a:pPr>
            <a:r>
              <a:rPr lang="en-US" sz="2800" dirty="0" smtClean="0">
                <a:gradFill>
                  <a:gsLst>
                    <a:gs pos="0">
                      <a:srgbClr val="292929">
                        <a:lumMod val="90000"/>
                        <a:lumOff val="10000"/>
                      </a:srgbClr>
                    </a:gs>
                    <a:gs pos="86000">
                      <a:srgbClr val="292929">
                        <a:lumMod val="90000"/>
                        <a:lumOff val="10000"/>
                      </a:srgbClr>
                    </a:gs>
                  </a:gsLst>
                  <a:lin ang="5400000" scaled="0"/>
                </a:gradFill>
              </a:rPr>
              <a:t>SQL Azure</a:t>
            </a:r>
            <a:endParaRPr lang="en-US" sz="2800" dirty="0">
              <a:gradFill>
                <a:gsLst>
                  <a:gs pos="0">
                    <a:srgbClr val="292929">
                      <a:lumMod val="90000"/>
                      <a:lumOff val="10000"/>
                    </a:srgbClr>
                  </a:gs>
                  <a:gs pos="86000">
                    <a:srgbClr val="292929">
                      <a:lumMod val="90000"/>
                      <a:lumOff val="10000"/>
                    </a:srgbClr>
                  </a:gs>
                </a:gsLst>
                <a:lin ang="5400000" scaled="0"/>
              </a:gradFill>
            </a:endParaRPr>
          </a:p>
        </p:txBody>
      </p:sp>
    </p:spTree>
    <p:extLst>
      <p:ext uri="{BB962C8B-B14F-4D97-AF65-F5344CB8AC3E}">
        <p14:creationId xmlns:p14="http://schemas.microsoft.com/office/powerpoint/2010/main" val="598490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Windows Azure </a:t>
            </a:r>
            <a:r>
              <a:rPr lang="en-US" dirty="0">
                <a:solidFill>
                  <a:schemeClr val="accent2">
                    <a:alpha val="99000"/>
                  </a:schemeClr>
                </a:solidFill>
              </a:rPr>
              <a:t>Instance Sizes</a:t>
            </a:r>
          </a:p>
        </p:txBody>
      </p:sp>
      <p:sp>
        <p:nvSpPr>
          <p:cNvPr id="6" name="Title 33"/>
          <p:cNvSpPr txBox="1">
            <a:spLocks/>
          </p:cNvSpPr>
          <p:nvPr/>
        </p:nvSpPr>
        <p:spPr>
          <a:xfrm>
            <a:off x="634363" y="3285965"/>
            <a:ext cx="9406858" cy="563222"/>
          </a:xfrm>
          <a:prstGeom prst="rect">
            <a:avLst/>
          </a:prstGeom>
          <a:noFill/>
        </p:spPr>
        <p:txBody>
          <a:bodyPr wrap="square" lIns="91436" tIns="182872" rIns="91436" bIns="45719" rtlCol="0">
            <a:spAutoFit/>
          </a:bodyPr>
          <a:lstStyle>
            <a:defPPr>
              <a:defRPr lang="en-US"/>
            </a:defPPr>
            <a:lvl2pPr marL="0" lvl="1" indent="-155569" defTabSz="914325">
              <a:lnSpc>
                <a:spcPct val="90000"/>
              </a:lnSpc>
              <a:spcBef>
                <a:spcPct val="0"/>
              </a:spcBef>
              <a:buClr>
                <a:srgbClr val="FFC000"/>
              </a:buClr>
              <a:defRPr sz="2800" spc="-100">
                <a:ln w="3175">
                  <a:noFill/>
                </a:ln>
                <a:gradFill flip="none" rotWithShape="1">
                  <a:gsLst>
                    <a:gs pos="0">
                      <a:srgbClr val="595959"/>
                    </a:gs>
                    <a:gs pos="86000">
                      <a:srgbClr val="595959"/>
                    </a:gs>
                  </a:gsLst>
                  <a:lin ang="5400000" scaled="0"/>
                  <a:tileRect/>
                </a:gradFill>
                <a:latin typeface="Segoe UI Light" pitchFamily="34" charset="0"/>
                <a:cs typeface="Arial" charset="0"/>
              </a:defRPr>
            </a:lvl2pPr>
          </a:lstStyle>
          <a:p>
            <a:pPr lvl="1"/>
            <a:r>
              <a:rPr lang="en-US" sz="2400" dirty="0">
                <a:latin typeface="Segoe UI" pitchFamily="34" charset="0"/>
                <a:ea typeface="Segoe UI" pitchFamily="34" charset="0"/>
                <a:cs typeface="Segoe UI" pitchFamily="34" charset="0"/>
              </a:rPr>
              <a:t>Unit of Compute Defined </a:t>
            </a:r>
          </a:p>
        </p:txBody>
      </p:sp>
      <p:sp>
        <p:nvSpPr>
          <p:cNvPr id="7" name="TextBox 6"/>
          <p:cNvSpPr txBox="1"/>
          <p:nvPr/>
        </p:nvSpPr>
        <p:spPr bwMode="invGray">
          <a:xfrm>
            <a:off x="633341" y="1093093"/>
            <a:ext cx="9401397" cy="563222"/>
          </a:xfrm>
          <a:prstGeom prst="rect">
            <a:avLst/>
          </a:prstGeom>
          <a:noFill/>
        </p:spPr>
        <p:txBody>
          <a:bodyPr wrap="square" lIns="91436" tIns="182872" rIns="91436" bIns="45719" rtlCol="0">
            <a:spAutoFit/>
          </a:bodyPr>
          <a:lstStyle/>
          <a:p>
            <a:pPr marL="0" lvl="1" indent="-155569" defTabSz="914325">
              <a:lnSpc>
                <a:spcPct val="90000"/>
              </a:lnSpc>
              <a:spcBef>
                <a:spcPct val="0"/>
              </a:spcBef>
              <a:buClr>
                <a:srgbClr val="FFC000"/>
              </a:buClr>
              <a:defRPr/>
            </a:pPr>
            <a:r>
              <a:rPr lang="en-US" spc="-100" dirty="0">
                <a:ln w="3175">
                  <a:noFill/>
                </a:ln>
                <a:gradFill flip="none" rotWithShape="1">
                  <a:gsLst>
                    <a:gs pos="0">
                      <a:srgbClr val="595959"/>
                    </a:gs>
                    <a:gs pos="86000">
                      <a:srgbClr val="595959"/>
                    </a:gs>
                  </a:gsLst>
                  <a:lin ang="5400000" scaled="0"/>
                  <a:tileRect/>
                </a:gradFill>
                <a:latin typeface="Segoe UI" pitchFamily="34" charset="0"/>
                <a:ea typeface="Segoe UI" pitchFamily="34" charset="0"/>
                <a:cs typeface="Segoe UI" pitchFamily="34" charset="0"/>
              </a:rPr>
              <a:t>Variable instance sizes to handle complex workloads of any size </a:t>
            </a:r>
          </a:p>
        </p:txBody>
      </p:sp>
      <p:grpSp>
        <p:nvGrpSpPr>
          <p:cNvPr id="86" name="Group 85"/>
          <p:cNvGrpSpPr/>
          <p:nvPr/>
        </p:nvGrpSpPr>
        <p:grpSpPr>
          <a:xfrm>
            <a:off x="2605836" y="3894131"/>
            <a:ext cx="1828800" cy="2165649"/>
            <a:chOff x="2841550" y="4062546"/>
            <a:chExt cx="1828800" cy="2165649"/>
          </a:xfrm>
        </p:grpSpPr>
        <p:sp>
          <p:nvSpPr>
            <p:cNvPr id="9" name="Rounded Rectangle 8"/>
            <p:cNvSpPr/>
            <p:nvPr/>
          </p:nvSpPr>
          <p:spPr bwMode="auto">
            <a:xfrm>
              <a:off x="2841550" y="4158550"/>
              <a:ext cx="1828800" cy="2069645"/>
            </a:xfrm>
            <a:prstGeom prst="roundRect">
              <a:avLst>
                <a:gd name="adj" fmla="val 0"/>
              </a:avLst>
            </a:prstGeom>
            <a:solidFill>
              <a:schemeClr val="accent2"/>
            </a:solidFill>
            <a:ln w="9525" cap="flat" cmpd="sng" algn="ctr">
              <a:noFill/>
              <a:prstDash val="solid"/>
            </a:ln>
            <a:effectLst/>
          </p:spPr>
          <p:txBody>
            <a:bodyPr lIns="91440" bIns="91440" rtlCol="0" anchor="b" anchorCtr="0"/>
            <a:lstStyle/>
            <a:p>
              <a:pPr defTabSz="1218936"/>
              <a:r>
                <a:rPr lang="en-US" altLang="zh-CN" sz="2000" dirty="0">
                  <a:solidFill>
                    <a:schemeClr val="bg1">
                      <a:alpha val="99000"/>
                    </a:schemeClr>
                  </a:solidFill>
                  <a:ea typeface="Segoe UI" pitchFamily="34" charset="0"/>
                  <a:cs typeface="Segoe UI" pitchFamily="34" charset="0"/>
                </a:rPr>
                <a:t> </a:t>
              </a:r>
            </a:p>
          </p:txBody>
        </p:sp>
        <p:sp>
          <p:nvSpPr>
            <p:cNvPr id="10" name="TextBox 9"/>
            <p:cNvSpPr txBox="1"/>
            <p:nvPr/>
          </p:nvSpPr>
          <p:spPr bwMode="invGray">
            <a:xfrm>
              <a:off x="3221155" y="4062546"/>
              <a:ext cx="1069590" cy="618631"/>
            </a:xfrm>
            <a:prstGeom prst="rect">
              <a:avLst/>
            </a:prstGeom>
            <a:noFill/>
          </p:spPr>
          <p:txBody>
            <a:bodyPr wrap="square" tIns="182880" rtlCol="0">
              <a:spAutoFit/>
            </a:bodyPr>
            <a:lstStyle/>
            <a:p>
              <a:pPr marL="0" lvl="1" algn="ctr" defTabSz="914061" fontAlgn="base">
                <a:lnSpc>
                  <a:spcPct val="90000"/>
                </a:lnSpc>
                <a:spcBef>
                  <a:spcPct val="0"/>
                </a:spcBef>
                <a:spcAft>
                  <a:spcPct val="0"/>
                </a:spcAft>
                <a:buClr>
                  <a:srgbClr val="FFC000"/>
                </a:buClr>
              </a:pPr>
              <a:r>
                <a:rPr lang="en-US" sz="2800" kern="0" spc="-51" dirty="0">
                  <a:solidFill>
                    <a:schemeClr val="bg1">
                      <a:alpha val="99000"/>
                    </a:schemeClr>
                  </a:solidFill>
                  <a:latin typeface="Segoe UI Light" pitchFamily="34" charset="0"/>
                </a:rPr>
                <a:t>Small</a:t>
              </a:r>
            </a:p>
          </p:txBody>
        </p:sp>
        <p:sp>
          <p:nvSpPr>
            <p:cNvPr id="11" name="Rectangle 10"/>
            <p:cNvSpPr/>
            <p:nvPr/>
          </p:nvSpPr>
          <p:spPr>
            <a:xfrm>
              <a:off x="2916354" y="4764695"/>
              <a:ext cx="1679192" cy="375187"/>
            </a:xfrm>
            <a:prstGeom prst="rect">
              <a:avLst/>
            </a:prstGeom>
          </p:spPr>
          <p:txBody>
            <a:bodyPr wrap="square" anchor="ctr" anchorCtr="0">
              <a:noAutofit/>
            </a:bodyPr>
            <a:lstStyle/>
            <a:p>
              <a:pPr algn="ctr"/>
              <a:r>
                <a:rPr lang="en-US" sz="2000" b="1" kern="0" dirty="0">
                  <a:gradFill>
                    <a:gsLst>
                      <a:gs pos="0">
                        <a:schemeClr val="bg1"/>
                      </a:gs>
                      <a:gs pos="50000">
                        <a:schemeClr val="bg1"/>
                      </a:gs>
                    </a:gsLst>
                    <a:lin ang="10800000" scaled="0"/>
                  </a:gradFill>
                  <a:latin typeface="+mj-lt"/>
                </a:rPr>
                <a:t>1 x 1.6Ghz </a:t>
              </a:r>
            </a:p>
          </p:txBody>
        </p:sp>
        <p:sp>
          <p:nvSpPr>
            <p:cNvPr id="12" name="Rectangle 11"/>
            <p:cNvSpPr/>
            <p:nvPr/>
          </p:nvSpPr>
          <p:spPr>
            <a:xfrm>
              <a:off x="2919187" y="5078096"/>
              <a:ext cx="1673526" cy="307777"/>
            </a:xfrm>
            <a:prstGeom prst="rect">
              <a:avLst/>
            </a:prstGeom>
          </p:spPr>
          <p:txBody>
            <a:bodyPr wrap="square">
              <a:spAutoFit/>
            </a:bodyPr>
            <a:lstStyle/>
            <a:p>
              <a:pPr algn="ctr"/>
              <a:r>
                <a:rPr lang="en-US" sz="1400" b="1" kern="0" dirty="0">
                  <a:solidFill>
                    <a:schemeClr val="bg1">
                      <a:alpha val="99000"/>
                    </a:schemeClr>
                  </a:solidFill>
                  <a:latin typeface="+mj-lt"/>
                </a:rPr>
                <a:t>(moderate IO) </a:t>
              </a:r>
              <a:endParaRPr lang="en-US" sz="3700" b="1" dirty="0">
                <a:solidFill>
                  <a:schemeClr val="bg1">
                    <a:alpha val="99000"/>
                  </a:schemeClr>
                </a:solidFill>
                <a:latin typeface="+mj-lt"/>
              </a:endParaRPr>
            </a:p>
          </p:txBody>
        </p:sp>
        <p:sp>
          <p:nvSpPr>
            <p:cNvPr id="13" name="Rectangle 12"/>
            <p:cNvSpPr/>
            <p:nvPr/>
          </p:nvSpPr>
          <p:spPr>
            <a:xfrm>
              <a:off x="2916354" y="5339718"/>
              <a:ext cx="1679192" cy="375187"/>
            </a:xfrm>
            <a:prstGeom prst="rect">
              <a:avLst/>
            </a:prstGeom>
          </p:spPr>
          <p:txBody>
            <a:bodyPr wrap="square" anchor="ctr" anchorCtr="0">
              <a:noAutofit/>
            </a:bodyPr>
            <a:lstStyle/>
            <a:p>
              <a:pPr algn="ctr"/>
              <a:r>
                <a:rPr lang="en-US" sz="1300" b="1" kern="0" dirty="0">
                  <a:solidFill>
                    <a:schemeClr val="bg1">
                      <a:alpha val="99000"/>
                    </a:schemeClr>
                  </a:solidFill>
                  <a:latin typeface="+mj-lt"/>
                </a:rPr>
                <a:t>1.75 GB memory </a:t>
              </a:r>
            </a:p>
          </p:txBody>
        </p:sp>
        <p:sp>
          <p:nvSpPr>
            <p:cNvPr id="14" name="Rectangle 13"/>
            <p:cNvSpPr/>
            <p:nvPr/>
          </p:nvSpPr>
          <p:spPr>
            <a:xfrm>
              <a:off x="2916354" y="5649778"/>
              <a:ext cx="1679192" cy="375187"/>
            </a:xfrm>
            <a:prstGeom prst="rect">
              <a:avLst/>
            </a:prstGeom>
          </p:spPr>
          <p:txBody>
            <a:bodyPr wrap="square" anchor="ctr" anchorCtr="0">
              <a:noAutofit/>
            </a:bodyPr>
            <a:lstStyle/>
            <a:p>
              <a:pPr algn="ctr"/>
              <a:r>
                <a:rPr lang="en-US" sz="1300" b="1" kern="0" dirty="0">
                  <a:solidFill>
                    <a:schemeClr val="bg1">
                      <a:alpha val="99000"/>
                    </a:schemeClr>
                  </a:solidFill>
                  <a:latin typeface="+mj-lt"/>
                </a:rPr>
                <a:t>250 GB storage</a:t>
              </a:r>
            </a:p>
            <a:p>
              <a:pPr algn="ctr"/>
              <a:r>
                <a:rPr lang="en-US" sz="1300" kern="0" dirty="0">
                  <a:solidFill>
                    <a:schemeClr val="bg1">
                      <a:alpha val="99000"/>
                    </a:schemeClr>
                  </a:solidFill>
                  <a:latin typeface="+mj-lt"/>
                </a:rPr>
                <a:t>(instance storage) </a:t>
              </a:r>
            </a:p>
          </p:txBody>
        </p:sp>
        <p:cxnSp>
          <p:nvCxnSpPr>
            <p:cNvPr id="15" name="Straight Connector 14"/>
            <p:cNvCxnSpPr/>
            <p:nvPr/>
          </p:nvCxnSpPr>
          <p:spPr>
            <a:xfrm>
              <a:off x="2978710" y="4681025"/>
              <a:ext cx="1554480" cy="2382"/>
            </a:xfrm>
            <a:prstGeom prst="line">
              <a:avLst/>
            </a:prstGeom>
            <a:ln w="6350">
              <a:solidFill>
                <a:schemeClr val="bg1"/>
              </a:solidFill>
            </a:ln>
            <a:effectLst>
              <a:outerShdw blurRad="63500" algn="ctr"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cxnSp>
      </p:grpSp>
      <p:grpSp>
        <p:nvGrpSpPr>
          <p:cNvPr id="87" name="Group 86"/>
          <p:cNvGrpSpPr/>
          <p:nvPr/>
        </p:nvGrpSpPr>
        <p:grpSpPr>
          <a:xfrm>
            <a:off x="4495202" y="3894131"/>
            <a:ext cx="1828800" cy="2160720"/>
            <a:chOff x="5157632" y="4062546"/>
            <a:chExt cx="1828800" cy="2160720"/>
          </a:xfrm>
        </p:grpSpPr>
        <p:sp>
          <p:nvSpPr>
            <p:cNvPr id="16" name="Rounded Rectangle 15"/>
            <p:cNvSpPr/>
            <p:nvPr/>
          </p:nvSpPr>
          <p:spPr bwMode="auto">
            <a:xfrm>
              <a:off x="5157632" y="4152031"/>
              <a:ext cx="1828800" cy="2071235"/>
            </a:xfrm>
            <a:prstGeom prst="roundRect">
              <a:avLst>
                <a:gd name="adj" fmla="val 0"/>
              </a:avLst>
            </a:prstGeom>
            <a:solidFill>
              <a:schemeClr val="accent2"/>
            </a:solidFill>
            <a:ln w="9525" cap="flat" cmpd="sng" algn="ctr">
              <a:noFill/>
              <a:prstDash val="solid"/>
            </a:ln>
            <a:effectLst/>
          </p:spPr>
          <p:txBody>
            <a:bodyPr lIns="91440" bIns="91440" rtlCol="0" anchor="b" anchorCtr="0"/>
            <a:lstStyle/>
            <a:p>
              <a:pPr defTabSz="1218936"/>
              <a:r>
                <a:rPr lang="en-US" altLang="zh-CN" sz="2000" dirty="0">
                  <a:solidFill>
                    <a:schemeClr val="bg1">
                      <a:alpha val="99000"/>
                    </a:schemeClr>
                  </a:solidFill>
                  <a:ea typeface="Segoe UI" pitchFamily="34" charset="0"/>
                  <a:cs typeface="Segoe UI" pitchFamily="34" charset="0"/>
                </a:rPr>
                <a:t> </a:t>
              </a:r>
            </a:p>
          </p:txBody>
        </p:sp>
        <p:sp>
          <p:nvSpPr>
            <p:cNvPr id="17" name="TextBox 16"/>
            <p:cNvSpPr txBox="1"/>
            <p:nvPr/>
          </p:nvSpPr>
          <p:spPr bwMode="invGray">
            <a:xfrm>
              <a:off x="5270468" y="4062546"/>
              <a:ext cx="1603128" cy="618631"/>
            </a:xfrm>
            <a:prstGeom prst="rect">
              <a:avLst/>
            </a:prstGeom>
            <a:noFill/>
          </p:spPr>
          <p:txBody>
            <a:bodyPr wrap="square" tIns="182880" rtlCol="0">
              <a:spAutoFit/>
            </a:bodyPr>
            <a:lstStyle/>
            <a:p>
              <a:pPr marL="0" lvl="1" algn="ctr" defTabSz="914061" fontAlgn="base">
                <a:lnSpc>
                  <a:spcPct val="90000"/>
                </a:lnSpc>
                <a:spcBef>
                  <a:spcPct val="0"/>
                </a:spcBef>
                <a:spcAft>
                  <a:spcPct val="0"/>
                </a:spcAft>
                <a:buClr>
                  <a:srgbClr val="FFC000"/>
                </a:buClr>
              </a:pPr>
              <a:r>
                <a:rPr lang="en-US" sz="2800" kern="0" spc="-51" dirty="0">
                  <a:solidFill>
                    <a:schemeClr val="bg1">
                      <a:alpha val="99000"/>
                    </a:schemeClr>
                  </a:solidFill>
                  <a:latin typeface="Segoe UI Light" pitchFamily="34" charset="0"/>
                </a:rPr>
                <a:t>Medium</a:t>
              </a:r>
            </a:p>
          </p:txBody>
        </p:sp>
        <p:sp>
          <p:nvSpPr>
            <p:cNvPr id="18" name="Rectangle 17"/>
            <p:cNvSpPr/>
            <p:nvPr/>
          </p:nvSpPr>
          <p:spPr>
            <a:xfrm>
              <a:off x="5280300" y="4758176"/>
              <a:ext cx="1583464" cy="375187"/>
            </a:xfrm>
            <a:prstGeom prst="rect">
              <a:avLst/>
            </a:prstGeom>
          </p:spPr>
          <p:txBody>
            <a:bodyPr wrap="square" anchor="ctr" anchorCtr="0">
              <a:noAutofit/>
            </a:bodyPr>
            <a:lstStyle/>
            <a:p>
              <a:pPr algn="ctr"/>
              <a:r>
                <a:rPr lang="en-US" sz="2000" b="1" kern="0" dirty="0">
                  <a:gradFill>
                    <a:gsLst>
                      <a:gs pos="0">
                        <a:schemeClr val="bg1"/>
                      </a:gs>
                      <a:gs pos="50000">
                        <a:schemeClr val="bg1"/>
                      </a:gs>
                    </a:gsLst>
                    <a:lin ang="10800000" scaled="0"/>
                  </a:gradFill>
                  <a:latin typeface="+mj-lt"/>
                </a:rPr>
                <a:t>2 x 1.6Ghz </a:t>
              </a:r>
            </a:p>
          </p:txBody>
        </p:sp>
        <p:sp>
          <p:nvSpPr>
            <p:cNvPr id="19" name="Rectangle 18"/>
            <p:cNvSpPr/>
            <p:nvPr/>
          </p:nvSpPr>
          <p:spPr>
            <a:xfrm>
              <a:off x="5282971" y="5071577"/>
              <a:ext cx="1578122" cy="307777"/>
            </a:xfrm>
            <a:prstGeom prst="rect">
              <a:avLst/>
            </a:prstGeom>
          </p:spPr>
          <p:txBody>
            <a:bodyPr wrap="square">
              <a:spAutoFit/>
            </a:bodyPr>
            <a:lstStyle/>
            <a:p>
              <a:pPr algn="ctr"/>
              <a:r>
                <a:rPr lang="en-US" sz="1400" b="1" kern="0" dirty="0">
                  <a:solidFill>
                    <a:schemeClr val="bg1">
                      <a:alpha val="99000"/>
                    </a:schemeClr>
                  </a:solidFill>
                  <a:latin typeface="+mj-lt"/>
                </a:rPr>
                <a:t>(high IO)</a:t>
              </a:r>
              <a:endParaRPr lang="en-US" sz="3700" b="1" dirty="0">
                <a:solidFill>
                  <a:schemeClr val="bg1">
                    <a:alpha val="99000"/>
                  </a:schemeClr>
                </a:solidFill>
                <a:latin typeface="+mj-lt"/>
              </a:endParaRPr>
            </a:p>
          </p:txBody>
        </p:sp>
        <p:sp>
          <p:nvSpPr>
            <p:cNvPr id="20" name="Rectangle 19"/>
            <p:cNvSpPr/>
            <p:nvPr/>
          </p:nvSpPr>
          <p:spPr>
            <a:xfrm>
              <a:off x="5280300" y="5333201"/>
              <a:ext cx="1583464" cy="375187"/>
            </a:xfrm>
            <a:prstGeom prst="rect">
              <a:avLst/>
            </a:prstGeom>
          </p:spPr>
          <p:txBody>
            <a:bodyPr wrap="square" anchor="ctr" anchorCtr="0">
              <a:noAutofit/>
            </a:bodyPr>
            <a:lstStyle/>
            <a:p>
              <a:pPr algn="ctr"/>
              <a:r>
                <a:rPr lang="en-US" sz="1300" b="1" kern="0" dirty="0">
                  <a:solidFill>
                    <a:schemeClr val="bg1">
                      <a:alpha val="99000"/>
                    </a:schemeClr>
                  </a:solidFill>
                  <a:latin typeface="+mj-lt"/>
                </a:rPr>
                <a:t>3.5 GB memory </a:t>
              </a:r>
            </a:p>
          </p:txBody>
        </p:sp>
        <p:sp>
          <p:nvSpPr>
            <p:cNvPr id="21" name="Rectangle 20"/>
            <p:cNvSpPr/>
            <p:nvPr/>
          </p:nvSpPr>
          <p:spPr>
            <a:xfrm>
              <a:off x="5280300" y="5643261"/>
              <a:ext cx="1583464" cy="375187"/>
            </a:xfrm>
            <a:prstGeom prst="rect">
              <a:avLst/>
            </a:prstGeom>
          </p:spPr>
          <p:txBody>
            <a:bodyPr wrap="square" anchor="ctr" anchorCtr="0">
              <a:noAutofit/>
            </a:bodyPr>
            <a:lstStyle/>
            <a:p>
              <a:pPr algn="ctr"/>
              <a:r>
                <a:rPr lang="en-US" sz="1300" b="1" kern="0" dirty="0">
                  <a:solidFill>
                    <a:schemeClr val="bg1">
                      <a:alpha val="99000"/>
                    </a:schemeClr>
                  </a:solidFill>
                  <a:latin typeface="+mj-lt"/>
                </a:rPr>
                <a:t>500 GB storage</a:t>
              </a:r>
            </a:p>
            <a:p>
              <a:pPr algn="ctr"/>
              <a:r>
                <a:rPr lang="en-US" sz="1300" kern="0" dirty="0">
                  <a:solidFill>
                    <a:schemeClr val="bg1">
                      <a:alpha val="99000"/>
                    </a:schemeClr>
                  </a:solidFill>
                  <a:latin typeface="+mj-lt"/>
                </a:rPr>
                <a:t>(instance storage) </a:t>
              </a:r>
            </a:p>
          </p:txBody>
        </p:sp>
        <p:cxnSp>
          <p:nvCxnSpPr>
            <p:cNvPr id="22" name="Straight Connector 21"/>
            <p:cNvCxnSpPr/>
            <p:nvPr/>
          </p:nvCxnSpPr>
          <p:spPr>
            <a:xfrm>
              <a:off x="5294792" y="4676094"/>
              <a:ext cx="1554480" cy="2382"/>
            </a:xfrm>
            <a:prstGeom prst="line">
              <a:avLst/>
            </a:prstGeom>
            <a:ln w="6350">
              <a:solidFill>
                <a:schemeClr val="bg1"/>
              </a:solidFill>
            </a:ln>
            <a:effectLst>
              <a:outerShdw blurRad="63500" algn="ctr"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cxnSp>
      </p:grpSp>
      <p:grpSp>
        <p:nvGrpSpPr>
          <p:cNvPr id="95" name="Group 94"/>
          <p:cNvGrpSpPr/>
          <p:nvPr/>
        </p:nvGrpSpPr>
        <p:grpSpPr>
          <a:xfrm>
            <a:off x="2605836" y="1663439"/>
            <a:ext cx="1828800" cy="1507633"/>
            <a:chOff x="2847764" y="1767349"/>
            <a:chExt cx="1828800" cy="1507633"/>
          </a:xfrm>
        </p:grpSpPr>
        <p:sp>
          <p:nvSpPr>
            <p:cNvPr id="30" name="Rounded Rectangle 29"/>
            <p:cNvSpPr/>
            <p:nvPr/>
          </p:nvSpPr>
          <p:spPr bwMode="auto">
            <a:xfrm>
              <a:off x="2847764" y="1875673"/>
              <a:ext cx="1828800" cy="1399309"/>
            </a:xfrm>
            <a:prstGeom prst="roundRect">
              <a:avLst>
                <a:gd name="adj" fmla="val 0"/>
              </a:avLst>
            </a:prstGeom>
            <a:solidFill>
              <a:schemeClr val="accent4"/>
            </a:solidFill>
            <a:ln w="9525" cap="flat" cmpd="sng" algn="ctr">
              <a:noFill/>
              <a:prstDash val="solid"/>
            </a:ln>
            <a:effectLst/>
          </p:spPr>
          <p:txBody>
            <a:bodyPr lIns="91440" bIns="91440" rtlCol="0" anchor="b" anchorCtr="0"/>
            <a:lstStyle/>
            <a:p>
              <a:pPr defTabSz="1218936"/>
              <a:r>
                <a:rPr lang="en-US" sz="2000" dirty="0">
                  <a:solidFill>
                    <a:schemeClr val="bg1">
                      <a:alpha val="99000"/>
                    </a:schemeClr>
                  </a:solidFill>
                  <a:ea typeface="Segoe UI" pitchFamily="34" charset="0"/>
                  <a:cs typeface="Segoe UI" pitchFamily="34" charset="0"/>
                </a:rPr>
                <a:t> </a:t>
              </a:r>
            </a:p>
          </p:txBody>
        </p:sp>
        <p:sp>
          <p:nvSpPr>
            <p:cNvPr id="31" name="TextBox 30"/>
            <p:cNvSpPr txBox="1"/>
            <p:nvPr/>
          </p:nvSpPr>
          <p:spPr bwMode="invGray">
            <a:xfrm>
              <a:off x="2981824" y="1767349"/>
              <a:ext cx="1560680" cy="618631"/>
            </a:xfrm>
            <a:prstGeom prst="rect">
              <a:avLst/>
            </a:prstGeom>
            <a:ln>
              <a:headEnd type="none" w="med" len="med"/>
              <a:tailEnd type="none" w="med" len="med"/>
            </a:ln>
            <a:effectLst/>
            <a:scene3d>
              <a:camera prst="orthographicFront">
                <a:rot lat="0" lon="0" rev="0"/>
              </a:camera>
              <a:lightRig rig="threePt" dir="tl"/>
            </a:scene3d>
            <a:sp3d prstMaterial="matte"/>
          </p:spPr>
          <p:txBody>
            <a:bodyPr wrap="square" tIns="182880" rtlCol="0">
              <a:spAutoFit/>
            </a:bodyPr>
            <a:lstStyle/>
            <a:p>
              <a:pPr marL="0" lvl="1" algn="ctr" defTabSz="914061" fontAlgn="base">
                <a:lnSpc>
                  <a:spcPct val="90000"/>
                </a:lnSpc>
                <a:spcBef>
                  <a:spcPct val="0"/>
                </a:spcBef>
                <a:spcAft>
                  <a:spcPct val="0"/>
                </a:spcAft>
                <a:buClr>
                  <a:srgbClr val="FFC000"/>
                </a:buClr>
              </a:pPr>
              <a:r>
                <a:rPr lang="en-US" sz="2800" kern="0" spc="-51" dirty="0">
                  <a:solidFill>
                    <a:schemeClr val="bg1">
                      <a:alpha val="99000"/>
                    </a:schemeClr>
                  </a:solidFill>
                  <a:latin typeface="Segoe UI Light" pitchFamily="34" charset="0"/>
                </a:rPr>
                <a:t>Small</a:t>
              </a:r>
            </a:p>
          </p:txBody>
        </p:sp>
        <p:sp>
          <p:nvSpPr>
            <p:cNvPr id="32" name="Rectangle 31"/>
            <p:cNvSpPr/>
            <p:nvPr/>
          </p:nvSpPr>
          <p:spPr>
            <a:xfrm>
              <a:off x="2877869" y="2541519"/>
              <a:ext cx="1768590" cy="241689"/>
            </a:xfrm>
            <a:prstGeom prst="rect">
              <a:avLst/>
            </a:prstGeom>
          </p:spPr>
          <p:txBody>
            <a:bodyPr wrap="square" anchor="ctr" anchorCtr="0">
              <a:noAutofit/>
            </a:bodyPr>
            <a:lstStyle/>
            <a:p>
              <a:pPr algn="ctr"/>
              <a:r>
                <a:rPr lang="en-US" sz="2700" b="1" kern="0" dirty="0">
                  <a:gradFill>
                    <a:gsLst>
                      <a:gs pos="0">
                        <a:schemeClr val="bg1"/>
                      </a:gs>
                      <a:gs pos="50000">
                        <a:schemeClr val="bg1"/>
                      </a:gs>
                    </a:gsLst>
                    <a:lin ang="10800000" scaled="0"/>
                  </a:gradFill>
                  <a:latin typeface="+mj-lt"/>
                </a:rPr>
                <a:t>$0.12 </a:t>
              </a:r>
            </a:p>
          </p:txBody>
        </p:sp>
        <p:sp>
          <p:nvSpPr>
            <p:cNvPr id="33" name="Rectangle 32"/>
            <p:cNvSpPr/>
            <p:nvPr/>
          </p:nvSpPr>
          <p:spPr>
            <a:xfrm>
              <a:off x="2880853" y="2873971"/>
              <a:ext cx="1762622" cy="338554"/>
            </a:xfrm>
            <a:prstGeom prst="rect">
              <a:avLst/>
            </a:prstGeom>
          </p:spPr>
          <p:txBody>
            <a:bodyPr wrap="square">
              <a:spAutoFit/>
            </a:bodyPr>
            <a:lstStyle/>
            <a:p>
              <a:pPr algn="ctr"/>
              <a:r>
                <a:rPr lang="en-US" sz="1600" b="1" kern="0" dirty="0">
                  <a:gradFill>
                    <a:gsLst>
                      <a:gs pos="0">
                        <a:schemeClr val="bg1"/>
                      </a:gs>
                      <a:gs pos="100000">
                        <a:schemeClr val="bg1"/>
                      </a:gs>
                    </a:gsLst>
                    <a:lin ang="16200000" scaled="0"/>
                  </a:gradFill>
                  <a:latin typeface="+mj-lt"/>
                </a:rPr>
                <a:t>Per service hour</a:t>
              </a:r>
            </a:p>
          </p:txBody>
        </p:sp>
        <p:cxnSp>
          <p:nvCxnSpPr>
            <p:cNvPr id="34" name="Straight Connector 33"/>
            <p:cNvCxnSpPr/>
            <p:nvPr/>
          </p:nvCxnSpPr>
          <p:spPr>
            <a:xfrm>
              <a:off x="2984924" y="2422552"/>
              <a:ext cx="1554480" cy="2382"/>
            </a:xfrm>
            <a:prstGeom prst="line">
              <a:avLst/>
            </a:prstGeom>
            <a:ln w="6350">
              <a:solidFill>
                <a:schemeClr val="bg1"/>
              </a:solidFill>
            </a:ln>
            <a:effectLst>
              <a:outerShdw blurRad="63500" algn="ctr"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cxnSp>
      </p:grpSp>
      <p:grpSp>
        <p:nvGrpSpPr>
          <p:cNvPr id="92" name="Group 91"/>
          <p:cNvGrpSpPr/>
          <p:nvPr/>
        </p:nvGrpSpPr>
        <p:grpSpPr>
          <a:xfrm>
            <a:off x="4495202" y="1663438"/>
            <a:ext cx="1828800" cy="1506045"/>
            <a:chOff x="5184062" y="1767348"/>
            <a:chExt cx="1828800" cy="1506045"/>
          </a:xfrm>
        </p:grpSpPr>
        <p:sp>
          <p:nvSpPr>
            <p:cNvPr id="35" name="Rounded Rectangle 34"/>
            <p:cNvSpPr/>
            <p:nvPr/>
          </p:nvSpPr>
          <p:spPr bwMode="auto">
            <a:xfrm>
              <a:off x="5184062" y="1874084"/>
              <a:ext cx="1828800" cy="1399309"/>
            </a:xfrm>
            <a:prstGeom prst="roundRect">
              <a:avLst>
                <a:gd name="adj" fmla="val 0"/>
              </a:avLst>
            </a:prstGeom>
            <a:solidFill>
              <a:schemeClr val="accent4"/>
            </a:solidFill>
            <a:ln w="9525" cap="flat" cmpd="sng" algn="ctr">
              <a:noFill/>
              <a:prstDash val="solid"/>
            </a:ln>
            <a:effectLst/>
          </p:spPr>
          <p:txBody>
            <a:bodyPr lIns="91440" bIns="91440" rtlCol="0" anchor="b" anchorCtr="0"/>
            <a:lstStyle/>
            <a:p>
              <a:pPr defTabSz="1218936"/>
              <a:r>
                <a:rPr lang="en-US" sz="2000" dirty="0">
                  <a:solidFill>
                    <a:schemeClr val="bg1">
                      <a:alpha val="99000"/>
                    </a:schemeClr>
                  </a:solidFill>
                  <a:ea typeface="Segoe UI" pitchFamily="34" charset="0"/>
                  <a:cs typeface="Segoe UI" pitchFamily="34" charset="0"/>
                </a:rPr>
                <a:t> </a:t>
              </a:r>
            </a:p>
          </p:txBody>
        </p:sp>
        <p:sp>
          <p:nvSpPr>
            <p:cNvPr id="36" name="TextBox 35"/>
            <p:cNvSpPr txBox="1"/>
            <p:nvPr/>
          </p:nvSpPr>
          <p:spPr bwMode="invGray">
            <a:xfrm>
              <a:off x="5270090" y="1767348"/>
              <a:ext cx="1656744" cy="618631"/>
            </a:xfrm>
            <a:prstGeom prst="rect">
              <a:avLst/>
            </a:prstGeom>
            <a:ln>
              <a:headEnd type="none" w="med" len="med"/>
              <a:tailEnd type="none" w="med" len="med"/>
            </a:ln>
            <a:effectLst/>
            <a:scene3d>
              <a:camera prst="orthographicFront">
                <a:rot lat="0" lon="0" rev="0"/>
              </a:camera>
              <a:lightRig rig="threePt" dir="tl"/>
            </a:scene3d>
            <a:sp3d prstMaterial="matte"/>
          </p:spPr>
          <p:txBody>
            <a:bodyPr wrap="square" tIns="182880" rtlCol="0">
              <a:spAutoFit/>
            </a:bodyPr>
            <a:lstStyle/>
            <a:p>
              <a:pPr marL="0" lvl="1" algn="ctr" defTabSz="914061" fontAlgn="base">
                <a:lnSpc>
                  <a:spcPct val="90000"/>
                </a:lnSpc>
                <a:spcBef>
                  <a:spcPct val="0"/>
                </a:spcBef>
                <a:spcAft>
                  <a:spcPct val="0"/>
                </a:spcAft>
                <a:buClr>
                  <a:srgbClr val="FFC000"/>
                </a:buClr>
              </a:pPr>
              <a:r>
                <a:rPr lang="en-US" sz="2800" kern="0" spc="-51" dirty="0">
                  <a:solidFill>
                    <a:schemeClr val="bg1">
                      <a:alpha val="99000"/>
                    </a:schemeClr>
                  </a:solidFill>
                  <a:latin typeface="Segoe UI Light" pitchFamily="34" charset="0"/>
                </a:rPr>
                <a:t>Medium</a:t>
              </a:r>
            </a:p>
          </p:txBody>
        </p:sp>
        <p:sp>
          <p:nvSpPr>
            <p:cNvPr id="37" name="Rectangle 36"/>
            <p:cNvSpPr/>
            <p:nvPr/>
          </p:nvSpPr>
          <p:spPr>
            <a:xfrm>
              <a:off x="5227823" y="2541518"/>
              <a:ext cx="1741278" cy="241689"/>
            </a:xfrm>
            <a:prstGeom prst="rect">
              <a:avLst/>
            </a:prstGeom>
          </p:spPr>
          <p:txBody>
            <a:bodyPr wrap="square" anchor="ctr" anchorCtr="0">
              <a:noAutofit/>
            </a:bodyPr>
            <a:lstStyle/>
            <a:p>
              <a:pPr algn="ctr"/>
              <a:r>
                <a:rPr lang="en-US" sz="2700" b="1" kern="0" dirty="0">
                  <a:gradFill>
                    <a:gsLst>
                      <a:gs pos="0">
                        <a:schemeClr val="bg1"/>
                      </a:gs>
                      <a:gs pos="50000">
                        <a:schemeClr val="bg1"/>
                      </a:gs>
                    </a:gsLst>
                    <a:lin ang="10800000" scaled="0"/>
                  </a:gradFill>
                  <a:latin typeface="+mj-lt"/>
                </a:rPr>
                <a:t>$0.24 </a:t>
              </a:r>
            </a:p>
          </p:txBody>
        </p:sp>
        <p:sp>
          <p:nvSpPr>
            <p:cNvPr id="38" name="Rectangle 37"/>
            <p:cNvSpPr/>
            <p:nvPr/>
          </p:nvSpPr>
          <p:spPr>
            <a:xfrm>
              <a:off x="5230761" y="2873970"/>
              <a:ext cx="1735402" cy="338554"/>
            </a:xfrm>
            <a:prstGeom prst="rect">
              <a:avLst/>
            </a:prstGeom>
          </p:spPr>
          <p:txBody>
            <a:bodyPr wrap="square">
              <a:spAutoFit/>
            </a:bodyPr>
            <a:lstStyle/>
            <a:p>
              <a:pPr algn="ctr"/>
              <a:r>
                <a:rPr lang="en-US" sz="1600" b="1" kern="0" dirty="0">
                  <a:gradFill>
                    <a:gsLst>
                      <a:gs pos="0">
                        <a:schemeClr val="bg1"/>
                      </a:gs>
                      <a:gs pos="100000">
                        <a:schemeClr val="bg1"/>
                      </a:gs>
                    </a:gsLst>
                    <a:lin ang="16200000" scaled="0"/>
                  </a:gradFill>
                  <a:latin typeface="+mj-lt"/>
                </a:rPr>
                <a:t>Per service hour</a:t>
              </a:r>
            </a:p>
          </p:txBody>
        </p:sp>
        <p:cxnSp>
          <p:nvCxnSpPr>
            <p:cNvPr id="39" name="Straight Connector 38"/>
            <p:cNvCxnSpPr/>
            <p:nvPr/>
          </p:nvCxnSpPr>
          <p:spPr>
            <a:xfrm>
              <a:off x="5321222" y="2422551"/>
              <a:ext cx="1554480" cy="2382"/>
            </a:xfrm>
            <a:prstGeom prst="line">
              <a:avLst/>
            </a:prstGeom>
            <a:ln w="6350">
              <a:solidFill>
                <a:schemeClr val="bg1"/>
              </a:solidFill>
            </a:ln>
            <a:effectLst>
              <a:outerShdw blurRad="63500" algn="ctr"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cxnSp>
      </p:grpSp>
      <p:grpSp>
        <p:nvGrpSpPr>
          <p:cNvPr id="94" name="Group 93"/>
          <p:cNvGrpSpPr/>
          <p:nvPr/>
        </p:nvGrpSpPr>
        <p:grpSpPr>
          <a:xfrm>
            <a:off x="8284324" y="1663438"/>
            <a:ext cx="1828800" cy="1500909"/>
            <a:chOff x="9856662" y="1767348"/>
            <a:chExt cx="1828800" cy="1500909"/>
          </a:xfrm>
        </p:grpSpPr>
        <p:sp>
          <p:nvSpPr>
            <p:cNvPr id="40" name="Rounded Rectangle 39"/>
            <p:cNvSpPr/>
            <p:nvPr/>
          </p:nvSpPr>
          <p:spPr bwMode="auto">
            <a:xfrm>
              <a:off x="9856662" y="1868948"/>
              <a:ext cx="1828800" cy="1399309"/>
            </a:xfrm>
            <a:prstGeom prst="roundRect">
              <a:avLst>
                <a:gd name="adj" fmla="val 0"/>
              </a:avLst>
            </a:prstGeom>
            <a:solidFill>
              <a:schemeClr val="accent4"/>
            </a:solidFill>
            <a:ln w="9525" cap="flat" cmpd="sng" algn="ctr">
              <a:noFill/>
              <a:prstDash val="solid"/>
            </a:ln>
            <a:effectLst/>
          </p:spPr>
          <p:txBody>
            <a:bodyPr lIns="91440" bIns="91440" rtlCol="0" anchor="b" anchorCtr="0"/>
            <a:lstStyle/>
            <a:p>
              <a:pPr defTabSz="1218936"/>
              <a:r>
                <a:rPr lang="en-US" sz="2000" dirty="0">
                  <a:solidFill>
                    <a:schemeClr val="bg1">
                      <a:alpha val="99000"/>
                    </a:schemeClr>
                  </a:solidFill>
                  <a:ea typeface="Segoe UI" pitchFamily="34" charset="0"/>
                  <a:cs typeface="Segoe UI" pitchFamily="34" charset="0"/>
                </a:rPr>
                <a:t> </a:t>
              </a:r>
            </a:p>
          </p:txBody>
        </p:sp>
        <p:sp>
          <p:nvSpPr>
            <p:cNvPr id="41" name="TextBox 40"/>
            <p:cNvSpPr txBox="1"/>
            <p:nvPr/>
          </p:nvSpPr>
          <p:spPr bwMode="invGray">
            <a:xfrm>
              <a:off x="9960077" y="1767348"/>
              <a:ext cx="1621970" cy="618631"/>
            </a:xfrm>
            <a:prstGeom prst="rect">
              <a:avLst/>
            </a:prstGeom>
            <a:ln>
              <a:headEnd type="none" w="med" len="med"/>
              <a:tailEnd type="none" w="med" len="med"/>
            </a:ln>
            <a:effectLst/>
            <a:scene3d>
              <a:camera prst="orthographicFront">
                <a:rot lat="0" lon="0" rev="0"/>
              </a:camera>
              <a:lightRig rig="threePt" dir="tl"/>
            </a:scene3d>
            <a:sp3d prstMaterial="matte"/>
          </p:spPr>
          <p:txBody>
            <a:bodyPr wrap="square" tIns="182880" rtlCol="0">
              <a:spAutoFit/>
            </a:bodyPr>
            <a:lstStyle/>
            <a:p>
              <a:pPr marL="0" lvl="1" algn="ctr" defTabSz="914061" fontAlgn="base">
                <a:lnSpc>
                  <a:spcPct val="90000"/>
                </a:lnSpc>
                <a:spcBef>
                  <a:spcPct val="0"/>
                </a:spcBef>
                <a:spcAft>
                  <a:spcPct val="0"/>
                </a:spcAft>
                <a:buClr>
                  <a:srgbClr val="FFC000"/>
                </a:buClr>
              </a:pPr>
              <a:r>
                <a:rPr lang="en-US" sz="2800" kern="0" spc="-51" dirty="0">
                  <a:solidFill>
                    <a:schemeClr val="bg1">
                      <a:alpha val="99000"/>
                    </a:schemeClr>
                  </a:solidFill>
                  <a:latin typeface="Segoe UI Light" pitchFamily="34" charset="0"/>
                </a:rPr>
                <a:t>X-Large</a:t>
              </a:r>
            </a:p>
          </p:txBody>
        </p:sp>
        <p:sp>
          <p:nvSpPr>
            <p:cNvPr id="42" name="Rectangle 41"/>
            <p:cNvSpPr/>
            <p:nvPr/>
          </p:nvSpPr>
          <p:spPr>
            <a:xfrm>
              <a:off x="9888273" y="2541518"/>
              <a:ext cx="1765578" cy="241689"/>
            </a:xfrm>
            <a:prstGeom prst="rect">
              <a:avLst/>
            </a:prstGeom>
          </p:spPr>
          <p:txBody>
            <a:bodyPr wrap="square" anchor="ctr" anchorCtr="0">
              <a:noAutofit/>
            </a:bodyPr>
            <a:lstStyle/>
            <a:p>
              <a:pPr algn="ctr"/>
              <a:r>
                <a:rPr lang="en-US" sz="2700" b="1" kern="0" dirty="0">
                  <a:gradFill>
                    <a:gsLst>
                      <a:gs pos="0">
                        <a:schemeClr val="bg1"/>
                      </a:gs>
                      <a:gs pos="50000">
                        <a:schemeClr val="bg1"/>
                      </a:gs>
                    </a:gsLst>
                    <a:lin ang="10800000" scaled="0"/>
                  </a:gradFill>
                  <a:latin typeface="+mj-lt"/>
                </a:rPr>
                <a:t>$0.96 </a:t>
              </a:r>
            </a:p>
          </p:txBody>
        </p:sp>
        <p:sp>
          <p:nvSpPr>
            <p:cNvPr id="43" name="Rectangle 42"/>
            <p:cNvSpPr/>
            <p:nvPr/>
          </p:nvSpPr>
          <p:spPr>
            <a:xfrm>
              <a:off x="9891252" y="2873970"/>
              <a:ext cx="1759620" cy="338554"/>
            </a:xfrm>
            <a:prstGeom prst="rect">
              <a:avLst/>
            </a:prstGeom>
          </p:spPr>
          <p:txBody>
            <a:bodyPr wrap="square">
              <a:spAutoFit/>
            </a:bodyPr>
            <a:lstStyle/>
            <a:p>
              <a:pPr algn="ctr"/>
              <a:r>
                <a:rPr lang="en-US" sz="1600" b="1" kern="0" dirty="0">
                  <a:gradFill>
                    <a:gsLst>
                      <a:gs pos="0">
                        <a:schemeClr val="bg1"/>
                      </a:gs>
                      <a:gs pos="100000">
                        <a:schemeClr val="bg1"/>
                      </a:gs>
                    </a:gsLst>
                    <a:lin ang="16200000" scaled="0"/>
                  </a:gradFill>
                  <a:latin typeface="+mj-lt"/>
                </a:rPr>
                <a:t>Per service hour</a:t>
              </a:r>
              <a:endParaRPr lang="en-US" sz="1600" b="1" dirty="0">
                <a:gradFill>
                  <a:gsLst>
                    <a:gs pos="0">
                      <a:schemeClr val="bg1"/>
                    </a:gs>
                    <a:gs pos="100000">
                      <a:schemeClr val="bg1"/>
                    </a:gs>
                  </a:gsLst>
                  <a:lin ang="16200000" scaled="0"/>
                </a:gradFill>
                <a:latin typeface="+mj-lt"/>
              </a:endParaRPr>
            </a:p>
          </p:txBody>
        </p:sp>
        <p:cxnSp>
          <p:nvCxnSpPr>
            <p:cNvPr id="44" name="Straight Connector 43"/>
            <p:cNvCxnSpPr/>
            <p:nvPr/>
          </p:nvCxnSpPr>
          <p:spPr>
            <a:xfrm>
              <a:off x="9993822" y="2422551"/>
              <a:ext cx="1554480" cy="2382"/>
            </a:xfrm>
            <a:prstGeom prst="line">
              <a:avLst/>
            </a:prstGeom>
            <a:ln w="6350">
              <a:solidFill>
                <a:schemeClr val="bg1"/>
              </a:solidFill>
            </a:ln>
            <a:effectLst>
              <a:outerShdw blurRad="63500" algn="ctr"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cxnSp>
      </p:grpSp>
      <p:grpSp>
        <p:nvGrpSpPr>
          <p:cNvPr id="93" name="Group 92"/>
          <p:cNvGrpSpPr/>
          <p:nvPr/>
        </p:nvGrpSpPr>
        <p:grpSpPr>
          <a:xfrm>
            <a:off x="6394959" y="1663439"/>
            <a:ext cx="1828800" cy="1502503"/>
            <a:chOff x="7520361" y="1767349"/>
            <a:chExt cx="1828800" cy="1502503"/>
          </a:xfrm>
        </p:grpSpPr>
        <p:sp>
          <p:nvSpPr>
            <p:cNvPr id="45" name="Rounded Rectangle 44"/>
            <p:cNvSpPr/>
            <p:nvPr/>
          </p:nvSpPr>
          <p:spPr bwMode="auto">
            <a:xfrm>
              <a:off x="7520361" y="1870542"/>
              <a:ext cx="1828800" cy="1399310"/>
            </a:xfrm>
            <a:prstGeom prst="roundRect">
              <a:avLst>
                <a:gd name="adj" fmla="val 0"/>
              </a:avLst>
            </a:prstGeom>
            <a:solidFill>
              <a:schemeClr val="accent4"/>
            </a:solidFill>
            <a:ln w="9525" cap="flat" cmpd="sng" algn="ctr">
              <a:noFill/>
              <a:prstDash val="solid"/>
            </a:ln>
            <a:effectLst/>
          </p:spPr>
          <p:txBody>
            <a:bodyPr lIns="91440" bIns="91440" rtlCol="0" anchor="b" anchorCtr="0"/>
            <a:lstStyle/>
            <a:p>
              <a:pPr defTabSz="1218936"/>
              <a:r>
                <a:rPr lang="en-US" sz="2000" dirty="0">
                  <a:solidFill>
                    <a:schemeClr val="bg1">
                      <a:alpha val="99000"/>
                    </a:schemeClr>
                  </a:solidFill>
                  <a:ea typeface="Segoe UI" pitchFamily="34" charset="0"/>
                  <a:cs typeface="Segoe UI" pitchFamily="34" charset="0"/>
                </a:rPr>
                <a:t> </a:t>
              </a:r>
            </a:p>
          </p:txBody>
        </p:sp>
        <p:sp>
          <p:nvSpPr>
            <p:cNvPr id="46" name="TextBox 45"/>
            <p:cNvSpPr txBox="1"/>
            <p:nvPr/>
          </p:nvSpPr>
          <p:spPr bwMode="invGray">
            <a:xfrm>
              <a:off x="7600335" y="1767349"/>
              <a:ext cx="1668852" cy="618631"/>
            </a:xfrm>
            <a:prstGeom prst="rect">
              <a:avLst/>
            </a:prstGeom>
            <a:ln>
              <a:headEnd type="none" w="med" len="med"/>
              <a:tailEnd type="none" w="med" len="med"/>
            </a:ln>
            <a:effectLst/>
            <a:scene3d>
              <a:camera prst="orthographicFront">
                <a:rot lat="0" lon="0" rev="0"/>
              </a:camera>
              <a:lightRig rig="threePt" dir="tl"/>
            </a:scene3d>
            <a:sp3d prstMaterial="matte"/>
          </p:spPr>
          <p:txBody>
            <a:bodyPr wrap="square" tIns="182880" rtlCol="0">
              <a:spAutoFit/>
            </a:bodyPr>
            <a:lstStyle/>
            <a:p>
              <a:pPr marL="0" lvl="1" algn="ctr" defTabSz="914061" fontAlgn="base">
                <a:lnSpc>
                  <a:spcPct val="90000"/>
                </a:lnSpc>
                <a:spcBef>
                  <a:spcPct val="0"/>
                </a:spcBef>
                <a:spcAft>
                  <a:spcPct val="0"/>
                </a:spcAft>
                <a:buClr>
                  <a:srgbClr val="FFC000"/>
                </a:buClr>
              </a:pPr>
              <a:r>
                <a:rPr lang="en-US" sz="2800" kern="0" spc="-51" dirty="0">
                  <a:solidFill>
                    <a:schemeClr val="bg1">
                      <a:alpha val="99000"/>
                    </a:schemeClr>
                  </a:solidFill>
                  <a:latin typeface="Segoe UI Light" pitchFamily="34" charset="0"/>
                </a:rPr>
                <a:t>Large </a:t>
              </a:r>
            </a:p>
          </p:txBody>
        </p:sp>
        <p:sp>
          <p:nvSpPr>
            <p:cNvPr id="47" name="Rectangle 46"/>
            <p:cNvSpPr/>
            <p:nvPr/>
          </p:nvSpPr>
          <p:spPr>
            <a:xfrm>
              <a:off x="7545541" y="2541520"/>
              <a:ext cx="1778440" cy="241689"/>
            </a:xfrm>
            <a:prstGeom prst="rect">
              <a:avLst/>
            </a:prstGeom>
          </p:spPr>
          <p:txBody>
            <a:bodyPr wrap="square" anchor="ctr" anchorCtr="0">
              <a:noAutofit/>
            </a:bodyPr>
            <a:lstStyle/>
            <a:p>
              <a:pPr algn="ctr"/>
              <a:r>
                <a:rPr lang="en-US" sz="2700" b="1" kern="0" dirty="0">
                  <a:gradFill>
                    <a:gsLst>
                      <a:gs pos="0">
                        <a:schemeClr val="bg1"/>
                      </a:gs>
                      <a:gs pos="50000">
                        <a:schemeClr val="bg1"/>
                      </a:gs>
                    </a:gsLst>
                    <a:lin ang="10800000" scaled="0"/>
                  </a:gradFill>
                  <a:latin typeface="+mj-lt"/>
                </a:rPr>
                <a:t>$0.48 </a:t>
              </a:r>
            </a:p>
          </p:txBody>
        </p:sp>
        <p:sp>
          <p:nvSpPr>
            <p:cNvPr id="48" name="Rectangle 47"/>
            <p:cNvSpPr/>
            <p:nvPr/>
          </p:nvSpPr>
          <p:spPr>
            <a:xfrm>
              <a:off x="7548541" y="2873972"/>
              <a:ext cx="1772440" cy="338554"/>
            </a:xfrm>
            <a:prstGeom prst="rect">
              <a:avLst/>
            </a:prstGeom>
          </p:spPr>
          <p:txBody>
            <a:bodyPr wrap="square">
              <a:spAutoFit/>
            </a:bodyPr>
            <a:lstStyle/>
            <a:p>
              <a:pPr algn="ctr"/>
              <a:r>
                <a:rPr lang="en-US" sz="1600" b="1" kern="0" dirty="0">
                  <a:gradFill>
                    <a:gsLst>
                      <a:gs pos="0">
                        <a:schemeClr val="bg1"/>
                      </a:gs>
                      <a:gs pos="100000">
                        <a:schemeClr val="bg1"/>
                      </a:gs>
                    </a:gsLst>
                    <a:lin ang="16200000" scaled="0"/>
                  </a:gradFill>
                  <a:latin typeface="+mj-lt"/>
                </a:rPr>
                <a:t>Per service hour</a:t>
              </a:r>
            </a:p>
          </p:txBody>
        </p:sp>
        <p:cxnSp>
          <p:nvCxnSpPr>
            <p:cNvPr id="49" name="Straight Connector 48"/>
            <p:cNvCxnSpPr/>
            <p:nvPr/>
          </p:nvCxnSpPr>
          <p:spPr>
            <a:xfrm>
              <a:off x="7657521" y="2422552"/>
              <a:ext cx="1554480" cy="2382"/>
            </a:xfrm>
            <a:prstGeom prst="line">
              <a:avLst/>
            </a:prstGeom>
            <a:ln w="6350">
              <a:solidFill>
                <a:schemeClr val="bg1"/>
              </a:solidFill>
            </a:ln>
            <a:effectLst>
              <a:outerShdw blurRad="63500" algn="ctr"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cxnSp>
      </p:grpSp>
      <p:grpSp>
        <p:nvGrpSpPr>
          <p:cNvPr id="88" name="Group 87"/>
          <p:cNvGrpSpPr/>
          <p:nvPr/>
        </p:nvGrpSpPr>
        <p:grpSpPr>
          <a:xfrm>
            <a:off x="6394959" y="3915157"/>
            <a:ext cx="1828800" cy="2139694"/>
            <a:chOff x="7433126" y="4083572"/>
            <a:chExt cx="1828800" cy="2139694"/>
          </a:xfrm>
        </p:grpSpPr>
        <p:sp>
          <p:nvSpPr>
            <p:cNvPr id="23" name="Rounded Rectangle 22"/>
            <p:cNvSpPr/>
            <p:nvPr/>
          </p:nvSpPr>
          <p:spPr bwMode="auto">
            <a:xfrm>
              <a:off x="7433126" y="4150626"/>
              <a:ext cx="1828800" cy="2072640"/>
            </a:xfrm>
            <a:prstGeom prst="roundRect">
              <a:avLst>
                <a:gd name="adj" fmla="val 0"/>
              </a:avLst>
            </a:prstGeom>
            <a:solidFill>
              <a:schemeClr val="accent2"/>
            </a:solidFill>
            <a:ln w="9525" cap="flat" cmpd="sng" algn="ctr">
              <a:noFill/>
              <a:prstDash val="solid"/>
            </a:ln>
            <a:effectLst/>
          </p:spPr>
          <p:txBody>
            <a:bodyPr lIns="91440" bIns="91440" rtlCol="0" anchor="b" anchorCtr="0"/>
            <a:lstStyle/>
            <a:p>
              <a:pPr defTabSz="1218936"/>
              <a:r>
                <a:rPr lang="en-US" altLang="zh-CN" sz="2000" dirty="0">
                  <a:solidFill>
                    <a:schemeClr val="bg1">
                      <a:alpha val="99000"/>
                    </a:schemeClr>
                  </a:solidFill>
                  <a:ea typeface="Segoe UI" pitchFamily="34" charset="0"/>
                  <a:cs typeface="Segoe UI" pitchFamily="34" charset="0"/>
                </a:rPr>
                <a:t> </a:t>
              </a:r>
            </a:p>
          </p:txBody>
        </p:sp>
        <p:sp>
          <p:nvSpPr>
            <p:cNvPr id="24" name="TextBox 23"/>
            <p:cNvSpPr txBox="1"/>
            <p:nvPr/>
          </p:nvSpPr>
          <p:spPr bwMode="invGray">
            <a:xfrm>
              <a:off x="7486538" y="4083572"/>
              <a:ext cx="1721976" cy="618631"/>
            </a:xfrm>
            <a:prstGeom prst="rect">
              <a:avLst/>
            </a:prstGeom>
            <a:noFill/>
          </p:spPr>
          <p:txBody>
            <a:bodyPr wrap="square" tIns="182880" rtlCol="0">
              <a:spAutoFit/>
            </a:bodyPr>
            <a:lstStyle/>
            <a:p>
              <a:pPr marL="0" lvl="1" algn="ctr" defTabSz="914061" fontAlgn="base">
                <a:lnSpc>
                  <a:spcPct val="90000"/>
                </a:lnSpc>
                <a:spcBef>
                  <a:spcPct val="0"/>
                </a:spcBef>
                <a:spcAft>
                  <a:spcPct val="0"/>
                </a:spcAft>
                <a:buClr>
                  <a:srgbClr val="FFC000"/>
                </a:buClr>
              </a:pPr>
              <a:r>
                <a:rPr lang="en-US" sz="2800" kern="0" spc="-51" dirty="0">
                  <a:solidFill>
                    <a:schemeClr val="bg1">
                      <a:alpha val="99000"/>
                    </a:schemeClr>
                  </a:solidFill>
                  <a:latin typeface="Segoe UI Light" pitchFamily="34" charset="0"/>
                </a:rPr>
                <a:t>Large </a:t>
              </a:r>
            </a:p>
          </p:txBody>
        </p:sp>
        <p:sp>
          <p:nvSpPr>
            <p:cNvPr id="25" name="Rectangle 24"/>
            <p:cNvSpPr/>
            <p:nvPr/>
          </p:nvSpPr>
          <p:spPr>
            <a:xfrm>
              <a:off x="7537031" y="4756771"/>
              <a:ext cx="1620990" cy="375187"/>
            </a:xfrm>
            <a:prstGeom prst="rect">
              <a:avLst/>
            </a:prstGeom>
          </p:spPr>
          <p:txBody>
            <a:bodyPr wrap="square" anchor="ctr" anchorCtr="0">
              <a:noAutofit/>
            </a:bodyPr>
            <a:lstStyle/>
            <a:p>
              <a:pPr algn="ctr"/>
              <a:r>
                <a:rPr lang="en-US" sz="2000" b="1" kern="0" dirty="0">
                  <a:gradFill>
                    <a:gsLst>
                      <a:gs pos="0">
                        <a:schemeClr val="bg1"/>
                      </a:gs>
                      <a:gs pos="50000">
                        <a:schemeClr val="bg1"/>
                      </a:gs>
                    </a:gsLst>
                    <a:lin ang="10800000" scaled="0"/>
                  </a:gradFill>
                  <a:latin typeface="+mj-lt"/>
                </a:rPr>
                <a:t>4 x 1.6Ghz </a:t>
              </a:r>
            </a:p>
          </p:txBody>
        </p:sp>
        <p:sp>
          <p:nvSpPr>
            <p:cNvPr id="26" name="Rectangle 25"/>
            <p:cNvSpPr/>
            <p:nvPr/>
          </p:nvSpPr>
          <p:spPr>
            <a:xfrm>
              <a:off x="7605858" y="5070173"/>
              <a:ext cx="1483336" cy="307777"/>
            </a:xfrm>
            <a:prstGeom prst="rect">
              <a:avLst/>
            </a:prstGeom>
          </p:spPr>
          <p:txBody>
            <a:bodyPr wrap="square">
              <a:spAutoFit/>
            </a:bodyPr>
            <a:lstStyle/>
            <a:p>
              <a:pPr algn="ctr"/>
              <a:r>
                <a:rPr lang="en-US" sz="1400" b="1" kern="0" dirty="0">
                  <a:solidFill>
                    <a:schemeClr val="bg1">
                      <a:alpha val="99000"/>
                    </a:schemeClr>
                  </a:solidFill>
                  <a:latin typeface="+mj-lt"/>
                </a:rPr>
                <a:t>(high IO) </a:t>
              </a:r>
              <a:endParaRPr lang="en-US" sz="3700" b="1" dirty="0">
                <a:solidFill>
                  <a:schemeClr val="bg1">
                    <a:alpha val="99000"/>
                  </a:schemeClr>
                </a:solidFill>
                <a:latin typeface="+mj-lt"/>
              </a:endParaRPr>
            </a:p>
          </p:txBody>
        </p:sp>
        <p:sp>
          <p:nvSpPr>
            <p:cNvPr id="27" name="Rectangle 26"/>
            <p:cNvSpPr/>
            <p:nvPr/>
          </p:nvSpPr>
          <p:spPr>
            <a:xfrm>
              <a:off x="7566528" y="5331794"/>
              <a:ext cx="1561996" cy="375187"/>
            </a:xfrm>
            <a:prstGeom prst="rect">
              <a:avLst/>
            </a:prstGeom>
          </p:spPr>
          <p:txBody>
            <a:bodyPr wrap="square" anchor="ctr" anchorCtr="0">
              <a:noAutofit/>
            </a:bodyPr>
            <a:lstStyle/>
            <a:p>
              <a:pPr algn="ctr"/>
              <a:r>
                <a:rPr lang="en-US" sz="1300" b="1" kern="0" dirty="0">
                  <a:solidFill>
                    <a:schemeClr val="bg1">
                      <a:alpha val="99000"/>
                    </a:schemeClr>
                  </a:solidFill>
                  <a:latin typeface="+mj-lt"/>
                </a:rPr>
                <a:t>7.0 GB memory</a:t>
              </a:r>
            </a:p>
          </p:txBody>
        </p:sp>
        <p:sp>
          <p:nvSpPr>
            <p:cNvPr id="28" name="Rectangle 27"/>
            <p:cNvSpPr/>
            <p:nvPr/>
          </p:nvSpPr>
          <p:spPr>
            <a:xfrm>
              <a:off x="7596025" y="5641854"/>
              <a:ext cx="1503002" cy="375187"/>
            </a:xfrm>
            <a:prstGeom prst="rect">
              <a:avLst/>
            </a:prstGeom>
          </p:spPr>
          <p:txBody>
            <a:bodyPr wrap="square" anchor="ctr" anchorCtr="0">
              <a:noAutofit/>
            </a:bodyPr>
            <a:lstStyle/>
            <a:p>
              <a:pPr algn="ctr"/>
              <a:r>
                <a:rPr lang="en-US" sz="1300" b="1" kern="0" dirty="0">
                  <a:solidFill>
                    <a:schemeClr val="bg1">
                      <a:alpha val="99000"/>
                    </a:schemeClr>
                  </a:solidFill>
                  <a:latin typeface="+mj-lt"/>
                </a:rPr>
                <a:t>1000 GB storage</a:t>
              </a:r>
            </a:p>
            <a:p>
              <a:pPr algn="ctr"/>
              <a:r>
                <a:rPr lang="en-US" sz="1300" kern="0" dirty="0">
                  <a:solidFill>
                    <a:schemeClr val="bg1">
                      <a:alpha val="99000"/>
                    </a:schemeClr>
                  </a:solidFill>
                  <a:latin typeface="+mj-lt"/>
                </a:rPr>
                <a:t>(instance storage)</a:t>
              </a:r>
            </a:p>
          </p:txBody>
        </p:sp>
        <p:cxnSp>
          <p:nvCxnSpPr>
            <p:cNvPr id="29" name="Straight Connector 28"/>
            <p:cNvCxnSpPr/>
            <p:nvPr/>
          </p:nvCxnSpPr>
          <p:spPr>
            <a:xfrm>
              <a:off x="7570286" y="4688990"/>
              <a:ext cx="1554480" cy="2382"/>
            </a:xfrm>
            <a:prstGeom prst="line">
              <a:avLst/>
            </a:prstGeom>
            <a:ln w="6350">
              <a:solidFill>
                <a:schemeClr val="bg1"/>
              </a:solidFill>
            </a:ln>
            <a:effectLst>
              <a:outerShdw blurRad="63500" algn="ctr"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cxnSp>
      </p:grpSp>
      <p:grpSp>
        <p:nvGrpSpPr>
          <p:cNvPr id="89" name="Group 88"/>
          <p:cNvGrpSpPr/>
          <p:nvPr/>
        </p:nvGrpSpPr>
        <p:grpSpPr>
          <a:xfrm>
            <a:off x="8284324" y="3915157"/>
            <a:ext cx="1828800" cy="2132312"/>
            <a:chOff x="9842520" y="4083572"/>
            <a:chExt cx="1828800" cy="2132312"/>
          </a:xfrm>
        </p:grpSpPr>
        <p:sp>
          <p:nvSpPr>
            <p:cNvPr id="50" name="Rounded Rectangle 49"/>
            <p:cNvSpPr/>
            <p:nvPr/>
          </p:nvSpPr>
          <p:spPr bwMode="auto">
            <a:xfrm>
              <a:off x="9842520" y="4149408"/>
              <a:ext cx="1828800" cy="2066476"/>
            </a:xfrm>
            <a:prstGeom prst="roundRect">
              <a:avLst>
                <a:gd name="adj" fmla="val 0"/>
              </a:avLst>
            </a:prstGeom>
            <a:solidFill>
              <a:schemeClr val="accent2"/>
            </a:solidFill>
            <a:ln w="9525" cap="flat" cmpd="sng" algn="ctr">
              <a:noFill/>
              <a:prstDash val="solid"/>
            </a:ln>
            <a:effectLst/>
          </p:spPr>
          <p:txBody>
            <a:bodyPr lIns="91440" bIns="91440" rtlCol="0" anchor="b" anchorCtr="0"/>
            <a:lstStyle/>
            <a:p>
              <a:pPr defTabSz="1218936"/>
              <a:r>
                <a:rPr lang="en-US" altLang="zh-CN" sz="2000" dirty="0">
                  <a:solidFill>
                    <a:schemeClr val="bg1">
                      <a:alpha val="99000"/>
                    </a:schemeClr>
                  </a:solidFill>
                  <a:ea typeface="Segoe UI" pitchFamily="34" charset="0"/>
                  <a:cs typeface="Segoe UI" pitchFamily="34" charset="0"/>
                </a:rPr>
                <a:t> </a:t>
              </a:r>
            </a:p>
          </p:txBody>
        </p:sp>
        <p:sp>
          <p:nvSpPr>
            <p:cNvPr id="51" name="TextBox 50"/>
            <p:cNvSpPr txBox="1"/>
            <p:nvPr/>
          </p:nvSpPr>
          <p:spPr bwMode="invGray">
            <a:xfrm>
              <a:off x="9994743" y="4083572"/>
              <a:ext cx="1524354" cy="618631"/>
            </a:xfrm>
            <a:prstGeom prst="rect">
              <a:avLst/>
            </a:prstGeom>
            <a:noFill/>
          </p:spPr>
          <p:txBody>
            <a:bodyPr wrap="square" tIns="182880" rtlCol="0">
              <a:spAutoFit/>
            </a:bodyPr>
            <a:lstStyle/>
            <a:p>
              <a:pPr marL="0" lvl="1" algn="ctr" defTabSz="914061" fontAlgn="base">
                <a:lnSpc>
                  <a:spcPct val="90000"/>
                </a:lnSpc>
                <a:spcBef>
                  <a:spcPct val="0"/>
                </a:spcBef>
                <a:spcAft>
                  <a:spcPct val="0"/>
                </a:spcAft>
                <a:buClr>
                  <a:srgbClr val="FFC000"/>
                </a:buClr>
              </a:pPr>
              <a:r>
                <a:rPr lang="en-US" sz="2800" kern="0" spc="-51" dirty="0">
                  <a:solidFill>
                    <a:schemeClr val="bg1">
                      <a:alpha val="99000"/>
                    </a:schemeClr>
                  </a:solidFill>
                  <a:latin typeface="Segoe UI Light" pitchFamily="34" charset="0"/>
                </a:rPr>
                <a:t>X-Large</a:t>
              </a:r>
            </a:p>
          </p:txBody>
        </p:sp>
        <p:sp>
          <p:nvSpPr>
            <p:cNvPr id="52" name="Rectangle 51"/>
            <p:cNvSpPr/>
            <p:nvPr/>
          </p:nvSpPr>
          <p:spPr>
            <a:xfrm>
              <a:off x="9975432" y="4755554"/>
              <a:ext cx="1562976" cy="375187"/>
            </a:xfrm>
            <a:prstGeom prst="rect">
              <a:avLst/>
            </a:prstGeom>
          </p:spPr>
          <p:txBody>
            <a:bodyPr wrap="square" anchor="ctr" anchorCtr="0">
              <a:noAutofit/>
            </a:bodyPr>
            <a:lstStyle/>
            <a:p>
              <a:pPr algn="ctr"/>
              <a:r>
                <a:rPr lang="en-US" sz="2000" b="1" kern="0" dirty="0">
                  <a:gradFill>
                    <a:gsLst>
                      <a:gs pos="0">
                        <a:schemeClr val="bg1"/>
                      </a:gs>
                      <a:gs pos="50000">
                        <a:schemeClr val="bg1"/>
                      </a:gs>
                    </a:gsLst>
                    <a:lin ang="10800000" scaled="0"/>
                  </a:gradFill>
                  <a:latin typeface="+mj-lt"/>
                </a:rPr>
                <a:t>8 x 1.6Ghz</a:t>
              </a:r>
            </a:p>
          </p:txBody>
        </p:sp>
        <p:sp>
          <p:nvSpPr>
            <p:cNvPr id="53" name="Rectangle 52"/>
            <p:cNvSpPr/>
            <p:nvPr/>
          </p:nvSpPr>
          <p:spPr>
            <a:xfrm>
              <a:off x="9945936" y="5068955"/>
              <a:ext cx="1621968" cy="307777"/>
            </a:xfrm>
            <a:prstGeom prst="rect">
              <a:avLst/>
            </a:prstGeom>
          </p:spPr>
          <p:txBody>
            <a:bodyPr wrap="square">
              <a:spAutoFit/>
            </a:bodyPr>
            <a:lstStyle/>
            <a:p>
              <a:pPr algn="ctr"/>
              <a:r>
                <a:rPr lang="en-US" sz="1400" b="1" kern="0" dirty="0">
                  <a:solidFill>
                    <a:schemeClr val="bg1">
                      <a:alpha val="99000"/>
                    </a:schemeClr>
                  </a:solidFill>
                  <a:latin typeface="+mj-lt"/>
                </a:rPr>
                <a:t>(high IO)</a:t>
              </a:r>
              <a:endParaRPr lang="en-US" sz="3700" b="1" dirty="0">
                <a:solidFill>
                  <a:schemeClr val="bg1">
                    <a:alpha val="99000"/>
                  </a:schemeClr>
                </a:solidFill>
                <a:latin typeface="+mj-lt"/>
              </a:endParaRPr>
            </a:p>
          </p:txBody>
        </p:sp>
        <p:sp>
          <p:nvSpPr>
            <p:cNvPr id="54" name="Rectangle 53"/>
            <p:cNvSpPr/>
            <p:nvPr/>
          </p:nvSpPr>
          <p:spPr>
            <a:xfrm>
              <a:off x="9945935" y="5330578"/>
              <a:ext cx="1621970" cy="375187"/>
            </a:xfrm>
            <a:prstGeom prst="rect">
              <a:avLst/>
            </a:prstGeom>
          </p:spPr>
          <p:txBody>
            <a:bodyPr wrap="square" anchor="ctr" anchorCtr="0">
              <a:noAutofit/>
            </a:bodyPr>
            <a:lstStyle/>
            <a:p>
              <a:pPr algn="ctr"/>
              <a:r>
                <a:rPr lang="en-US" sz="1300" b="1" kern="0" dirty="0">
                  <a:solidFill>
                    <a:schemeClr val="bg1">
                      <a:alpha val="99000"/>
                    </a:schemeClr>
                  </a:solidFill>
                  <a:latin typeface="+mj-lt"/>
                </a:rPr>
                <a:t>14 GB memory</a:t>
              </a:r>
            </a:p>
          </p:txBody>
        </p:sp>
        <p:sp>
          <p:nvSpPr>
            <p:cNvPr id="55" name="Rectangle 54"/>
            <p:cNvSpPr/>
            <p:nvPr/>
          </p:nvSpPr>
          <p:spPr>
            <a:xfrm>
              <a:off x="9906606" y="5640638"/>
              <a:ext cx="1700628" cy="375187"/>
            </a:xfrm>
            <a:prstGeom prst="rect">
              <a:avLst/>
            </a:prstGeom>
          </p:spPr>
          <p:txBody>
            <a:bodyPr wrap="square" anchor="ctr" anchorCtr="0">
              <a:noAutofit/>
            </a:bodyPr>
            <a:lstStyle/>
            <a:p>
              <a:pPr algn="ctr"/>
              <a:r>
                <a:rPr lang="en-US" sz="1300" b="1" kern="0" dirty="0">
                  <a:solidFill>
                    <a:schemeClr val="bg1">
                      <a:alpha val="99000"/>
                    </a:schemeClr>
                  </a:solidFill>
                  <a:latin typeface="+mj-lt"/>
                </a:rPr>
                <a:t>2000 GB </a:t>
              </a:r>
            </a:p>
            <a:p>
              <a:pPr algn="ctr"/>
              <a:r>
                <a:rPr lang="en-US" sz="1300" kern="0" dirty="0">
                  <a:solidFill>
                    <a:schemeClr val="bg1">
                      <a:alpha val="99000"/>
                    </a:schemeClr>
                  </a:solidFill>
                  <a:latin typeface="+mj-lt"/>
                </a:rPr>
                <a:t>(instance storage) </a:t>
              </a:r>
            </a:p>
          </p:txBody>
        </p:sp>
        <p:cxnSp>
          <p:nvCxnSpPr>
            <p:cNvPr id="56" name="Straight Connector 55"/>
            <p:cNvCxnSpPr/>
            <p:nvPr/>
          </p:nvCxnSpPr>
          <p:spPr>
            <a:xfrm>
              <a:off x="9979680" y="4700123"/>
              <a:ext cx="1554480" cy="2382"/>
            </a:xfrm>
            <a:prstGeom prst="line">
              <a:avLst/>
            </a:prstGeom>
            <a:ln w="6350">
              <a:solidFill>
                <a:schemeClr val="bg1"/>
              </a:solidFill>
            </a:ln>
            <a:effectLst>
              <a:outerShdw blurRad="63500" algn="ctr"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cxnSp>
      </p:grpSp>
      <p:grpSp>
        <p:nvGrpSpPr>
          <p:cNvPr id="91" name="Group 90"/>
          <p:cNvGrpSpPr/>
          <p:nvPr/>
        </p:nvGrpSpPr>
        <p:grpSpPr>
          <a:xfrm>
            <a:off x="716470" y="1663439"/>
            <a:ext cx="1828800" cy="1507633"/>
            <a:chOff x="511464" y="1767349"/>
            <a:chExt cx="1828800" cy="1507633"/>
          </a:xfrm>
        </p:grpSpPr>
        <p:sp>
          <p:nvSpPr>
            <p:cNvPr id="62" name="Rounded Rectangle 61"/>
            <p:cNvSpPr/>
            <p:nvPr/>
          </p:nvSpPr>
          <p:spPr bwMode="auto">
            <a:xfrm>
              <a:off x="511464" y="1875673"/>
              <a:ext cx="1828800" cy="1399309"/>
            </a:xfrm>
            <a:prstGeom prst="roundRect">
              <a:avLst>
                <a:gd name="adj" fmla="val 0"/>
              </a:avLst>
            </a:prstGeom>
            <a:solidFill>
              <a:schemeClr val="accent4"/>
            </a:solidFill>
            <a:ln w="9525" cap="flat" cmpd="sng" algn="ctr">
              <a:noFill/>
              <a:prstDash val="solid"/>
            </a:ln>
            <a:effectLst/>
          </p:spPr>
          <p:txBody>
            <a:bodyPr lIns="91440" bIns="91440" rtlCol="0" anchor="b" anchorCtr="0"/>
            <a:lstStyle/>
            <a:p>
              <a:pPr defTabSz="1218936"/>
              <a:r>
                <a:rPr lang="en-US" sz="2000" dirty="0">
                  <a:solidFill>
                    <a:schemeClr val="bg1">
                      <a:alpha val="99000"/>
                    </a:schemeClr>
                  </a:solidFill>
                  <a:ea typeface="Segoe UI" pitchFamily="34" charset="0"/>
                  <a:cs typeface="Segoe UI" pitchFamily="34" charset="0"/>
                </a:rPr>
                <a:t> </a:t>
              </a:r>
            </a:p>
          </p:txBody>
        </p:sp>
        <p:sp>
          <p:nvSpPr>
            <p:cNvPr id="64" name="Rectangle 63"/>
            <p:cNvSpPr/>
            <p:nvPr/>
          </p:nvSpPr>
          <p:spPr>
            <a:xfrm>
              <a:off x="557883" y="2541519"/>
              <a:ext cx="1735962" cy="241689"/>
            </a:xfrm>
            <a:prstGeom prst="rect">
              <a:avLst/>
            </a:prstGeom>
          </p:spPr>
          <p:txBody>
            <a:bodyPr wrap="square" anchor="ctr" anchorCtr="0">
              <a:noAutofit/>
            </a:bodyPr>
            <a:lstStyle/>
            <a:p>
              <a:pPr algn="ctr"/>
              <a:r>
                <a:rPr lang="en-US" sz="2700" b="1" kern="0" dirty="0">
                  <a:gradFill>
                    <a:gsLst>
                      <a:gs pos="0">
                        <a:schemeClr val="bg1"/>
                      </a:gs>
                      <a:gs pos="50000">
                        <a:schemeClr val="bg1"/>
                      </a:gs>
                    </a:gsLst>
                    <a:lin ang="10800000" scaled="0"/>
                  </a:gradFill>
                  <a:latin typeface="+mj-lt"/>
                </a:rPr>
                <a:t>$0.04 </a:t>
              </a:r>
            </a:p>
          </p:txBody>
        </p:sp>
        <p:sp>
          <p:nvSpPr>
            <p:cNvPr id="65" name="Rectangle 64"/>
            <p:cNvSpPr/>
            <p:nvPr/>
          </p:nvSpPr>
          <p:spPr>
            <a:xfrm>
              <a:off x="560812" y="2873971"/>
              <a:ext cx="1730104" cy="338554"/>
            </a:xfrm>
            <a:prstGeom prst="rect">
              <a:avLst/>
            </a:prstGeom>
          </p:spPr>
          <p:txBody>
            <a:bodyPr wrap="square">
              <a:spAutoFit/>
            </a:bodyPr>
            <a:lstStyle/>
            <a:p>
              <a:pPr algn="ctr"/>
              <a:r>
                <a:rPr lang="en-US" sz="1600" b="1" kern="0" dirty="0">
                  <a:gradFill>
                    <a:gsLst>
                      <a:gs pos="0">
                        <a:schemeClr val="bg1"/>
                      </a:gs>
                      <a:gs pos="100000">
                        <a:schemeClr val="bg1"/>
                      </a:gs>
                    </a:gsLst>
                    <a:lin ang="16200000" scaled="0"/>
                  </a:gradFill>
                  <a:latin typeface="+mj-lt"/>
                </a:rPr>
                <a:t>Per service hour</a:t>
              </a:r>
            </a:p>
          </p:txBody>
        </p:sp>
        <p:cxnSp>
          <p:nvCxnSpPr>
            <p:cNvPr id="66" name="Straight Connector 65"/>
            <p:cNvCxnSpPr/>
            <p:nvPr/>
          </p:nvCxnSpPr>
          <p:spPr>
            <a:xfrm>
              <a:off x="648624" y="2422552"/>
              <a:ext cx="1554480" cy="2382"/>
            </a:xfrm>
            <a:prstGeom prst="line">
              <a:avLst/>
            </a:prstGeom>
            <a:ln w="6350">
              <a:solidFill>
                <a:schemeClr val="bg1"/>
              </a:solidFill>
            </a:ln>
            <a:effectLst>
              <a:outerShdw blurRad="63500" algn="ctr"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cxnSp>
        <p:sp>
          <p:nvSpPr>
            <p:cNvPr id="63" name="TextBox 62"/>
            <p:cNvSpPr txBox="1"/>
            <p:nvPr/>
          </p:nvSpPr>
          <p:spPr bwMode="invGray">
            <a:xfrm>
              <a:off x="550981" y="1767349"/>
              <a:ext cx="1749768" cy="618631"/>
            </a:xfrm>
            <a:prstGeom prst="rect">
              <a:avLst/>
            </a:prstGeom>
            <a:ln>
              <a:headEnd type="none" w="med" len="med"/>
              <a:tailEnd type="none" w="med" len="med"/>
            </a:ln>
            <a:effectLst/>
            <a:scene3d>
              <a:camera prst="orthographicFront">
                <a:rot lat="0" lon="0" rev="0"/>
              </a:camera>
              <a:lightRig rig="threePt" dir="tl"/>
            </a:scene3d>
            <a:sp3d prstMaterial="matte"/>
          </p:spPr>
          <p:txBody>
            <a:bodyPr wrap="square" tIns="182880" rtlCol="0">
              <a:spAutoFit/>
            </a:bodyPr>
            <a:lstStyle/>
            <a:p>
              <a:pPr marL="0" lvl="1" algn="ctr" defTabSz="914061" fontAlgn="base">
                <a:lnSpc>
                  <a:spcPct val="90000"/>
                </a:lnSpc>
                <a:spcBef>
                  <a:spcPct val="0"/>
                </a:spcBef>
                <a:spcAft>
                  <a:spcPct val="0"/>
                </a:spcAft>
                <a:buClr>
                  <a:srgbClr val="FFC000"/>
                </a:buClr>
              </a:pPr>
              <a:r>
                <a:rPr lang="en-US" sz="2800" kern="0" spc="-51" dirty="0">
                  <a:solidFill>
                    <a:schemeClr val="bg1">
                      <a:alpha val="99000"/>
                    </a:schemeClr>
                  </a:solidFill>
                  <a:latin typeface="Segoe UI Light" pitchFamily="34" charset="0"/>
                </a:rPr>
                <a:t>Extra Small</a:t>
              </a:r>
            </a:p>
          </p:txBody>
        </p:sp>
      </p:grpSp>
      <p:grpSp>
        <p:nvGrpSpPr>
          <p:cNvPr id="85" name="Group 84"/>
          <p:cNvGrpSpPr/>
          <p:nvPr/>
        </p:nvGrpSpPr>
        <p:grpSpPr>
          <a:xfrm>
            <a:off x="716470" y="3894131"/>
            <a:ext cx="1828800" cy="2158704"/>
            <a:chOff x="497805" y="4062546"/>
            <a:chExt cx="1828800" cy="2158704"/>
          </a:xfrm>
        </p:grpSpPr>
        <p:sp>
          <p:nvSpPr>
            <p:cNvPr id="72" name="Rounded Rectangle 71"/>
            <p:cNvSpPr/>
            <p:nvPr/>
          </p:nvSpPr>
          <p:spPr bwMode="auto">
            <a:xfrm>
              <a:off x="497805" y="4151603"/>
              <a:ext cx="1828800" cy="2069647"/>
            </a:xfrm>
            <a:prstGeom prst="roundRect">
              <a:avLst>
                <a:gd name="adj" fmla="val 0"/>
              </a:avLst>
            </a:prstGeom>
            <a:solidFill>
              <a:schemeClr val="accent2"/>
            </a:solidFill>
            <a:ln w="9525" cap="flat" cmpd="sng" algn="ctr">
              <a:noFill/>
              <a:prstDash val="solid"/>
            </a:ln>
            <a:effectLst/>
          </p:spPr>
          <p:txBody>
            <a:bodyPr lIns="91440" bIns="91440" rtlCol="0" anchor="b" anchorCtr="0"/>
            <a:lstStyle/>
            <a:p>
              <a:pPr defTabSz="1218936"/>
              <a:r>
                <a:rPr lang="en-US" altLang="zh-CN" sz="2000" dirty="0">
                  <a:solidFill>
                    <a:schemeClr val="bg1">
                      <a:alpha val="99000"/>
                    </a:schemeClr>
                  </a:solidFill>
                  <a:ea typeface="Segoe UI" pitchFamily="34" charset="0"/>
                  <a:cs typeface="Segoe UI" pitchFamily="34" charset="0"/>
                </a:rPr>
                <a:t> </a:t>
              </a:r>
            </a:p>
          </p:txBody>
        </p:sp>
        <p:sp>
          <p:nvSpPr>
            <p:cNvPr id="73" name="TextBox 72"/>
            <p:cNvSpPr txBox="1"/>
            <p:nvPr/>
          </p:nvSpPr>
          <p:spPr bwMode="invGray">
            <a:xfrm>
              <a:off x="540258" y="4062546"/>
              <a:ext cx="1743894" cy="618631"/>
            </a:xfrm>
            <a:prstGeom prst="rect">
              <a:avLst/>
            </a:prstGeom>
            <a:noFill/>
          </p:spPr>
          <p:txBody>
            <a:bodyPr wrap="square" tIns="182880" rtlCol="0">
              <a:spAutoFit/>
            </a:bodyPr>
            <a:lstStyle/>
            <a:p>
              <a:pPr marL="0" lvl="1" algn="ctr" defTabSz="914061" fontAlgn="base">
                <a:lnSpc>
                  <a:spcPct val="90000"/>
                </a:lnSpc>
                <a:spcBef>
                  <a:spcPct val="0"/>
                </a:spcBef>
                <a:spcAft>
                  <a:spcPct val="0"/>
                </a:spcAft>
                <a:buClr>
                  <a:srgbClr val="FFC000"/>
                </a:buClr>
              </a:pPr>
              <a:r>
                <a:rPr lang="en-US" sz="2800" kern="0" spc="-51" dirty="0">
                  <a:solidFill>
                    <a:schemeClr val="bg1">
                      <a:alpha val="99000"/>
                    </a:schemeClr>
                  </a:solidFill>
                  <a:latin typeface="Segoe UI Light" pitchFamily="34" charset="0"/>
                </a:rPr>
                <a:t>Extra Small</a:t>
              </a:r>
            </a:p>
          </p:txBody>
        </p:sp>
        <p:sp>
          <p:nvSpPr>
            <p:cNvPr id="74" name="Rectangle 73"/>
            <p:cNvSpPr/>
            <p:nvPr/>
          </p:nvSpPr>
          <p:spPr>
            <a:xfrm>
              <a:off x="606146" y="4757748"/>
              <a:ext cx="1612118" cy="375187"/>
            </a:xfrm>
            <a:prstGeom prst="rect">
              <a:avLst/>
            </a:prstGeom>
          </p:spPr>
          <p:txBody>
            <a:bodyPr wrap="square" anchor="ctr" anchorCtr="0">
              <a:noAutofit/>
            </a:bodyPr>
            <a:lstStyle/>
            <a:p>
              <a:pPr algn="ctr"/>
              <a:r>
                <a:rPr lang="en-US" sz="2000" b="1" kern="0" dirty="0">
                  <a:gradFill>
                    <a:gsLst>
                      <a:gs pos="0">
                        <a:schemeClr val="bg1"/>
                      </a:gs>
                      <a:gs pos="50000">
                        <a:schemeClr val="bg1"/>
                      </a:gs>
                    </a:gsLst>
                    <a:lin ang="10800000" scaled="0"/>
                  </a:gradFill>
                  <a:latin typeface="+mj-lt"/>
                </a:rPr>
                <a:t>1 x 1.0Ghz</a:t>
              </a:r>
            </a:p>
          </p:txBody>
        </p:sp>
        <p:sp>
          <p:nvSpPr>
            <p:cNvPr id="75" name="Rectangle 74"/>
            <p:cNvSpPr/>
            <p:nvPr/>
          </p:nvSpPr>
          <p:spPr>
            <a:xfrm>
              <a:off x="625810" y="5071149"/>
              <a:ext cx="1572790" cy="307777"/>
            </a:xfrm>
            <a:prstGeom prst="rect">
              <a:avLst/>
            </a:prstGeom>
          </p:spPr>
          <p:txBody>
            <a:bodyPr wrap="square">
              <a:spAutoFit/>
            </a:bodyPr>
            <a:lstStyle/>
            <a:p>
              <a:pPr algn="ctr"/>
              <a:r>
                <a:rPr lang="en-US" sz="1400" b="1" kern="0" dirty="0">
                  <a:solidFill>
                    <a:schemeClr val="bg1">
                      <a:alpha val="99000"/>
                    </a:schemeClr>
                  </a:solidFill>
                  <a:latin typeface="+mj-lt"/>
                </a:rPr>
                <a:t>(low IO) </a:t>
              </a:r>
              <a:endParaRPr lang="en-US" sz="3700" b="1" dirty="0">
                <a:solidFill>
                  <a:schemeClr val="bg1">
                    <a:alpha val="99000"/>
                  </a:schemeClr>
                </a:solidFill>
                <a:latin typeface="+mj-lt"/>
              </a:endParaRPr>
            </a:p>
          </p:txBody>
        </p:sp>
        <p:sp>
          <p:nvSpPr>
            <p:cNvPr id="76" name="Rectangle 75"/>
            <p:cNvSpPr/>
            <p:nvPr/>
          </p:nvSpPr>
          <p:spPr>
            <a:xfrm>
              <a:off x="556985" y="5627739"/>
              <a:ext cx="1710440" cy="375187"/>
            </a:xfrm>
            <a:prstGeom prst="rect">
              <a:avLst/>
            </a:prstGeom>
          </p:spPr>
          <p:txBody>
            <a:bodyPr wrap="square" anchor="ctr" anchorCtr="0">
              <a:noAutofit/>
            </a:bodyPr>
            <a:lstStyle/>
            <a:p>
              <a:pPr algn="ctr"/>
              <a:r>
                <a:rPr lang="en-US" sz="1300" b="1" kern="0" dirty="0">
                  <a:solidFill>
                    <a:schemeClr val="bg1">
                      <a:alpha val="99000"/>
                    </a:schemeClr>
                  </a:solidFill>
                  <a:latin typeface="+mj-lt"/>
                </a:rPr>
                <a:t>768 MB memory </a:t>
              </a:r>
              <a:endParaRPr lang="en-US" sz="1300" b="1" kern="0" dirty="0" smtClean="0">
                <a:solidFill>
                  <a:schemeClr val="bg1">
                    <a:alpha val="99000"/>
                  </a:schemeClr>
                </a:solidFill>
                <a:latin typeface="+mj-lt"/>
              </a:endParaRPr>
            </a:p>
            <a:p>
              <a:pPr lvl="0" algn="ctr"/>
              <a:r>
                <a:rPr lang="en-US" sz="1300" b="1" kern="0" dirty="0">
                  <a:solidFill>
                    <a:srgbClr val="FFFFFF">
                      <a:alpha val="99000"/>
                    </a:srgbClr>
                  </a:solidFill>
                </a:rPr>
                <a:t>20 GB storage</a:t>
              </a:r>
            </a:p>
            <a:p>
              <a:pPr lvl="0" algn="ctr"/>
              <a:r>
                <a:rPr lang="en-US" sz="1300" kern="0" dirty="0">
                  <a:solidFill>
                    <a:srgbClr val="FFFFFF">
                      <a:alpha val="99000"/>
                    </a:srgbClr>
                  </a:solidFill>
                </a:rPr>
                <a:t>(instance storage) </a:t>
              </a:r>
            </a:p>
            <a:p>
              <a:pPr algn="ctr"/>
              <a:endParaRPr lang="en-US" sz="1300" b="1" kern="0" dirty="0">
                <a:solidFill>
                  <a:schemeClr val="bg1">
                    <a:alpha val="99000"/>
                  </a:schemeClr>
                </a:solidFill>
                <a:latin typeface="+mj-lt"/>
              </a:endParaRPr>
            </a:p>
          </p:txBody>
        </p:sp>
        <p:cxnSp>
          <p:nvCxnSpPr>
            <p:cNvPr id="78" name="Straight Connector 77"/>
            <p:cNvCxnSpPr/>
            <p:nvPr/>
          </p:nvCxnSpPr>
          <p:spPr>
            <a:xfrm>
              <a:off x="634965" y="4674078"/>
              <a:ext cx="1554480" cy="2382"/>
            </a:xfrm>
            <a:prstGeom prst="line">
              <a:avLst/>
            </a:prstGeom>
            <a:ln w="6350">
              <a:solidFill>
                <a:schemeClr val="bg1"/>
              </a:solidFill>
            </a:ln>
            <a:effectLst>
              <a:outerShdw blurRad="63500" algn="ctr"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25595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
        <p:cNvGrpSpPr/>
        <p:nvPr/>
      </p:nvGrpSpPr>
      <p:grpSpPr>
        <a:xfrm>
          <a:off x="0" y="0"/>
          <a:ext cx="0" cy="0"/>
          <a:chOff x="0" y="0"/>
          <a:chExt cx="0" cy="0"/>
        </a:xfrm>
      </p:grpSpPr>
      <p:grpSp>
        <p:nvGrpSpPr>
          <p:cNvPr id="6" name="Group 5"/>
          <p:cNvGrpSpPr/>
          <p:nvPr/>
        </p:nvGrpSpPr>
        <p:grpSpPr>
          <a:xfrm>
            <a:off x="444832" y="1208811"/>
            <a:ext cx="11700221" cy="4952998"/>
            <a:chOff x="590178" y="1905002"/>
            <a:chExt cx="11700221" cy="3252007"/>
          </a:xfrm>
        </p:grpSpPr>
        <p:pic>
          <p:nvPicPr>
            <p:cNvPr id="5" name="Picture 2" descr="\\server3\Restrict\FTP_Root\Clients\White_Whale\7-20578_Windows_Azure_EBC_Deck_November_09\PPT\SFP_Art\map_2.png"/>
            <p:cNvPicPr>
              <a:picLocks noChangeAspect="1" noChangeArrowheads="1"/>
            </p:cNvPicPr>
            <p:nvPr/>
          </p:nvPicPr>
          <p:blipFill>
            <a:blip r:embed="rId3">
              <a:alphaModFix amt="45000"/>
              <a:extLst>
                <a:ext uri="{BEBA8EAE-BF5A-486C-A8C5-ECC9F3942E4B}">
                  <a14:imgProps xmlns:a14="http://schemas.microsoft.com/office/drawing/2010/main">
                    <a14:imgLayer r:embed="rId4">
                      <a14:imgEffect>
                        <a14:brightnessContrast bright="-40000" contrast="-40000"/>
                      </a14:imgEffect>
                    </a14:imgLayer>
                  </a14:imgProps>
                </a:ext>
              </a:extLst>
            </a:blip>
            <a:srcRect l="54940" r="-465"/>
            <a:stretch>
              <a:fillRect/>
            </a:stretch>
          </p:blipFill>
          <p:spPr bwMode="auto">
            <a:xfrm>
              <a:off x="7336973" y="1905002"/>
              <a:ext cx="4953426" cy="3224711"/>
            </a:xfrm>
            <a:prstGeom prst="rect">
              <a:avLst/>
            </a:prstGeom>
            <a:blipFill dpi="0" rotWithShape="1">
              <a:blip r:embed="rId5" cstate="print">
                <a:alphaModFix amt="45000"/>
              </a:blip>
              <a:srcRect/>
              <a:stretch>
                <a:fillRect/>
              </a:stretch>
            </a:blipFill>
            <a:ln w="55000" cap="flat" cmpd="thickThin" algn="ctr">
              <a:noFill/>
              <a:prstDash val="solid"/>
              <a:headEnd type="none" w="med" len="med"/>
              <a:tailEnd type="none" w="med" len="med"/>
            </a:ln>
            <a:effectLst/>
          </p:spPr>
        </p:pic>
        <p:pic>
          <p:nvPicPr>
            <p:cNvPr id="4" name="Picture 2" descr="\\server3\Restrict\FTP_Root\Clients\White_Whale\7-20578_Windows_Azure_EBC_Deck_November_09\PPT\SFP_Art\map_2.png"/>
            <p:cNvPicPr>
              <a:picLocks noChangeAspect="1" noChangeArrowheads="1"/>
            </p:cNvPicPr>
            <p:nvPr/>
          </p:nvPicPr>
          <p:blipFill>
            <a:blip r:embed="rId3">
              <a:alphaModFix amt="45000"/>
              <a:extLst>
                <a:ext uri="{BEBA8EAE-BF5A-486C-A8C5-ECC9F3942E4B}">
                  <a14:imgProps xmlns:a14="http://schemas.microsoft.com/office/drawing/2010/main">
                    <a14:imgLayer r:embed="rId4">
                      <a14:imgEffect>
                        <a14:brightnessContrast bright="-40000" contrast="-40000"/>
                      </a14:imgEffect>
                    </a14:imgLayer>
                  </a14:imgProps>
                </a:ext>
              </a:extLst>
            </a:blip>
            <a:srcRect r="43864"/>
            <a:stretch>
              <a:fillRect/>
            </a:stretch>
          </p:blipFill>
          <p:spPr bwMode="auto">
            <a:xfrm>
              <a:off x="590178" y="1932298"/>
              <a:ext cx="5704765" cy="3224711"/>
            </a:xfrm>
            <a:prstGeom prst="rect">
              <a:avLst/>
            </a:prstGeom>
            <a:blipFill dpi="0" rotWithShape="1">
              <a:blip r:embed="rId5" cstate="print">
                <a:alphaModFix amt="45000"/>
              </a:blip>
              <a:srcRect/>
              <a:stretch>
                <a:fillRect/>
              </a:stretch>
            </a:blipFill>
            <a:ln w="55000" cap="flat" cmpd="thickThin" algn="ctr">
              <a:noFill/>
              <a:prstDash val="solid"/>
              <a:headEnd type="none" w="med" len="med"/>
              <a:tailEnd type="none" w="med" len="med"/>
            </a:ln>
            <a:effectLst/>
          </p:spPr>
        </p:pic>
      </p:grpSp>
      <p:sp>
        <p:nvSpPr>
          <p:cNvPr id="2" name="Title 1"/>
          <p:cNvSpPr>
            <a:spLocks noGrp="1"/>
          </p:cNvSpPr>
          <p:nvPr>
            <p:ph type="title"/>
          </p:nvPr>
        </p:nvSpPr>
        <p:spPr/>
        <p:txBody>
          <a:bodyPr/>
          <a:lstStyle/>
          <a:p>
            <a:r>
              <a:rPr lang="en-US" dirty="0" smtClean="0">
                <a:solidFill>
                  <a:schemeClr val="bg1">
                    <a:alpha val="99000"/>
                  </a:schemeClr>
                </a:solidFill>
              </a:rPr>
              <a:t>International Availability</a:t>
            </a:r>
            <a:endParaRPr lang="en-US" dirty="0">
              <a:solidFill>
                <a:schemeClr val="bg1">
                  <a:alpha val="99000"/>
                </a:schemeClr>
              </a:solidFill>
            </a:endParaRPr>
          </a:p>
        </p:txBody>
      </p:sp>
      <p:sp>
        <p:nvSpPr>
          <p:cNvPr id="7" name="Text Placeholder 3"/>
          <p:cNvSpPr txBox="1">
            <a:spLocks/>
          </p:cNvSpPr>
          <p:nvPr/>
        </p:nvSpPr>
        <p:spPr>
          <a:xfrm>
            <a:off x="526250" y="1446213"/>
            <a:ext cx="11149813" cy="4538951"/>
          </a:xfrm>
          <a:prstGeom prst="rect">
            <a:avLst/>
          </a:prstGeom>
        </p:spPr>
        <p:txBody>
          <a:bodyPr vert="horz" wrap="square" lIns="0" tIns="0" rIns="0" bIns="0" numCol="4" rtlCol="0">
            <a:noAutofit/>
          </a:bodyPr>
          <a:lstStyle>
            <a:lvl1pPr marL="400050" indent="-400050" algn="l" defTabSz="914363" rtl="0" eaLnBrk="1" latinLnBrk="0" hangingPunct="1">
              <a:lnSpc>
                <a:spcPct val="90000"/>
              </a:lnSpc>
              <a:spcBef>
                <a:spcPct val="20000"/>
              </a:spcBef>
              <a:buSzPct val="90000"/>
              <a:buFontTx/>
              <a:buBlip>
                <a:blip r:embed="rId6"/>
              </a:buBlip>
              <a:defRPr sz="3200" kern="1200">
                <a:gradFill>
                  <a:gsLst>
                    <a:gs pos="0">
                      <a:schemeClr val="tx1"/>
                    </a:gs>
                    <a:gs pos="86000">
                      <a:schemeClr val="tx1"/>
                    </a:gs>
                  </a:gsLst>
                  <a:lin ang="5400000" scaled="0"/>
                </a:gradFill>
                <a:effectLst/>
                <a:latin typeface="+mn-lt"/>
                <a:ea typeface="+mn-ea"/>
                <a:cs typeface="+mn-cs"/>
              </a:defRPr>
            </a:lvl1pPr>
            <a:lvl2pPr marL="746125" indent="-346075" algn="l" defTabSz="914363" rtl="0" eaLnBrk="1" latinLnBrk="0" hangingPunct="1">
              <a:lnSpc>
                <a:spcPct val="90000"/>
              </a:lnSpc>
              <a:spcBef>
                <a:spcPct val="20000"/>
              </a:spcBef>
              <a:buSzPct val="90000"/>
              <a:buFontTx/>
              <a:buBlip>
                <a:blip r:embed="rId7"/>
              </a:buBlip>
              <a:defRPr sz="2800" kern="1200">
                <a:gradFill>
                  <a:gsLst>
                    <a:gs pos="0">
                      <a:schemeClr val="tx1"/>
                    </a:gs>
                    <a:gs pos="86000">
                      <a:schemeClr val="tx1"/>
                    </a:gs>
                  </a:gsLst>
                  <a:lin ang="5400000" scaled="0"/>
                </a:gradFill>
                <a:effectLst/>
                <a:latin typeface="+mn-lt"/>
                <a:ea typeface="+mn-ea"/>
                <a:cs typeface="+mn-cs"/>
              </a:defRPr>
            </a:lvl2pPr>
            <a:lvl3pPr marL="1082675" indent="-336550" algn="l" defTabSz="914363" rtl="0" eaLnBrk="1" latinLnBrk="0" hangingPunct="1">
              <a:lnSpc>
                <a:spcPct val="90000"/>
              </a:lnSpc>
              <a:spcBef>
                <a:spcPct val="20000"/>
              </a:spcBef>
              <a:buSzPct val="90000"/>
              <a:buFontTx/>
              <a:buBlip>
                <a:blip r:embed="rId7"/>
              </a:buBlip>
              <a:defRPr sz="2400" kern="1200">
                <a:gradFill>
                  <a:gsLst>
                    <a:gs pos="0">
                      <a:schemeClr val="tx1"/>
                    </a:gs>
                    <a:gs pos="86000">
                      <a:schemeClr val="tx1"/>
                    </a:gs>
                  </a:gsLst>
                  <a:lin ang="5400000" scaled="0"/>
                </a:gradFill>
                <a:effectLst/>
                <a:latin typeface="+mn-lt"/>
                <a:ea typeface="+mn-ea"/>
                <a:cs typeface="+mn-cs"/>
              </a:defRPr>
            </a:lvl3pPr>
            <a:lvl4pPr marL="1374775" indent="-292100" algn="l" defTabSz="914363" rtl="0" eaLnBrk="1" latinLnBrk="0" hangingPunct="1">
              <a:lnSpc>
                <a:spcPct val="90000"/>
              </a:lnSpc>
              <a:spcBef>
                <a:spcPct val="20000"/>
              </a:spcBef>
              <a:buSzPct val="90000"/>
              <a:buFontTx/>
              <a:buBlip>
                <a:blip r:embed="rId7"/>
              </a:buBlip>
              <a:defRPr sz="2000" kern="1200">
                <a:gradFill>
                  <a:gsLst>
                    <a:gs pos="0">
                      <a:schemeClr val="tx1"/>
                    </a:gs>
                    <a:gs pos="86000">
                      <a:schemeClr val="tx1"/>
                    </a:gs>
                  </a:gsLst>
                  <a:lin ang="5400000" scaled="0"/>
                </a:gradFill>
                <a:effectLst/>
                <a:latin typeface="+mn-lt"/>
                <a:ea typeface="+mn-ea"/>
                <a:cs typeface="+mn-cs"/>
              </a:defRPr>
            </a:lvl4pPr>
            <a:lvl5pPr marL="1660525" indent="-285750" algn="l" defTabSz="914363" rtl="0" eaLnBrk="1" latinLnBrk="0" hangingPunct="1">
              <a:lnSpc>
                <a:spcPct val="90000"/>
              </a:lnSpc>
              <a:spcBef>
                <a:spcPct val="20000"/>
              </a:spcBef>
              <a:buSzPct val="90000"/>
              <a:buFontTx/>
              <a:buBlip>
                <a:blip r:embed="rId7"/>
              </a:buBlip>
              <a:defRPr sz="2000" kern="1200">
                <a:gradFill>
                  <a:gsLst>
                    <a:gs pos="0">
                      <a:schemeClr val="tx1"/>
                    </a:gs>
                    <a:gs pos="86000">
                      <a:schemeClr val="tx1"/>
                    </a:gs>
                  </a:gsLst>
                  <a:lin ang="5400000" scaled="0"/>
                </a:gradFill>
                <a:effectLst/>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lnSpc>
                <a:spcPts val="1600"/>
              </a:lnSpc>
              <a:spcAft>
                <a:spcPts val="1200"/>
              </a:spcAft>
              <a:buClr>
                <a:schemeClr val="accent2">
                  <a:lumMod val="20000"/>
                  <a:lumOff val="80000"/>
                </a:schemeClr>
              </a:buClr>
              <a:buFont typeface="+mj-lt"/>
              <a:buAutoNum type="arabicPeriod"/>
              <a:defRPr/>
            </a:pPr>
            <a:r>
              <a:rPr lang="en-US" sz="2400" dirty="0">
                <a:solidFill>
                  <a:schemeClr val="bg1">
                    <a:alpha val="99000"/>
                  </a:schemeClr>
                </a:solidFill>
              </a:rPr>
              <a:t>Australia</a:t>
            </a:r>
          </a:p>
          <a:p>
            <a:pPr marL="457200" indent="-457200">
              <a:lnSpc>
                <a:spcPts val="1600"/>
              </a:lnSpc>
              <a:spcAft>
                <a:spcPts val="1200"/>
              </a:spcAft>
              <a:buClr>
                <a:schemeClr val="accent2">
                  <a:lumMod val="20000"/>
                  <a:lumOff val="80000"/>
                </a:schemeClr>
              </a:buClr>
              <a:buFont typeface="+mj-lt"/>
              <a:buAutoNum type="arabicPeriod"/>
              <a:defRPr/>
            </a:pPr>
            <a:r>
              <a:rPr lang="en-US" sz="2400" dirty="0">
                <a:solidFill>
                  <a:schemeClr val="bg1">
                    <a:alpha val="99000"/>
                  </a:schemeClr>
                </a:solidFill>
              </a:rPr>
              <a:t>Austria</a:t>
            </a:r>
          </a:p>
          <a:p>
            <a:pPr marL="457200" indent="-457200">
              <a:lnSpc>
                <a:spcPts val="1600"/>
              </a:lnSpc>
              <a:spcAft>
                <a:spcPts val="1200"/>
              </a:spcAft>
              <a:buClr>
                <a:schemeClr val="accent2">
                  <a:lumMod val="20000"/>
                  <a:lumOff val="80000"/>
                </a:schemeClr>
              </a:buClr>
              <a:buFont typeface="+mj-lt"/>
              <a:buAutoNum type="arabicPeriod"/>
              <a:defRPr/>
            </a:pPr>
            <a:r>
              <a:rPr lang="en-US" sz="2400" dirty="0">
                <a:solidFill>
                  <a:schemeClr val="bg1">
                    <a:alpha val="99000"/>
                  </a:schemeClr>
                </a:solidFill>
              </a:rPr>
              <a:t>Belgium</a:t>
            </a:r>
          </a:p>
          <a:p>
            <a:pPr marL="457200" indent="-457200">
              <a:lnSpc>
                <a:spcPts val="1600"/>
              </a:lnSpc>
              <a:spcAft>
                <a:spcPts val="1200"/>
              </a:spcAft>
              <a:buClr>
                <a:schemeClr val="accent2">
                  <a:lumMod val="20000"/>
                  <a:lumOff val="80000"/>
                </a:schemeClr>
              </a:buClr>
              <a:buFont typeface="+mj-lt"/>
              <a:buAutoNum type="arabicPeriod"/>
              <a:defRPr/>
            </a:pPr>
            <a:r>
              <a:rPr lang="en-US" sz="2400" dirty="0">
                <a:solidFill>
                  <a:schemeClr val="bg1">
                    <a:alpha val="99000"/>
                  </a:schemeClr>
                </a:solidFill>
              </a:rPr>
              <a:t>Brazil</a:t>
            </a:r>
          </a:p>
          <a:p>
            <a:pPr marL="457200" indent="-457200">
              <a:lnSpc>
                <a:spcPts val="1600"/>
              </a:lnSpc>
              <a:spcAft>
                <a:spcPts val="1200"/>
              </a:spcAft>
              <a:buClr>
                <a:schemeClr val="accent2">
                  <a:lumMod val="20000"/>
                  <a:lumOff val="80000"/>
                </a:schemeClr>
              </a:buClr>
              <a:buFont typeface="+mj-lt"/>
              <a:buAutoNum type="arabicPeriod"/>
              <a:defRPr/>
            </a:pPr>
            <a:r>
              <a:rPr lang="en-US" sz="2400" dirty="0">
                <a:solidFill>
                  <a:schemeClr val="bg1">
                    <a:alpha val="99000"/>
                  </a:schemeClr>
                </a:solidFill>
              </a:rPr>
              <a:t>Canada</a:t>
            </a:r>
          </a:p>
          <a:p>
            <a:pPr marL="457200" indent="-457200">
              <a:lnSpc>
                <a:spcPts val="1600"/>
              </a:lnSpc>
              <a:spcAft>
                <a:spcPts val="1200"/>
              </a:spcAft>
              <a:buClr>
                <a:schemeClr val="accent2">
                  <a:lumMod val="20000"/>
                  <a:lumOff val="80000"/>
                </a:schemeClr>
              </a:buClr>
              <a:buFont typeface="+mj-lt"/>
              <a:buAutoNum type="arabicPeriod"/>
              <a:defRPr/>
            </a:pPr>
            <a:r>
              <a:rPr lang="en-US" sz="2400" dirty="0">
                <a:solidFill>
                  <a:schemeClr val="bg1">
                    <a:alpha val="99000"/>
                  </a:schemeClr>
                </a:solidFill>
              </a:rPr>
              <a:t>Chile</a:t>
            </a:r>
          </a:p>
          <a:p>
            <a:pPr marL="457200" indent="-457200">
              <a:lnSpc>
                <a:spcPts val="1600"/>
              </a:lnSpc>
              <a:spcAft>
                <a:spcPts val="1200"/>
              </a:spcAft>
              <a:buClr>
                <a:schemeClr val="accent2">
                  <a:lumMod val="20000"/>
                  <a:lumOff val="80000"/>
                </a:schemeClr>
              </a:buClr>
              <a:buFont typeface="+mj-lt"/>
              <a:buAutoNum type="arabicPeriod"/>
              <a:defRPr/>
            </a:pPr>
            <a:r>
              <a:rPr lang="en-US" sz="2400" dirty="0">
                <a:solidFill>
                  <a:schemeClr val="bg1">
                    <a:alpha val="99000"/>
                  </a:schemeClr>
                </a:solidFill>
              </a:rPr>
              <a:t>Colombia</a:t>
            </a:r>
          </a:p>
          <a:p>
            <a:pPr marL="457200" indent="-457200">
              <a:lnSpc>
                <a:spcPts val="1600"/>
              </a:lnSpc>
              <a:spcAft>
                <a:spcPts val="1200"/>
              </a:spcAft>
              <a:buClr>
                <a:schemeClr val="accent2">
                  <a:lumMod val="20000"/>
                  <a:lumOff val="80000"/>
                </a:schemeClr>
              </a:buClr>
              <a:buFont typeface="+mj-lt"/>
              <a:buAutoNum type="arabicPeriod"/>
              <a:defRPr/>
            </a:pPr>
            <a:r>
              <a:rPr lang="en-US" sz="2400" dirty="0">
                <a:solidFill>
                  <a:schemeClr val="bg1">
                    <a:alpha val="99000"/>
                  </a:schemeClr>
                </a:solidFill>
              </a:rPr>
              <a:t>Costa Rica</a:t>
            </a:r>
          </a:p>
          <a:p>
            <a:pPr marL="457200" indent="-457200">
              <a:lnSpc>
                <a:spcPts val="1600"/>
              </a:lnSpc>
              <a:spcAft>
                <a:spcPts val="1200"/>
              </a:spcAft>
              <a:buClr>
                <a:schemeClr val="accent2">
                  <a:lumMod val="20000"/>
                  <a:lumOff val="80000"/>
                </a:schemeClr>
              </a:buClr>
              <a:buFont typeface="+mj-lt"/>
              <a:buAutoNum type="arabicPeriod"/>
              <a:defRPr/>
            </a:pPr>
            <a:r>
              <a:rPr lang="en-US" sz="2400" dirty="0">
                <a:solidFill>
                  <a:schemeClr val="bg1">
                    <a:alpha val="99000"/>
                  </a:schemeClr>
                </a:solidFill>
              </a:rPr>
              <a:t>Czech Republic</a:t>
            </a:r>
          </a:p>
          <a:p>
            <a:pPr marL="457200" indent="-457200">
              <a:lnSpc>
                <a:spcPts val="1600"/>
              </a:lnSpc>
              <a:spcAft>
                <a:spcPts val="1200"/>
              </a:spcAft>
              <a:buClr>
                <a:schemeClr val="accent2">
                  <a:lumMod val="20000"/>
                  <a:lumOff val="80000"/>
                </a:schemeClr>
              </a:buClr>
              <a:buFont typeface="+mj-lt"/>
              <a:buAutoNum type="arabicPeriod"/>
              <a:defRPr/>
            </a:pPr>
            <a:r>
              <a:rPr lang="en-US" sz="2400" dirty="0">
                <a:solidFill>
                  <a:schemeClr val="bg1">
                    <a:alpha val="99000"/>
                  </a:schemeClr>
                </a:solidFill>
              </a:rPr>
              <a:t>Cyprus</a:t>
            </a:r>
          </a:p>
          <a:p>
            <a:pPr marL="457200" indent="-457200">
              <a:lnSpc>
                <a:spcPts val="1600"/>
              </a:lnSpc>
              <a:spcAft>
                <a:spcPts val="1200"/>
              </a:spcAft>
              <a:buClr>
                <a:schemeClr val="accent2">
                  <a:lumMod val="20000"/>
                  <a:lumOff val="80000"/>
                </a:schemeClr>
              </a:buClr>
              <a:buFont typeface="+mj-lt"/>
              <a:buAutoNum type="arabicPeriod"/>
              <a:defRPr/>
            </a:pPr>
            <a:r>
              <a:rPr lang="en-US" sz="2400" dirty="0">
                <a:solidFill>
                  <a:schemeClr val="bg1">
                    <a:alpha val="99000"/>
                  </a:schemeClr>
                </a:solidFill>
              </a:rPr>
              <a:t>Denmark</a:t>
            </a:r>
          </a:p>
          <a:p>
            <a:pPr marL="457200" indent="-457200">
              <a:lnSpc>
                <a:spcPts val="1600"/>
              </a:lnSpc>
              <a:spcAft>
                <a:spcPts val="1200"/>
              </a:spcAft>
              <a:buClr>
                <a:schemeClr val="accent2">
                  <a:lumMod val="20000"/>
                  <a:lumOff val="80000"/>
                </a:schemeClr>
              </a:buClr>
              <a:buFont typeface="+mj-lt"/>
              <a:buAutoNum type="arabicPeriod"/>
              <a:defRPr/>
            </a:pPr>
            <a:r>
              <a:rPr lang="en-US" sz="2400" dirty="0">
                <a:solidFill>
                  <a:schemeClr val="bg1">
                    <a:alpha val="99000"/>
                  </a:schemeClr>
                </a:solidFill>
              </a:rPr>
              <a:t>Finland</a:t>
            </a:r>
          </a:p>
          <a:p>
            <a:pPr marL="457200" indent="-457200">
              <a:lnSpc>
                <a:spcPts val="1600"/>
              </a:lnSpc>
              <a:spcAft>
                <a:spcPts val="1200"/>
              </a:spcAft>
              <a:buClr>
                <a:schemeClr val="accent2">
                  <a:lumMod val="20000"/>
                  <a:lumOff val="80000"/>
                </a:schemeClr>
              </a:buClr>
              <a:buFont typeface="+mj-lt"/>
              <a:buAutoNum type="arabicPeriod"/>
              <a:defRPr/>
            </a:pPr>
            <a:r>
              <a:rPr lang="en-US" sz="2400" dirty="0">
                <a:solidFill>
                  <a:schemeClr val="bg1">
                    <a:alpha val="99000"/>
                  </a:schemeClr>
                </a:solidFill>
              </a:rPr>
              <a:t>France</a:t>
            </a:r>
          </a:p>
          <a:p>
            <a:pPr marL="457200" indent="-457200">
              <a:lnSpc>
                <a:spcPts val="1600"/>
              </a:lnSpc>
              <a:spcAft>
                <a:spcPts val="1200"/>
              </a:spcAft>
              <a:buClr>
                <a:schemeClr val="accent2">
                  <a:lumMod val="20000"/>
                  <a:lumOff val="80000"/>
                </a:schemeClr>
              </a:buClr>
              <a:buFont typeface="+mj-lt"/>
              <a:buAutoNum type="arabicPeriod"/>
              <a:defRPr/>
            </a:pPr>
            <a:r>
              <a:rPr lang="en-US" sz="2400" dirty="0">
                <a:solidFill>
                  <a:schemeClr val="bg1">
                    <a:alpha val="99000"/>
                  </a:schemeClr>
                </a:solidFill>
              </a:rPr>
              <a:t>Germany</a:t>
            </a:r>
          </a:p>
          <a:p>
            <a:pPr marL="457200" indent="-457200">
              <a:lnSpc>
                <a:spcPts val="1600"/>
              </a:lnSpc>
              <a:spcAft>
                <a:spcPts val="1200"/>
              </a:spcAft>
              <a:buClr>
                <a:schemeClr val="accent2">
                  <a:lumMod val="20000"/>
                  <a:lumOff val="80000"/>
                </a:schemeClr>
              </a:buClr>
              <a:buFont typeface="+mj-lt"/>
              <a:buAutoNum type="arabicPeriod"/>
              <a:defRPr/>
            </a:pPr>
            <a:r>
              <a:rPr lang="en-US" sz="2400" dirty="0">
                <a:solidFill>
                  <a:schemeClr val="bg1">
                    <a:alpha val="99000"/>
                  </a:schemeClr>
                </a:solidFill>
              </a:rPr>
              <a:t>Greece</a:t>
            </a:r>
          </a:p>
          <a:p>
            <a:pPr marL="457200" indent="-457200">
              <a:lnSpc>
                <a:spcPts val="1600"/>
              </a:lnSpc>
              <a:spcAft>
                <a:spcPts val="1200"/>
              </a:spcAft>
              <a:buClr>
                <a:schemeClr val="accent2">
                  <a:lumMod val="20000"/>
                  <a:lumOff val="80000"/>
                </a:schemeClr>
              </a:buClr>
              <a:buFont typeface="+mj-lt"/>
              <a:buAutoNum type="arabicPeriod"/>
              <a:defRPr/>
            </a:pPr>
            <a:r>
              <a:rPr lang="en-US" sz="2400" dirty="0">
                <a:solidFill>
                  <a:schemeClr val="bg1">
                    <a:alpha val="99000"/>
                  </a:schemeClr>
                </a:solidFill>
              </a:rPr>
              <a:t>Hong Kong</a:t>
            </a:r>
          </a:p>
          <a:p>
            <a:pPr marL="457200" indent="-457200">
              <a:lnSpc>
                <a:spcPts val="1600"/>
              </a:lnSpc>
              <a:spcAft>
                <a:spcPts val="1200"/>
              </a:spcAft>
              <a:buClr>
                <a:schemeClr val="accent2">
                  <a:lumMod val="20000"/>
                  <a:lumOff val="80000"/>
                </a:schemeClr>
              </a:buClr>
              <a:buFont typeface="+mj-lt"/>
              <a:buAutoNum type="arabicPeriod"/>
              <a:defRPr/>
            </a:pPr>
            <a:r>
              <a:rPr lang="en-US" sz="2400" dirty="0">
                <a:solidFill>
                  <a:schemeClr val="bg1">
                    <a:alpha val="99000"/>
                  </a:schemeClr>
                </a:solidFill>
              </a:rPr>
              <a:t>Hungary</a:t>
            </a:r>
          </a:p>
          <a:p>
            <a:pPr marL="457200" indent="-457200">
              <a:lnSpc>
                <a:spcPts val="1600"/>
              </a:lnSpc>
              <a:spcAft>
                <a:spcPts val="1200"/>
              </a:spcAft>
              <a:buClr>
                <a:schemeClr val="accent2">
                  <a:lumMod val="20000"/>
                  <a:lumOff val="80000"/>
                </a:schemeClr>
              </a:buClr>
              <a:buFont typeface="+mj-lt"/>
              <a:buAutoNum type="arabicPeriod"/>
              <a:defRPr/>
            </a:pPr>
            <a:r>
              <a:rPr lang="en-US" sz="2400" dirty="0">
                <a:solidFill>
                  <a:schemeClr val="bg1">
                    <a:alpha val="99000"/>
                  </a:schemeClr>
                </a:solidFill>
              </a:rPr>
              <a:t>Ireland</a:t>
            </a:r>
          </a:p>
          <a:p>
            <a:pPr marL="457200" indent="-457200">
              <a:lnSpc>
                <a:spcPts val="1600"/>
              </a:lnSpc>
              <a:spcAft>
                <a:spcPts val="1200"/>
              </a:spcAft>
              <a:buClr>
                <a:schemeClr val="accent2">
                  <a:lumMod val="20000"/>
                  <a:lumOff val="80000"/>
                </a:schemeClr>
              </a:buClr>
              <a:buFont typeface="+mj-lt"/>
              <a:buAutoNum type="arabicPeriod"/>
              <a:defRPr/>
            </a:pPr>
            <a:r>
              <a:rPr lang="en-US" sz="2400" dirty="0">
                <a:solidFill>
                  <a:schemeClr val="bg1">
                    <a:alpha val="99000"/>
                  </a:schemeClr>
                </a:solidFill>
              </a:rPr>
              <a:t>Israel</a:t>
            </a:r>
          </a:p>
          <a:p>
            <a:pPr marL="457200" indent="-457200">
              <a:lnSpc>
                <a:spcPts val="1600"/>
              </a:lnSpc>
              <a:spcAft>
                <a:spcPts val="1200"/>
              </a:spcAft>
              <a:buClr>
                <a:schemeClr val="accent2">
                  <a:lumMod val="20000"/>
                  <a:lumOff val="80000"/>
                </a:schemeClr>
              </a:buClr>
              <a:buFont typeface="+mj-lt"/>
              <a:buAutoNum type="arabicPeriod"/>
              <a:defRPr/>
            </a:pPr>
            <a:r>
              <a:rPr lang="en-US" sz="2400" dirty="0">
                <a:solidFill>
                  <a:schemeClr val="bg1">
                    <a:alpha val="99000"/>
                  </a:schemeClr>
                </a:solidFill>
              </a:rPr>
              <a:t>India</a:t>
            </a:r>
          </a:p>
          <a:p>
            <a:pPr marL="457200" indent="-457200">
              <a:lnSpc>
                <a:spcPts val="1600"/>
              </a:lnSpc>
              <a:spcAft>
                <a:spcPts val="1200"/>
              </a:spcAft>
              <a:buClr>
                <a:schemeClr val="accent2">
                  <a:lumMod val="20000"/>
                  <a:lumOff val="80000"/>
                </a:schemeClr>
              </a:buClr>
              <a:buFont typeface="+mj-lt"/>
              <a:buAutoNum type="arabicPeriod"/>
              <a:defRPr/>
            </a:pPr>
            <a:r>
              <a:rPr lang="en-US" sz="2400" dirty="0">
                <a:solidFill>
                  <a:schemeClr val="bg1">
                    <a:alpha val="99000"/>
                  </a:schemeClr>
                </a:solidFill>
              </a:rPr>
              <a:t>Italy</a:t>
            </a:r>
          </a:p>
          <a:p>
            <a:pPr marL="457200" indent="-457200">
              <a:lnSpc>
                <a:spcPts val="1600"/>
              </a:lnSpc>
              <a:spcAft>
                <a:spcPts val="1200"/>
              </a:spcAft>
              <a:buClr>
                <a:schemeClr val="accent2">
                  <a:lumMod val="20000"/>
                  <a:lumOff val="80000"/>
                </a:schemeClr>
              </a:buClr>
              <a:buFont typeface="+mj-lt"/>
              <a:buAutoNum type="arabicPeriod"/>
              <a:defRPr/>
            </a:pPr>
            <a:r>
              <a:rPr lang="en-US" sz="2400" dirty="0">
                <a:solidFill>
                  <a:schemeClr val="bg1">
                    <a:alpha val="99000"/>
                  </a:schemeClr>
                </a:solidFill>
              </a:rPr>
              <a:t>Japan</a:t>
            </a:r>
          </a:p>
          <a:p>
            <a:pPr marL="457200" indent="-457200">
              <a:lnSpc>
                <a:spcPts val="1600"/>
              </a:lnSpc>
              <a:spcAft>
                <a:spcPts val="1200"/>
              </a:spcAft>
              <a:buClr>
                <a:schemeClr val="accent2">
                  <a:lumMod val="20000"/>
                  <a:lumOff val="80000"/>
                </a:schemeClr>
              </a:buClr>
              <a:buFont typeface="+mj-lt"/>
              <a:buAutoNum type="arabicPeriod"/>
              <a:defRPr/>
            </a:pPr>
            <a:r>
              <a:rPr lang="en-US" sz="2400" dirty="0">
                <a:solidFill>
                  <a:schemeClr val="bg1">
                    <a:alpha val="99000"/>
                  </a:schemeClr>
                </a:solidFill>
              </a:rPr>
              <a:t>Luxembourg</a:t>
            </a:r>
          </a:p>
          <a:p>
            <a:pPr marL="457200" indent="-457200">
              <a:lnSpc>
                <a:spcPts val="1600"/>
              </a:lnSpc>
              <a:spcAft>
                <a:spcPts val="1200"/>
              </a:spcAft>
              <a:buClr>
                <a:schemeClr val="accent2">
                  <a:lumMod val="20000"/>
                  <a:lumOff val="80000"/>
                </a:schemeClr>
              </a:buClr>
              <a:buFont typeface="+mj-lt"/>
              <a:buAutoNum type="arabicPeriod"/>
              <a:defRPr/>
            </a:pPr>
            <a:r>
              <a:rPr lang="en-US" sz="2400" dirty="0">
                <a:solidFill>
                  <a:schemeClr val="bg1">
                    <a:alpha val="99000"/>
                  </a:schemeClr>
                </a:solidFill>
              </a:rPr>
              <a:t>Malaysia</a:t>
            </a:r>
          </a:p>
          <a:p>
            <a:pPr marL="457200" indent="-457200">
              <a:lnSpc>
                <a:spcPts val="1600"/>
              </a:lnSpc>
              <a:spcAft>
                <a:spcPts val="1200"/>
              </a:spcAft>
              <a:buClr>
                <a:schemeClr val="accent2">
                  <a:lumMod val="20000"/>
                  <a:lumOff val="80000"/>
                </a:schemeClr>
              </a:buClr>
              <a:buFont typeface="+mj-lt"/>
              <a:buAutoNum type="arabicPeriod"/>
              <a:defRPr/>
            </a:pPr>
            <a:r>
              <a:rPr lang="en-US" sz="2400" dirty="0">
                <a:solidFill>
                  <a:schemeClr val="bg1">
                    <a:alpha val="99000"/>
                  </a:schemeClr>
                </a:solidFill>
              </a:rPr>
              <a:t>Mexico</a:t>
            </a:r>
          </a:p>
          <a:p>
            <a:pPr marL="457200" indent="-457200">
              <a:lnSpc>
                <a:spcPts val="1600"/>
              </a:lnSpc>
              <a:spcAft>
                <a:spcPts val="1200"/>
              </a:spcAft>
              <a:buClr>
                <a:schemeClr val="accent2">
                  <a:lumMod val="20000"/>
                  <a:lumOff val="80000"/>
                </a:schemeClr>
              </a:buClr>
              <a:buFont typeface="+mj-lt"/>
              <a:buAutoNum type="arabicPeriod"/>
              <a:defRPr/>
            </a:pPr>
            <a:r>
              <a:rPr lang="en-US" sz="2400" dirty="0">
                <a:solidFill>
                  <a:schemeClr val="bg1">
                    <a:alpha val="99000"/>
                  </a:schemeClr>
                </a:solidFill>
              </a:rPr>
              <a:t>Netherlands</a:t>
            </a:r>
          </a:p>
          <a:p>
            <a:pPr marL="457200" indent="-457200">
              <a:lnSpc>
                <a:spcPts val="1600"/>
              </a:lnSpc>
              <a:spcAft>
                <a:spcPts val="1200"/>
              </a:spcAft>
              <a:buClr>
                <a:schemeClr val="accent2">
                  <a:lumMod val="20000"/>
                  <a:lumOff val="80000"/>
                </a:schemeClr>
              </a:buClr>
              <a:buFont typeface="+mj-lt"/>
              <a:buAutoNum type="arabicPeriod"/>
              <a:defRPr/>
            </a:pPr>
            <a:r>
              <a:rPr lang="en-US" sz="2400" dirty="0">
                <a:solidFill>
                  <a:schemeClr val="bg1">
                    <a:alpha val="99000"/>
                  </a:schemeClr>
                </a:solidFill>
              </a:rPr>
              <a:t>New Zealand</a:t>
            </a:r>
          </a:p>
          <a:p>
            <a:pPr marL="457200" indent="-457200">
              <a:lnSpc>
                <a:spcPts val="1600"/>
              </a:lnSpc>
              <a:spcAft>
                <a:spcPts val="1200"/>
              </a:spcAft>
              <a:buClr>
                <a:schemeClr val="accent2">
                  <a:lumMod val="20000"/>
                  <a:lumOff val="80000"/>
                </a:schemeClr>
              </a:buClr>
              <a:buFont typeface="+mj-lt"/>
              <a:buAutoNum type="arabicPeriod"/>
              <a:defRPr/>
            </a:pPr>
            <a:r>
              <a:rPr lang="en-US" sz="2400" dirty="0">
                <a:solidFill>
                  <a:schemeClr val="bg1">
                    <a:alpha val="99000"/>
                  </a:schemeClr>
                </a:solidFill>
              </a:rPr>
              <a:t>Norway</a:t>
            </a:r>
          </a:p>
          <a:p>
            <a:pPr marL="457200" indent="-457200">
              <a:lnSpc>
                <a:spcPts val="1600"/>
              </a:lnSpc>
              <a:spcAft>
                <a:spcPts val="1200"/>
              </a:spcAft>
              <a:buClr>
                <a:schemeClr val="accent2">
                  <a:lumMod val="20000"/>
                  <a:lumOff val="80000"/>
                </a:schemeClr>
              </a:buClr>
              <a:buFont typeface="+mj-lt"/>
              <a:buAutoNum type="arabicPeriod"/>
              <a:defRPr/>
            </a:pPr>
            <a:r>
              <a:rPr lang="en-US" sz="2400" dirty="0">
                <a:solidFill>
                  <a:schemeClr val="bg1">
                    <a:alpha val="99000"/>
                  </a:schemeClr>
                </a:solidFill>
              </a:rPr>
              <a:t>Peru</a:t>
            </a:r>
          </a:p>
          <a:p>
            <a:pPr marL="457200" indent="-457200">
              <a:lnSpc>
                <a:spcPts val="1600"/>
              </a:lnSpc>
              <a:spcAft>
                <a:spcPts val="1200"/>
              </a:spcAft>
              <a:buClr>
                <a:schemeClr val="accent2">
                  <a:lumMod val="20000"/>
                  <a:lumOff val="80000"/>
                </a:schemeClr>
              </a:buClr>
              <a:buFont typeface="+mj-lt"/>
              <a:buAutoNum type="arabicPeriod"/>
              <a:defRPr/>
            </a:pPr>
            <a:r>
              <a:rPr lang="en-US" sz="2400" dirty="0">
                <a:solidFill>
                  <a:schemeClr val="bg1">
                    <a:alpha val="99000"/>
                  </a:schemeClr>
                </a:solidFill>
              </a:rPr>
              <a:t>Philippines</a:t>
            </a:r>
          </a:p>
          <a:p>
            <a:pPr marL="457200" indent="-457200">
              <a:lnSpc>
                <a:spcPts val="1600"/>
              </a:lnSpc>
              <a:spcAft>
                <a:spcPts val="1200"/>
              </a:spcAft>
              <a:buClr>
                <a:schemeClr val="accent2">
                  <a:lumMod val="20000"/>
                  <a:lumOff val="80000"/>
                </a:schemeClr>
              </a:buClr>
              <a:buFont typeface="+mj-lt"/>
              <a:buAutoNum type="arabicPeriod"/>
              <a:defRPr/>
            </a:pPr>
            <a:r>
              <a:rPr lang="en-US" sz="2400" dirty="0">
                <a:solidFill>
                  <a:schemeClr val="bg1">
                    <a:alpha val="99000"/>
                  </a:schemeClr>
                </a:solidFill>
              </a:rPr>
              <a:t>Poland</a:t>
            </a:r>
          </a:p>
          <a:p>
            <a:pPr marL="457200" indent="-457200">
              <a:lnSpc>
                <a:spcPts val="1600"/>
              </a:lnSpc>
              <a:spcAft>
                <a:spcPts val="1200"/>
              </a:spcAft>
              <a:buClr>
                <a:schemeClr val="accent2">
                  <a:lumMod val="20000"/>
                  <a:lumOff val="80000"/>
                </a:schemeClr>
              </a:buClr>
              <a:buFont typeface="+mj-lt"/>
              <a:buAutoNum type="arabicPeriod"/>
              <a:defRPr/>
            </a:pPr>
            <a:r>
              <a:rPr lang="en-US" sz="2400" dirty="0">
                <a:solidFill>
                  <a:schemeClr val="bg1">
                    <a:alpha val="99000"/>
                  </a:schemeClr>
                </a:solidFill>
              </a:rPr>
              <a:t>Portugal</a:t>
            </a:r>
          </a:p>
          <a:p>
            <a:pPr marL="457200" indent="-457200">
              <a:lnSpc>
                <a:spcPts val="1600"/>
              </a:lnSpc>
              <a:spcAft>
                <a:spcPts val="1200"/>
              </a:spcAft>
              <a:buClr>
                <a:schemeClr val="accent2">
                  <a:lumMod val="20000"/>
                  <a:lumOff val="80000"/>
                </a:schemeClr>
              </a:buClr>
              <a:buFont typeface="+mj-lt"/>
              <a:buAutoNum type="arabicPeriod"/>
              <a:defRPr/>
            </a:pPr>
            <a:r>
              <a:rPr lang="en-US" sz="2400" dirty="0">
                <a:solidFill>
                  <a:schemeClr val="bg1">
                    <a:alpha val="99000"/>
                  </a:schemeClr>
                </a:solidFill>
              </a:rPr>
              <a:t>Puerto Rico</a:t>
            </a:r>
          </a:p>
          <a:p>
            <a:pPr marL="457200" indent="-457200">
              <a:lnSpc>
                <a:spcPts val="1600"/>
              </a:lnSpc>
              <a:spcAft>
                <a:spcPts val="1200"/>
              </a:spcAft>
              <a:buClr>
                <a:schemeClr val="accent2">
                  <a:lumMod val="20000"/>
                  <a:lumOff val="80000"/>
                </a:schemeClr>
              </a:buClr>
              <a:buFont typeface="+mj-lt"/>
              <a:buAutoNum type="arabicPeriod"/>
              <a:defRPr/>
            </a:pPr>
            <a:r>
              <a:rPr lang="en-US" sz="2400" dirty="0">
                <a:solidFill>
                  <a:schemeClr val="bg1">
                    <a:alpha val="99000"/>
                  </a:schemeClr>
                </a:solidFill>
              </a:rPr>
              <a:t>Romania</a:t>
            </a:r>
          </a:p>
          <a:p>
            <a:pPr marL="457200" indent="-457200">
              <a:lnSpc>
                <a:spcPts val="1600"/>
              </a:lnSpc>
              <a:spcAft>
                <a:spcPts val="1200"/>
              </a:spcAft>
              <a:buClr>
                <a:schemeClr val="accent2">
                  <a:lumMod val="20000"/>
                  <a:lumOff val="80000"/>
                </a:schemeClr>
              </a:buClr>
              <a:buFont typeface="+mj-lt"/>
              <a:buAutoNum type="arabicPeriod"/>
              <a:defRPr/>
            </a:pPr>
            <a:r>
              <a:rPr lang="en-US" sz="2400" dirty="0">
                <a:solidFill>
                  <a:schemeClr val="bg1">
                    <a:alpha val="99000"/>
                  </a:schemeClr>
                </a:solidFill>
              </a:rPr>
              <a:t>Singapore</a:t>
            </a:r>
          </a:p>
          <a:p>
            <a:pPr marL="457200" indent="-457200">
              <a:lnSpc>
                <a:spcPts val="1600"/>
              </a:lnSpc>
              <a:spcAft>
                <a:spcPts val="1200"/>
              </a:spcAft>
              <a:buClr>
                <a:schemeClr val="accent2">
                  <a:lumMod val="20000"/>
                  <a:lumOff val="80000"/>
                </a:schemeClr>
              </a:buClr>
              <a:buFont typeface="+mj-lt"/>
              <a:buAutoNum type="arabicPeriod"/>
              <a:defRPr/>
            </a:pPr>
            <a:r>
              <a:rPr lang="en-US" sz="2400" dirty="0">
                <a:solidFill>
                  <a:schemeClr val="bg1">
                    <a:alpha val="99000"/>
                  </a:schemeClr>
                </a:solidFill>
              </a:rPr>
              <a:t>Spain</a:t>
            </a:r>
          </a:p>
          <a:p>
            <a:pPr marL="457200" indent="-457200">
              <a:lnSpc>
                <a:spcPts val="1600"/>
              </a:lnSpc>
              <a:spcAft>
                <a:spcPts val="1200"/>
              </a:spcAft>
              <a:buClr>
                <a:schemeClr val="accent2">
                  <a:lumMod val="20000"/>
                  <a:lumOff val="80000"/>
                </a:schemeClr>
              </a:buClr>
              <a:buFont typeface="+mj-lt"/>
              <a:buAutoNum type="arabicPeriod"/>
              <a:defRPr/>
            </a:pPr>
            <a:r>
              <a:rPr lang="en-US" sz="2400" dirty="0">
                <a:solidFill>
                  <a:schemeClr val="bg1">
                    <a:alpha val="99000"/>
                  </a:schemeClr>
                </a:solidFill>
              </a:rPr>
              <a:t>Sweden</a:t>
            </a:r>
          </a:p>
          <a:p>
            <a:pPr marL="457200" indent="-457200">
              <a:lnSpc>
                <a:spcPts val="1600"/>
              </a:lnSpc>
              <a:spcAft>
                <a:spcPts val="1200"/>
              </a:spcAft>
              <a:buClr>
                <a:schemeClr val="accent2">
                  <a:lumMod val="20000"/>
                  <a:lumOff val="80000"/>
                </a:schemeClr>
              </a:buClr>
              <a:buFont typeface="+mj-lt"/>
              <a:buAutoNum type="arabicPeriod"/>
              <a:defRPr/>
            </a:pPr>
            <a:r>
              <a:rPr lang="en-US" sz="2400" dirty="0">
                <a:solidFill>
                  <a:schemeClr val="bg1">
                    <a:alpha val="99000"/>
                  </a:schemeClr>
                </a:solidFill>
              </a:rPr>
              <a:t>Switzerland</a:t>
            </a:r>
          </a:p>
          <a:p>
            <a:pPr marL="457200" indent="-457200">
              <a:lnSpc>
                <a:spcPts val="1600"/>
              </a:lnSpc>
              <a:spcAft>
                <a:spcPts val="1200"/>
              </a:spcAft>
              <a:buClr>
                <a:schemeClr val="accent2">
                  <a:lumMod val="20000"/>
                  <a:lumOff val="80000"/>
                </a:schemeClr>
              </a:buClr>
              <a:buFont typeface="+mj-lt"/>
              <a:buAutoNum type="arabicPeriod"/>
              <a:defRPr/>
            </a:pPr>
            <a:r>
              <a:rPr lang="en-US" sz="2400" dirty="0" smtClean="0">
                <a:solidFill>
                  <a:schemeClr val="bg1">
                    <a:alpha val="99000"/>
                  </a:schemeClr>
                </a:solidFill>
              </a:rPr>
              <a:t>Trinidad/Tobago</a:t>
            </a:r>
            <a:endParaRPr lang="en-US" sz="2400" dirty="0">
              <a:solidFill>
                <a:schemeClr val="bg1">
                  <a:alpha val="99000"/>
                </a:schemeClr>
              </a:solidFill>
            </a:endParaRPr>
          </a:p>
          <a:p>
            <a:pPr marL="457200" indent="-457200">
              <a:lnSpc>
                <a:spcPts val="1600"/>
              </a:lnSpc>
              <a:spcAft>
                <a:spcPts val="1200"/>
              </a:spcAft>
              <a:buClr>
                <a:schemeClr val="accent2">
                  <a:lumMod val="20000"/>
                  <a:lumOff val="80000"/>
                </a:schemeClr>
              </a:buClr>
              <a:buFont typeface="+mj-lt"/>
              <a:buAutoNum type="arabicPeriod"/>
              <a:defRPr/>
            </a:pPr>
            <a:r>
              <a:rPr lang="en-US" sz="2400" dirty="0">
                <a:solidFill>
                  <a:schemeClr val="bg1">
                    <a:alpha val="99000"/>
                  </a:schemeClr>
                </a:solidFill>
              </a:rPr>
              <a:t>UK</a:t>
            </a:r>
          </a:p>
          <a:p>
            <a:pPr marL="457200" indent="-457200">
              <a:lnSpc>
                <a:spcPts val="1600"/>
              </a:lnSpc>
              <a:spcAft>
                <a:spcPts val="1200"/>
              </a:spcAft>
              <a:buClr>
                <a:schemeClr val="accent2">
                  <a:lumMod val="20000"/>
                  <a:lumOff val="80000"/>
                </a:schemeClr>
              </a:buClr>
              <a:buFont typeface="+mj-lt"/>
              <a:buAutoNum type="arabicPeriod"/>
              <a:defRPr/>
            </a:pPr>
            <a:r>
              <a:rPr lang="en-US" sz="2400" dirty="0" smtClean="0">
                <a:solidFill>
                  <a:schemeClr val="bg1">
                    <a:alpha val="99000"/>
                  </a:schemeClr>
                </a:solidFill>
              </a:rPr>
              <a:t>USA</a:t>
            </a:r>
            <a:endParaRPr lang="en-US" sz="2400" dirty="0">
              <a:solidFill>
                <a:schemeClr val="bg1">
                  <a:alpha val="99000"/>
                </a:schemeClr>
              </a:solidFill>
            </a:endParaRPr>
          </a:p>
        </p:txBody>
      </p:sp>
      <p:pic>
        <p:nvPicPr>
          <p:cNvPr id="8" name="Picture 7"/>
          <p:cNvPicPr>
            <a:picLocks noChangeAspect="1"/>
          </p:cNvPicPr>
          <p:nvPr/>
        </p:nvPicPr>
        <p:blipFill>
          <a:blip r:embed="rId8" cstate="print">
            <a:extLst>
              <a:ext uri="{BEBA8EAE-BF5A-486C-A8C5-ECC9F3942E4B}">
                <a14:imgProps xmlns:a14="http://schemas.microsoft.com/office/drawing/2010/main">
                  <a14:imgLayer r:embed="rId9">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22601036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535240" y="1617789"/>
            <a:ext cx="4308065" cy="3677697"/>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dirty="0" smtClean="0"/>
              <a:t>Getting </a:t>
            </a:r>
            <a:r>
              <a:rPr lang="en-US" dirty="0"/>
              <a:t>Started</a:t>
            </a:r>
          </a:p>
        </p:txBody>
      </p:sp>
      <p:sp>
        <p:nvSpPr>
          <p:cNvPr id="25" name="Text Placeholder 12"/>
          <p:cNvSpPr>
            <a:spLocks noGrp="1"/>
          </p:cNvSpPr>
          <p:nvPr>
            <p:ph type="body" idx="1"/>
          </p:nvPr>
        </p:nvSpPr>
        <p:spPr>
          <a:xfrm>
            <a:off x="5306096" y="1855366"/>
            <a:ext cx="6882729" cy="553998"/>
          </a:xfrm>
        </p:spPr>
        <p:txBody>
          <a:bodyPr/>
          <a:lstStyle/>
          <a:p>
            <a:r>
              <a:rPr lang="en-US" sz="4000" dirty="0">
                <a:solidFill>
                  <a:srgbClr val="00B0F0">
                    <a:alpha val="99000"/>
                  </a:srgbClr>
                </a:solidFill>
              </a:rPr>
              <a:t>MSDN </a:t>
            </a:r>
            <a:r>
              <a:rPr lang="en-US" sz="4000" dirty="0" smtClean="0">
                <a:solidFill>
                  <a:srgbClr val="00B0F0">
                    <a:alpha val="99000"/>
                  </a:srgbClr>
                </a:solidFill>
              </a:rPr>
              <a:t>Subscription </a:t>
            </a:r>
            <a:r>
              <a:rPr lang="en-US" sz="4000" dirty="0">
                <a:solidFill>
                  <a:srgbClr val="00B0F0">
                    <a:alpha val="99000"/>
                  </a:srgbClr>
                </a:solidFill>
              </a:rPr>
              <a:t>Benefits</a:t>
            </a:r>
          </a:p>
        </p:txBody>
      </p:sp>
      <p:sp>
        <p:nvSpPr>
          <p:cNvPr id="26" name="Content Placeholder 13"/>
          <p:cNvSpPr>
            <a:spLocks noGrp="1"/>
          </p:cNvSpPr>
          <p:nvPr>
            <p:ph sz="half" idx="2"/>
          </p:nvPr>
        </p:nvSpPr>
        <p:spPr>
          <a:xfrm>
            <a:off x="5331854" y="3012299"/>
            <a:ext cx="6454862" cy="2148280"/>
          </a:xfrm>
        </p:spPr>
        <p:txBody>
          <a:bodyPr/>
          <a:lstStyle/>
          <a:p>
            <a:pPr marL="0" indent="0">
              <a:lnSpc>
                <a:spcPct val="100000"/>
              </a:lnSpc>
              <a:spcAft>
                <a:spcPts val="600"/>
              </a:spcAft>
              <a:buNone/>
            </a:pPr>
            <a:r>
              <a:rPr lang="en-US" sz="2400" dirty="0">
                <a:solidFill>
                  <a:srgbClr val="595959">
                    <a:alpha val="99000"/>
                  </a:srgbClr>
                </a:solidFill>
              </a:rPr>
              <a:t>Free Windows Azure access for Professional, Premium, and ultimate subscribers </a:t>
            </a:r>
          </a:p>
          <a:p>
            <a:pPr marL="0" indent="0">
              <a:lnSpc>
                <a:spcPct val="100000"/>
              </a:lnSpc>
              <a:spcAft>
                <a:spcPts val="600"/>
              </a:spcAft>
              <a:buNone/>
            </a:pPr>
            <a:r>
              <a:rPr lang="en-US" sz="2400" dirty="0">
                <a:solidFill>
                  <a:srgbClr val="595959">
                    <a:alpha val="99000"/>
                  </a:srgbClr>
                </a:solidFill>
              </a:rPr>
              <a:t>Designed to accelerate development</a:t>
            </a:r>
          </a:p>
          <a:p>
            <a:pPr marL="0" indent="0">
              <a:lnSpc>
                <a:spcPct val="100000"/>
              </a:lnSpc>
              <a:spcAft>
                <a:spcPts val="600"/>
              </a:spcAft>
              <a:buNone/>
            </a:pPr>
            <a:r>
              <a:rPr lang="en-US" sz="2400" dirty="0">
                <a:solidFill>
                  <a:srgbClr val="595959">
                    <a:alpha val="99000"/>
                  </a:srgbClr>
                </a:solidFill>
              </a:rPr>
              <a:t>Requires credit card at sign-up any overages beyond free </a:t>
            </a:r>
            <a:r>
              <a:rPr lang="en-US" sz="2400" dirty="0" smtClean="0">
                <a:solidFill>
                  <a:srgbClr val="595959">
                    <a:alpha val="99000"/>
                  </a:srgbClr>
                </a:solidFill>
              </a:rPr>
              <a:t>allocation</a:t>
            </a:r>
            <a:endParaRPr lang="en-US" sz="2400" dirty="0">
              <a:solidFill>
                <a:srgbClr val="595959">
                  <a:alpha val="99000"/>
                </a:srgbClr>
              </a:solidFill>
            </a:endParaRPr>
          </a:p>
        </p:txBody>
      </p:sp>
      <p:grpSp>
        <p:nvGrpSpPr>
          <p:cNvPr id="11" name="Group 10"/>
          <p:cNvGrpSpPr/>
          <p:nvPr/>
        </p:nvGrpSpPr>
        <p:grpSpPr>
          <a:xfrm>
            <a:off x="830374" y="1922719"/>
            <a:ext cx="3992836" cy="2441613"/>
            <a:chOff x="830374" y="1983007"/>
            <a:chExt cx="3992836" cy="2441613"/>
          </a:xfrm>
        </p:grpSpPr>
        <p:sp>
          <p:nvSpPr>
            <p:cNvPr id="19" name="Text Placeholder 11"/>
            <p:cNvSpPr txBox="1">
              <a:spLocks/>
            </p:cNvSpPr>
            <p:nvPr/>
          </p:nvSpPr>
          <p:spPr>
            <a:xfrm>
              <a:off x="900940" y="1983007"/>
              <a:ext cx="3922270" cy="498598"/>
            </a:xfrm>
            <a:prstGeom prst="rect">
              <a:avLst/>
            </a:prstGeom>
          </p:spPr>
          <p:txBody>
            <a:bodyPr vert="horz" wrap="square" lIns="0" tIns="0" rIns="0" bIns="0" rtlCol="0" anchor="b">
              <a:spAutoFit/>
            </a:bodyPr>
            <a:lstStyle>
              <a:lvl1pPr marL="0" indent="0" algn="l" defTabSz="914325" rtl="0" eaLnBrk="1" latinLnBrk="0" hangingPunct="1">
                <a:lnSpc>
                  <a:spcPct val="90000"/>
                </a:lnSpc>
                <a:spcBef>
                  <a:spcPts val="0"/>
                </a:spcBef>
                <a:buSzPct val="80000"/>
                <a:buFont typeface="Arial" pitchFamily="34" charset="0"/>
                <a:buNone/>
                <a:defRPr sz="3200" b="0" kern="1200">
                  <a:gradFill>
                    <a:gsLst>
                      <a:gs pos="0">
                        <a:srgbClr val="595959"/>
                      </a:gs>
                      <a:gs pos="86000">
                        <a:srgbClr val="595959"/>
                      </a:gs>
                    </a:gsLst>
                    <a:lin ang="5400000" scaled="0"/>
                  </a:gradFill>
                  <a:latin typeface="Segoe UI Light" pitchFamily="34" charset="0"/>
                  <a:ea typeface="+mn-ea"/>
                  <a:cs typeface="+mn-cs"/>
                </a:defRPr>
              </a:lvl1pPr>
              <a:lvl2pPr marL="457144" indent="0" algn="l" defTabSz="914325" rtl="0" eaLnBrk="1" latinLnBrk="0" hangingPunct="1">
                <a:lnSpc>
                  <a:spcPct val="90000"/>
                </a:lnSpc>
                <a:spcBef>
                  <a:spcPct val="20000"/>
                </a:spcBef>
                <a:buSzPct val="80000"/>
                <a:buFont typeface="Arial" pitchFamily="34" charset="0"/>
                <a:buNone/>
                <a:defRPr sz="2000" b="1" kern="1200">
                  <a:gradFill>
                    <a:gsLst>
                      <a:gs pos="0">
                        <a:srgbClr val="595959"/>
                      </a:gs>
                      <a:gs pos="86000">
                        <a:srgbClr val="595959"/>
                      </a:gs>
                    </a:gsLst>
                    <a:lin ang="5400000" scaled="0"/>
                  </a:gradFill>
                  <a:latin typeface="+mn-lt"/>
                  <a:ea typeface="+mn-ea"/>
                  <a:cs typeface="+mn-cs"/>
                </a:defRPr>
              </a:lvl2pPr>
              <a:lvl3pPr marL="914287" indent="0" algn="l" defTabSz="914325" rtl="0" eaLnBrk="1" latinLnBrk="0" hangingPunct="1">
                <a:lnSpc>
                  <a:spcPct val="90000"/>
                </a:lnSpc>
                <a:spcBef>
                  <a:spcPct val="20000"/>
                </a:spcBef>
                <a:buSzPct val="80000"/>
                <a:buFont typeface="Arial" pitchFamily="34" charset="0"/>
                <a:buNone/>
                <a:defRPr sz="1900" b="1" kern="1200">
                  <a:gradFill>
                    <a:gsLst>
                      <a:gs pos="0">
                        <a:srgbClr val="595959"/>
                      </a:gs>
                      <a:gs pos="86000">
                        <a:srgbClr val="595959"/>
                      </a:gs>
                    </a:gsLst>
                    <a:lin ang="5400000" scaled="0"/>
                  </a:gradFill>
                  <a:latin typeface="+mn-lt"/>
                  <a:ea typeface="+mn-ea"/>
                  <a:cs typeface="+mn-cs"/>
                </a:defRPr>
              </a:lvl3pPr>
              <a:lvl4pPr marL="1371431" indent="0" algn="l" defTabSz="914325" rtl="0" eaLnBrk="1" latinLnBrk="0" hangingPunct="1">
                <a:lnSpc>
                  <a:spcPct val="90000"/>
                </a:lnSpc>
                <a:spcBef>
                  <a:spcPct val="20000"/>
                </a:spcBef>
                <a:buSzPct val="80000"/>
                <a:buFont typeface="Arial" pitchFamily="34" charset="0"/>
                <a:buNone/>
                <a:defRPr sz="1600" b="1" kern="1200">
                  <a:gradFill>
                    <a:gsLst>
                      <a:gs pos="0">
                        <a:srgbClr val="595959"/>
                      </a:gs>
                      <a:gs pos="86000">
                        <a:srgbClr val="595959"/>
                      </a:gs>
                    </a:gsLst>
                    <a:lin ang="5400000" scaled="0"/>
                  </a:gradFill>
                  <a:latin typeface="+mn-lt"/>
                  <a:ea typeface="+mn-ea"/>
                  <a:cs typeface="+mn-cs"/>
                </a:defRPr>
              </a:lvl4pPr>
              <a:lvl5pPr marL="1828575" indent="0" algn="l" defTabSz="914325" rtl="0" eaLnBrk="1" latinLnBrk="0" hangingPunct="1">
                <a:lnSpc>
                  <a:spcPct val="90000"/>
                </a:lnSpc>
                <a:spcBef>
                  <a:spcPct val="20000"/>
                </a:spcBef>
                <a:buSzPct val="80000"/>
                <a:buFont typeface="Arial" pitchFamily="34" charset="0"/>
                <a:buNone/>
                <a:defRPr sz="1600" b="1" kern="1200">
                  <a:gradFill>
                    <a:gsLst>
                      <a:gs pos="0">
                        <a:srgbClr val="595959"/>
                      </a:gs>
                      <a:gs pos="86000">
                        <a:srgbClr val="595959"/>
                      </a:gs>
                    </a:gsLst>
                    <a:lin ang="5400000" scaled="0"/>
                  </a:gradFill>
                  <a:latin typeface="+mn-lt"/>
                  <a:ea typeface="+mn-ea"/>
                  <a:cs typeface="+mn-cs"/>
                </a:defRPr>
              </a:lvl5pPr>
              <a:lvl6pPr marL="2285717" indent="0" algn="l" defTabSz="914325" rtl="0" eaLnBrk="1" latinLnBrk="0" hangingPunct="1">
                <a:spcBef>
                  <a:spcPct val="20000"/>
                </a:spcBef>
                <a:buFont typeface="Arial" pitchFamily="34" charset="0"/>
                <a:buNone/>
                <a:defRPr sz="1600" b="1" kern="1200">
                  <a:solidFill>
                    <a:schemeClr val="tx1"/>
                  </a:solidFill>
                  <a:latin typeface="+mn-lt"/>
                  <a:ea typeface="+mn-ea"/>
                  <a:cs typeface="+mn-cs"/>
                </a:defRPr>
              </a:lvl6pPr>
              <a:lvl7pPr marL="2742861" indent="0" algn="l" defTabSz="914325" rtl="0" eaLnBrk="1" latinLnBrk="0" hangingPunct="1">
                <a:spcBef>
                  <a:spcPct val="20000"/>
                </a:spcBef>
                <a:buFont typeface="Arial" pitchFamily="34" charset="0"/>
                <a:buNone/>
                <a:defRPr sz="1600" b="1" kern="1200">
                  <a:solidFill>
                    <a:schemeClr val="tx1"/>
                  </a:solidFill>
                  <a:latin typeface="+mn-lt"/>
                  <a:ea typeface="+mn-ea"/>
                  <a:cs typeface="+mn-cs"/>
                </a:defRPr>
              </a:lvl7pPr>
              <a:lvl8pPr marL="3200005" indent="0" algn="l" defTabSz="914325" rtl="0" eaLnBrk="1" latinLnBrk="0" hangingPunct="1">
                <a:spcBef>
                  <a:spcPct val="20000"/>
                </a:spcBef>
                <a:buFont typeface="Arial" pitchFamily="34" charset="0"/>
                <a:buNone/>
                <a:defRPr sz="1600" b="1" kern="1200">
                  <a:solidFill>
                    <a:schemeClr val="tx1"/>
                  </a:solidFill>
                  <a:latin typeface="+mn-lt"/>
                  <a:ea typeface="+mn-ea"/>
                  <a:cs typeface="+mn-cs"/>
                </a:defRPr>
              </a:lvl8pPr>
              <a:lvl9pPr marL="3657148" indent="0" algn="l" defTabSz="914325" rtl="0" eaLnBrk="1" latinLnBrk="0" hangingPunct="1">
                <a:spcBef>
                  <a:spcPct val="20000"/>
                </a:spcBef>
                <a:buFont typeface="Arial" pitchFamily="34" charset="0"/>
                <a:buNone/>
                <a:defRPr sz="1600" b="1" kern="1200">
                  <a:solidFill>
                    <a:schemeClr val="tx1"/>
                  </a:solidFill>
                  <a:latin typeface="+mn-lt"/>
                  <a:ea typeface="+mn-ea"/>
                  <a:cs typeface="+mn-cs"/>
                </a:defRPr>
              </a:lvl9pPr>
            </a:lstStyle>
            <a:p>
              <a:r>
                <a:rPr lang="en-US" sz="3600" dirty="0" smtClean="0">
                  <a:solidFill>
                    <a:schemeClr val="bg1">
                      <a:alpha val="99000"/>
                    </a:schemeClr>
                  </a:solidFill>
                </a:rPr>
                <a:t>3 Month Free Trial</a:t>
              </a:r>
            </a:p>
          </p:txBody>
        </p:sp>
        <p:sp>
          <p:nvSpPr>
            <p:cNvPr id="20" name="TextBox 19"/>
            <p:cNvSpPr txBox="1"/>
            <p:nvPr/>
          </p:nvSpPr>
          <p:spPr>
            <a:xfrm>
              <a:off x="914865" y="3131958"/>
              <a:ext cx="1389932" cy="1292662"/>
            </a:xfrm>
            <a:prstGeom prst="rect">
              <a:avLst/>
            </a:prstGeom>
            <a:noFill/>
          </p:spPr>
          <p:txBody>
            <a:bodyPr wrap="none" lIns="0" tIns="0" rIns="0" bIns="0" rtlCol="0">
              <a:spAutoFit/>
            </a:bodyPr>
            <a:lstStyle/>
            <a:p>
              <a:pPr>
                <a:lnSpc>
                  <a:spcPct val="90000"/>
                </a:lnSpc>
                <a:spcBef>
                  <a:spcPct val="20000"/>
                </a:spcBef>
                <a:buSzPct val="80000"/>
              </a:pPr>
              <a:r>
                <a:rPr lang="en-US" sz="2000" dirty="0">
                  <a:solidFill>
                    <a:schemeClr val="bg1">
                      <a:alpha val="99000"/>
                    </a:schemeClr>
                  </a:solidFill>
                </a:rPr>
                <a:t>Compute</a:t>
              </a:r>
            </a:p>
            <a:p>
              <a:pPr>
                <a:lnSpc>
                  <a:spcPct val="90000"/>
                </a:lnSpc>
                <a:spcBef>
                  <a:spcPct val="20000"/>
                </a:spcBef>
                <a:buSzPct val="80000"/>
              </a:pPr>
              <a:r>
                <a:rPr lang="en-US" sz="2000" dirty="0">
                  <a:solidFill>
                    <a:schemeClr val="bg1">
                      <a:alpha val="99000"/>
                    </a:schemeClr>
                  </a:solidFill>
                </a:rPr>
                <a:t>Storage</a:t>
              </a:r>
            </a:p>
            <a:p>
              <a:pPr>
                <a:lnSpc>
                  <a:spcPct val="90000"/>
                </a:lnSpc>
                <a:spcBef>
                  <a:spcPct val="20000"/>
                </a:spcBef>
                <a:buSzPct val="80000"/>
              </a:pPr>
              <a:r>
                <a:rPr lang="en-US" sz="2000" dirty="0">
                  <a:solidFill>
                    <a:schemeClr val="bg1">
                      <a:alpha val="99000"/>
                    </a:schemeClr>
                  </a:solidFill>
                </a:rPr>
                <a:t>Transactions</a:t>
              </a:r>
            </a:p>
            <a:p>
              <a:pPr>
                <a:lnSpc>
                  <a:spcPct val="90000"/>
                </a:lnSpc>
                <a:spcBef>
                  <a:spcPct val="20000"/>
                </a:spcBef>
                <a:buSzPct val="80000"/>
              </a:pPr>
              <a:r>
                <a:rPr lang="en-US" sz="2000" dirty="0">
                  <a:solidFill>
                    <a:schemeClr val="bg1">
                      <a:alpha val="99000"/>
                    </a:schemeClr>
                  </a:solidFill>
                </a:rPr>
                <a:t>Bandwidth</a:t>
              </a:r>
            </a:p>
          </p:txBody>
        </p:sp>
        <p:sp>
          <p:nvSpPr>
            <p:cNvPr id="21" name="TextBox 20"/>
            <p:cNvSpPr txBox="1"/>
            <p:nvPr/>
          </p:nvSpPr>
          <p:spPr>
            <a:xfrm>
              <a:off x="2635966" y="3131958"/>
              <a:ext cx="1666931" cy="1292662"/>
            </a:xfrm>
            <a:prstGeom prst="rect">
              <a:avLst/>
            </a:prstGeom>
            <a:noFill/>
          </p:spPr>
          <p:txBody>
            <a:bodyPr wrap="none" lIns="0" tIns="0" rIns="0" bIns="0" rtlCol="0">
              <a:spAutoFit/>
            </a:bodyPr>
            <a:lstStyle/>
            <a:p>
              <a:pPr>
                <a:lnSpc>
                  <a:spcPct val="90000"/>
                </a:lnSpc>
                <a:spcBef>
                  <a:spcPct val="20000"/>
                </a:spcBef>
                <a:buSzPct val="80000"/>
              </a:pPr>
              <a:r>
                <a:rPr lang="en-US" sz="2000" dirty="0">
                  <a:solidFill>
                    <a:schemeClr val="bg1">
                      <a:alpha val="99000"/>
                    </a:schemeClr>
                  </a:solidFill>
                </a:rPr>
                <a:t>Databases</a:t>
              </a:r>
            </a:p>
            <a:p>
              <a:pPr>
                <a:lnSpc>
                  <a:spcPct val="90000"/>
                </a:lnSpc>
                <a:spcBef>
                  <a:spcPct val="20000"/>
                </a:spcBef>
                <a:buSzPct val="80000"/>
              </a:pPr>
              <a:r>
                <a:rPr lang="en-US" sz="2000" dirty="0">
                  <a:solidFill>
                    <a:schemeClr val="bg1">
                      <a:alpha val="99000"/>
                    </a:schemeClr>
                  </a:solidFill>
                </a:rPr>
                <a:t>Caching</a:t>
              </a:r>
            </a:p>
            <a:p>
              <a:pPr>
                <a:lnSpc>
                  <a:spcPct val="90000"/>
                </a:lnSpc>
                <a:spcBef>
                  <a:spcPct val="20000"/>
                </a:spcBef>
                <a:buSzPct val="80000"/>
              </a:pPr>
              <a:r>
                <a:rPr lang="en-US" sz="2000" dirty="0">
                  <a:solidFill>
                    <a:schemeClr val="bg1">
                      <a:alpha val="99000"/>
                    </a:schemeClr>
                  </a:solidFill>
                </a:rPr>
                <a:t>Access Control</a:t>
              </a:r>
            </a:p>
            <a:p>
              <a:pPr>
                <a:lnSpc>
                  <a:spcPct val="90000"/>
                </a:lnSpc>
                <a:spcBef>
                  <a:spcPct val="20000"/>
                </a:spcBef>
                <a:buSzPct val="80000"/>
              </a:pPr>
              <a:r>
                <a:rPr lang="en-US" sz="2000" dirty="0">
                  <a:solidFill>
                    <a:schemeClr val="bg1">
                      <a:alpha val="99000"/>
                    </a:schemeClr>
                  </a:solidFill>
                </a:rPr>
                <a:t>Service Bus</a:t>
              </a:r>
            </a:p>
          </p:txBody>
        </p:sp>
        <p:sp>
          <p:nvSpPr>
            <p:cNvPr id="22" name="Rectangle 21"/>
            <p:cNvSpPr/>
            <p:nvPr/>
          </p:nvSpPr>
          <p:spPr>
            <a:xfrm>
              <a:off x="830374" y="2613252"/>
              <a:ext cx="3485313" cy="286232"/>
            </a:xfrm>
            <a:prstGeom prst="rect">
              <a:avLst/>
            </a:prstGeom>
          </p:spPr>
          <p:txBody>
            <a:bodyPr wrap="none">
              <a:spAutoFit/>
            </a:bodyPr>
            <a:lstStyle/>
            <a:p>
              <a:pPr>
                <a:lnSpc>
                  <a:spcPct val="90000"/>
                </a:lnSpc>
                <a:spcBef>
                  <a:spcPct val="20000"/>
                </a:spcBef>
                <a:buSzPct val="80000"/>
              </a:pPr>
              <a:r>
                <a:rPr lang="en-US" sz="1400" b="1" dirty="0">
                  <a:solidFill>
                    <a:schemeClr val="bg1">
                      <a:alpha val="99000"/>
                    </a:schemeClr>
                  </a:solidFill>
                  <a:latin typeface="Segoe UI" pitchFamily="34" charset="0"/>
                  <a:ea typeface="Segoe UI" pitchFamily="34" charset="0"/>
                  <a:cs typeface="Segoe UI" pitchFamily="34" charset="0"/>
                </a:rPr>
                <a:t>INCLUDES </a:t>
              </a:r>
              <a:r>
                <a:rPr lang="en-US" sz="1400" b="1" dirty="0" smtClean="0">
                  <a:solidFill>
                    <a:schemeClr val="bg1">
                      <a:alpha val="99000"/>
                    </a:schemeClr>
                  </a:solidFill>
                  <a:latin typeface="Segoe UI" pitchFamily="34" charset="0"/>
                  <a:ea typeface="Segoe UI" pitchFamily="34" charset="0"/>
                  <a:cs typeface="Segoe UI" pitchFamily="34" charset="0"/>
                </a:rPr>
                <a:t>THESE CORE COMPONENTS</a:t>
              </a:r>
              <a:r>
                <a:rPr lang="en-US" sz="1400" b="1" dirty="0">
                  <a:solidFill>
                    <a:schemeClr val="bg1">
                      <a:alpha val="99000"/>
                    </a:schemeClr>
                  </a:solidFill>
                  <a:latin typeface="Segoe UI" pitchFamily="34" charset="0"/>
                  <a:ea typeface="Segoe UI" pitchFamily="34" charset="0"/>
                  <a:cs typeface="Segoe UI" pitchFamily="34" charset="0"/>
                </a:rPr>
                <a:t>:</a:t>
              </a:r>
            </a:p>
          </p:txBody>
        </p:sp>
      </p:grpSp>
      <p:sp>
        <p:nvSpPr>
          <p:cNvPr id="27" name="Rectangle 26"/>
          <p:cNvSpPr/>
          <p:nvPr/>
        </p:nvSpPr>
        <p:spPr>
          <a:xfrm>
            <a:off x="5255138" y="2563930"/>
            <a:ext cx="1843390" cy="286232"/>
          </a:xfrm>
          <a:prstGeom prst="rect">
            <a:avLst/>
          </a:prstGeom>
        </p:spPr>
        <p:txBody>
          <a:bodyPr wrap="none">
            <a:spAutoFit/>
          </a:bodyPr>
          <a:lstStyle/>
          <a:p>
            <a:pPr>
              <a:lnSpc>
                <a:spcPct val="90000"/>
              </a:lnSpc>
              <a:spcBef>
                <a:spcPct val="20000"/>
              </a:spcBef>
              <a:buSzPct val="80000"/>
            </a:pPr>
            <a:r>
              <a:rPr lang="en-US" sz="1400" b="1" dirty="0" smtClean="0">
                <a:solidFill>
                  <a:schemeClr val="bg1">
                    <a:lumMod val="50000"/>
                    <a:alpha val="99000"/>
                  </a:schemeClr>
                </a:solidFill>
                <a:latin typeface="Segoe UI" pitchFamily="34" charset="0"/>
                <a:ea typeface="Segoe UI" pitchFamily="34" charset="0"/>
                <a:cs typeface="Segoe UI" pitchFamily="34" charset="0"/>
              </a:rPr>
              <a:t>BENEFITS INCLUDE:</a:t>
            </a:r>
            <a:endParaRPr lang="en-US" sz="1400" b="1" dirty="0">
              <a:solidFill>
                <a:schemeClr val="bg1">
                  <a:lumMod val="50000"/>
                  <a:alpha val="99000"/>
                </a:schemeClr>
              </a:soli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675712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Windows Azure </a:t>
            </a:r>
            <a:r>
              <a:rPr lang="en-US" dirty="0">
                <a:solidFill>
                  <a:schemeClr val="accent2">
                    <a:alpha val="99000"/>
                  </a:schemeClr>
                </a:solidFill>
              </a:rPr>
              <a:t>MSDN Benefits</a:t>
            </a:r>
          </a:p>
        </p:txBody>
      </p:sp>
      <p:graphicFrame>
        <p:nvGraphicFramePr>
          <p:cNvPr id="5" name="Table 4"/>
          <p:cNvGraphicFramePr>
            <a:graphicFrameLocks noGrp="1"/>
          </p:cNvGraphicFramePr>
          <p:nvPr>
            <p:extLst>
              <p:ext uri="{D42A27DB-BD31-4B8C-83A1-F6EECF244321}">
                <p14:modId xmlns:p14="http://schemas.microsoft.com/office/powerpoint/2010/main" val="4285565454"/>
              </p:ext>
            </p:extLst>
          </p:nvPr>
        </p:nvGraphicFramePr>
        <p:xfrm>
          <a:off x="507134" y="1364933"/>
          <a:ext cx="11158538" cy="4876800"/>
        </p:xfrm>
        <a:graphic>
          <a:graphicData uri="http://schemas.openxmlformats.org/drawingml/2006/table">
            <a:tbl>
              <a:tblPr firstRow="1" bandRow="1">
                <a:tableStyleId>{7DF18680-E054-41AD-8BC1-D1AEF772440D}</a:tableStyleId>
              </a:tblPr>
              <a:tblGrid>
                <a:gridCol w="3153806"/>
                <a:gridCol w="3153806"/>
                <a:gridCol w="2397055"/>
                <a:gridCol w="2453871"/>
              </a:tblGrid>
              <a:tr h="344224">
                <a:tc>
                  <a:txBody>
                    <a:bodyPr/>
                    <a:lstStyle/>
                    <a:p>
                      <a:endParaRPr lang="en-NZ" sz="1600" b="1" dirty="0">
                        <a:solidFill>
                          <a:schemeClr val="lt1">
                            <a:alpha val="99000"/>
                          </a:schemeClr>
                        </a:solidFill>
                      </a:endParaRPr>
                    </a:p>
                  </a:txBody>
                  <a:tcPr marL="182880" marR="182880" marT="91440" marB="91440" anchor="b">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NZ" sz="1600" b="1" cap="all" baseline="0" dirty="0" smtClean="0">
                          <a:solidFill>
                            <a:schemeClr val="lt1">
                              <a:alpha val="99000"/>
                            </a:schemeClr>
                          </a:solidFill>
                        </a:rPr>
                        <a:t>Ultimate</a:t>
                      </a:r>
                      <a:endParaRPr lang="en-NZ" sz="1600" b="1" cap="all" baseline="0" dirty="0">
                        <a:solidFill>
                          <a:schemeClr val="lt1">
                            <a:alpha val="99000"/>
                          </a:schemeClr>
                        </a:solidFill>
                      </a:endParaRPr>
                    </a:p>
                  </a:txBody>
                  <a:tcPr marL="182880" marR="182880" marT="91440" marB="91440" anchor="ctr">
                    <a:lnL w="12700" cmpd="sng">
                      <a:noFill/>
                    </a:lnL>
                    <a:lnB w="12700" cap="flat" cmpd="sng" algn="ctr">
                      <a:noFill/>
                      <a:prstDash val="solid"/>
                      <a:round/>
                      <a:headEnd type="none" w="med" len="med"/>
                      <a:tailEnd type="none" w="med" len="med"/>
                    </a:lnB>
                    <a:solidFill>
                      <a:srgbClr val="92D050"/>
                    </a:solidFill>
                  </a:tcPr>
                </a:tc>
                <a:tc>
                  <a:txBody>
                    <a:bodyPr/>
                    <a:lstStyle/>
                    <a:p>
                      <a:r>
                        <a:rPr lang="en-NZ" sz="1600" b="1" cap="all" baseline="0" dirty="0" smtClean="0">
                          <a:solidFill>
                            <a:schemeClr val="lt1">
                              <a:alpha val="99000"/>
                            </a:schemeClr>
                          </a:solidFill>
                        </a:rPr>
                        <a:t>Premium</a:t>
                      </a:r>
                      <a:endParaRPr lang="en-NZ" sz="1600" b="1" cap="all" baseline="0" dirty="0">
                        <a:solidFill>
                          <a:schemeClr val="lt1">
                            <a:alpha val="99000"/>
                          </a:schemeClr>
                        </a:solidFill>
                      </a:endParaRPr>
                    </a:p>
                  </a:txBody>
                  <a:tcPr marL="182880" marR="182880" marT="91440" marB="91440" anchor="ctr">
                    <a:lnB w="12700" cap="flat" cmpd="sng" algn="ctr">
                      <a:noFill/>
                      <a:prstDash val="solid"/>
                      <a:round/>
                      <a:headEnd type="none" w="med" len="med"/>
                      <a:tailEnd type="none" w="med" len="med"/>
                    </a:lnB>
                    <a:solidFill>
                      <a:srgbClr val="92D050"/>
                    </a:solidFill>
                  </a:tcPr>
                </a:tc>
                <a:tc>
                  <a:txBody>
                    <a:bodyPr/>
                    <a:lstStyle/>
                    <a:p>
                      <a:r>
                        <a:rPr lang="en-NZ" sz="1600" b="1" cap="all" baseline="0" dirty="0" smtClean="0">
                          <a:solidFill>
                            <a:schemeClr val="lt1">
                              <a:alpha val="99000"/>
                            </a:schemeClr>
                          </a:solidFill>
                        </a:rPr>
                        <a:t>Professional</a:t>
                      </a:r>
                      <a:endParaRPr lang="en-NZ" sz="1600" b="1" cap="all" baseline="0" dirty="0">
                        <a:solidFill>
                          <a:schemeClr val="lt1">
                            <a:alpha val="99000"/>
                          </a:schemeClr>
                        </a:solidFill>
                      </a:endParaRPr>
                    </a:p>
                  </a:txBody>
                  <a:tcPr marL="182880" marR="182880" marT="91440" marB="91440" anchor="ctr">
                    <a:lnB w="12700" cap="flat" cmpd="sng" algn="ctr">
                      <a:noFill/>
                      <a:prstDash val="solid"/>
                      <a:round/>
                      <a:headEnd type="none" w="med" len="med"/>
                      <a:tailEnd type="none" w="med" len="med"/>
                    </a:lnB>
                    <a:solidFill>
                      <a:srgbClr val="92D050"/>
                    </a:solidFill>
                  </a:tcPr>
                </a:tc>
              </a:tr>
              <a:tr h="491748">
                <a:tc>
                  <a:txBody>
                    <a:bodyPr/>
                    <a:lstStyle/>
                    <a:p>
                      <a:pPr algn="r"/>
                      <a:r>
                        <a:rPr lang="en-NZ" sz="2400" dirty="0" smtClean="0">
                          <a:solidFill>
                            <a:schemeClr val="tx1">
                              <a:lumMod val="50000"/>
                              <a:lumOff val="50000"/>
                              <a:alpha val="99000"/>
                            </a:schemeClr>
                          </a:solidFill>
                          <a:latin typeface="Segoe UI Light" pitchFamily="34" charset="0"/>
                        </a:rPr>
                        <a:t>Compute</a:t>
                      </a:r>
                      <a:endParaRPr lang="en-NZ" sz="2400" dirty="0">
                        <a:solidFill>
                          <a:schemeClr val="tx1">
                            <a:lumMod val="50000"/>
                            <a:lumOff val="50000"/>
                            <a:alpha val="99000"/>
                          </a:schemeClr>
                        </a:solidFill>
                        <a:latin typeface="Segoe UI Light" pitchFamily="34" charset="0"/>
                      </a:endParaRPr>
                    </a:p>
                  </a:txBody>
                  <a:tcPr marL="182880" marR="182880" marT="91440" marB="91440" anchor="ctr">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1500 hrs of </a:t>
                      </a:r>
                    </a:p>
                    <a:p>
                      <a:pPr marL="0" algn="l" defTabSz="914325" rtl="0" eaLnBrk="1" latinLnBrk="0" hangingPunct="1"/>
                      <a:r>
                        <a:rPr lang="en-US" sz="1400" kern="1200" dirty="0" smtClean="0">
                          <a:solidFill>
                            <a:schemeClr val="tx2">
                              <a:lumMod val="75000"/>
                              <a:alpha val="99000"/>
                            </a:schemeClr>
                          </a:solidFill>
                          <a:latin typeface="+mn-lt"/>
                          <a:ea typeface="+mn-ea"/>
                          <a:cs typeface="+mn-cs"/>
                        </a:rPr>
                        <a:t>small instances</a:t>
                      </a:r>
                    </a:p>
                  </a:txBody>
                  <a:tcPr marL="182880" marR="182880" marT="91440" marB="91440" anchor="ctr">
                    <a:lnL w="12700" cmpd="sng">
                      <a:noFill/>
                    </a:lnL>
                    <a:lnT w="12700" cap="flat" cmpd="sng" algn="ctr">
                      <a:noFill/>
                      <a:prstDash val="solid"/>
                      <a:round/>
                      <a:headEnd type="none" w="med" len="med"/>
                      <a:tailEnd type="none" w="med" len="med"/>
                    </a:lnT>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1500 hrs of </a:t>
                      </a:r>
                    </a:p>
                    <a:p>
                      <a:pPr marL="0" algn="l" defTabSz="914325" rtl="0" eaLnBrk="1" latinLnBrk="0" hangingPunct="1"/>
                      <a:r>
                        <a:rPr lang="en-US" sz="1400" kern="1200" dirty="0" smtClean="0">
                          <a:solidFill>
                            <a:schemeClr val="tx2">
                              <a:lumMod val="75000"/>
                              <a:alpha val="99000"/>
                            </a:schemeClr>
                          </a:solidFill>
                          <a:latin typeface="+mn-lt"/>
                          <a:ea typeface="+mn-ea"/>
                          <a:cs typeface="+mn-cs"/>
                        </a:rPr>
                        <a:t>x-small instances</a:t>
                      </a:r>
                    </a:p>
                  </a:txBody>
                  <a:tcPr marL="182880" marR="182880" marT="91440" marB="91440" anchor="ctr">
                    <a:lnT w="12700" cap="flat" cmpd="sng" algn="ctr">
                      <a:noFill/>
                      <a:prstDash val="solid"/>
                      <a:round/>
                      <a:headEnd type="none" w="med" len="med"/>
                      <a:tailEnd type="none" w="med" len="med"/>
                    </a:lnT>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750 hrs of </a:t>
                      </a:r>
                    </a:p>
                    <a:p>
                      <a:pPr marL="0" algn="l" defTabSz="914325" rtl="0" eaLnBrk="1" latinLnBrk="0" hangingPunct="1"/>
                      <a:r>
                        <a:rPr lang="en-US" sz="1400" kern="1200" dirty="0" smtClean="0">
                          <a:solidFill>
                            <a:schemeClr val="tx2">
                              <a:lumMod val="75000"/>
                              <a:alpha val="99000"/>
                            </a:schemeClr>
                          </a:solidFill>
                          <a:latin typeface="+mn-lt"/>
                          <a:ea typeface="+mn-ea"/>
                          <a:cs typeface="+mn-cs"/>
                        </a:rPr>
                        <a:t>x-small instances</a:t>
                      </a:r>
                    </a:p>
                  </a:txBody>
                  <a:tcPr marL="182880" marR="182880" marT="91440" marB="91440" anchor="ctr">
                    <a:lnT w="12700" cap="flat" cmpd="sng" algn="ctr">
                      <a:noFill/>
                      <a:prstDash val="solid"/>
                      <a:round/>
                      <a:headEnd type="none" w="med" len="med"/>
                      <a:tailEnd type="none" w="med" len="med"/>
                    </a:lnT>
                    <a:solidFill>
                      <a:schemeClr val="bg1">
                        <a:lumMod val="95000"/>
                      </a:schemeClr>
                    </a:solidFill>
                  </a:tcPr>
                </a:tc>
              </a:tr>
              <a:tr h="449862">
                <a:tc>
                  <a:txBody>
                    <a:bodyPr/>
                    <a:lstStyle/>
                    <a:p>
                      <a:pPr algn="r"/>
                      <a:r>
                        <a:rPr lang="en-NZ" sz="2400" dirty="0" smtClean="0">
                          <a:solidFill>
                            <a:schemeClr val="tx1">
                              <a:lumMod val="50000"/>
                              <a:lumOff val="50000"/>
                              <a:alpha val="99000"/>
                            </a:schemeClr>
                          </a:solidFill>
                          <a:latin typeface="Segoe UI Light" pitchFamily="34" charset="0"/>
                        </a:rPr>
                        <a:t>Storage</a:t>
                      </a:r>
                      <a:endParaRPr lang="en-NZ" sz="2400" dirty="0">
                        <a:solidFill>
                          <a:schemeClr val="tx1">
                            <a:lumMod val="50000"/>
                            <a:lumOff val="50000"/>
                            <a:alpha val="99000"/>
                          </a:schemeClr>
                        </a:solidFill>
                        <a:latin typeface="Segoe UI Light" pitchFamily="34" charset="0"/>
                      </a:endParaRPr>
                    </a:p>
                  </a:txBody>
                  <a:tcPr marL="182880" marR="182880" marT="91440" marB="9144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30GB</a:t>
                      </a:r>
                    </a:p>
                  </a:txBody>
                  <a:tcPr marL="182880" marR="182880" marT="91440" marB="91440" anchor="ctr">
                    <a:lnL w="12700" cmpd="sng">
                      <a:noFill/>
                    </a:lnL>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25GB</a:t>
                      </a:r>
                      <a:endParaRPr lang="en-US" sz="1400" kern="1200" dirty="0">
                        <a:solidFill>
                          <a:schemeClr val="tx2">
                            <a:lumMod val="75000"/>
                            <a:alpha val="99000"/>
                          </a:schemeClr>
                        </a:solidFill>
                        <a:latin typeface="+mn-lt"/>
                        <a:ea typeface="+mn-ea"/>
                        <a:cs typeface="+mn-cs"/>
                      </a:endParaRPr>
                    </a:p>
                  </a:txBody>
                  <a:tcPr marL="182880" marR="182880" marT="91440" marB="91440" anchor="ctr">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20GB</a:t>
                      </a:r>
                      <a:endParaRPr lang="en-US" sz="1400" kern="1200" dirty="0">
                        <a:solidFill>
                          <a:schemeClr val="tx2">
                            <a:lumMod val="75000"/>
                            <a:alpha val="99000"/>
                          </a:schemeClr>
                        </a:solidFill>
                        <a:latin typeface="+mn-lt"/>
                        <a:ea typeface="+mn-ea"/>
                        <a:cs typeface="+mn-cs"/>
                      </a:endParaRPr>
                    </a:p>
                  </a:txBody>
                  <a:tcPr marL="182880" marR="182880" marT="91440" marB="91440" anchor="ctr">
                    <a:solidFill>
                      <a:schemeClr val="bg1">
                        <a:lumMod val="95000"/>
                      </a:schemeClr>
                    </a:solidFill>
                  </a:tcPr>
                </a:tc>
              </a:tr>
              <a:tr h="449862">
                <a:tc>
                  <a:txBody>
                    <a:bodyPr/>
                    <a:lstStyle/>
                    <a:p>
                      <a:pPr algn="r"/>
                      <a:r>
                        <a:rPr lang="en-NZ" sz="2400" dirty="0" smtClean="0">
                          <a:solidFill>
                            <a:schemeClr val="tx1">
                              <a:lumMod val="50000"/>
                              <a:lumOff val="50000"/>
                              <a:alpha val="99000"/>
                            </a:schemeClr>
                          </a:solidFill>
                          <a:latin typeface="Segoe UI Light" pitchFamily="34" charset="0"/>
                        </a:rPr>
                        <a:t>Transactions</a:t>
                      </a:r>
                      <a:endParaRPr lang="en-NZ" sz="2400" dirty="0">
                        <a:solidFill>
                          <a:schemeClr val="tx1">
                            <a:lumMod val="50000"/>
                            <a:lumOff val="50000"/>
                            <a:alpha val="99000"/>
                          </a:schemeClr>
                        </a:solidFill>
                        <a:latin typeface="Segoe UI Light" pitchFamily="34" charset="0"/>
                      </a:endParaRPr>
                    </a:p>
                  </a:txBody>
                  <a:tcPr marL="182880" marR="182880" marT="91440" marB="9144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2M</a:t>
                      </a:r>
                      <a:endParaRPr lang="en-US" sz="1400" kern="1200" dirty="0">
                        <a:solidFill>
                          <a:schemeClr val="tx2">
                            <a:lumMod val="75000"/>
                            <a:alpha val="99000"/>
                          </a:schemeClr>
                        </a:solidFill>
                        <a:latin typeface="+mn-lt"/>
                        <a:ea typeface="+mn-ea"/>
                        <a:cs typeface="+mn-cs"/>
                      </a:endParaRPr>
                    </a:p>
                  </a:txBody>
                  <a:tcPr marL="182880" marR="182880" marT="91440" marB="91440" anchor="ctr">
                    <a:lnL w="12700" cmpd="sng">
                      <a:noFill/>
                    </a:lnL>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1M</a:t>
                      </a:r>
                      <a:endParaRPr lang="en-US" sz="1400" kern="1200" dirty="0">
                        <a:solidFill>
                          <a:schemeClr val="tx2">
                            <a:lumMod val="75000"/>
                            <a:alpha val="99000"/>
                          </a:schemeClr>
                        </a:solidFill>
                        <a:latin typeface="+mn-lt"/>
                        <a:ea typeface="+mn-ea"/>
                        <a:cs typeface="+mn-cs"/>
                      </a:endParaRPr>
                    </a:p>
                  </a:txBody>
                  <a:tcPr marL="182880" marR="182880" marT="91440" marB="91440" anchor="ctr">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250K</a:t>
                      </a:r>
                      <a:endParaRPr lang="en-US" sz="1400" kern="1200" dirty="0">
                        <a:solidFill>
                          <a:schemeClr val="tx2">
                            <a:lumMod val="75000"/>
                            <a:alpha val="99000"/>
                          </a:schemeClr>
                        </a:solidFill>
                        <a:latin typeface="+mn-lt"/>
                        <a:ea typeface="+mn-ea"/>
                        <a:cs typeface="+mn-cs"/>
                      </a:endParaRPr>
                    </a:p>
                  </a:txBody>
                  <a:tcPr marL="182880" marR="182880" marT="91440" marB="91440" anchor="ctr">
                    <a:solidFill>
                      <a:schemeClr val="bg1">
                        <a:lumMod val="95000"/>
                      </a:schemeClr>
                    </a:solidFill>
                  </a:tcPr>
                </a:tc>
              </a:tr>
              <a:tr h="449862">
                <a:tc>
                  <a:txBody>
                    <a:bodyPr/>
                    <a:lstStyle/>
                    <a:p>
                      <a:pPr algn="r"/>
                      <a:r>
                        <a:rPr lang="en-NZ" sz="2400" dirty="0" smtClean="0">
                          <a:solidFill>
                            <a:schemeClr val="tx1">
                              <a:lumMod val="50000"/>
                              <a:lumOff val="50000"/>
                              <a:alpha val="99000"/>
                            </a:schemeClr>
                          </a:solidFill>
                          <a:latin typeface="Segoe UI Light" pitchFamily="34" charset="0"/>
                        </a:rPr>
                        <a:t>Bandwidth</a:t>
                      </a:r>
                      <a:endParaRPr lang="en-NZ" sz="2400" dirty="0">
                        <a:solidFill>
                          <a:schemeClr val="tx1">
                            <a:lumMod val="50000"/>
                            <a:lumOff val="50000"/>
                            <a:alpha val="99000"/>
                          </a:schemeClr>
                        </a:solidFill>
                        <a:latin typeface="Segoe UI Light" pitchFamily="34" charset="0"/>
                      </a:endParaRPr>
                    </a:p>
                  </a:txBody>
                  <a:tcPr marL="182880" marR="182880" marT="91440" marB="9144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35GB out / free in</a:t>
                      </a:r>
                    </a:p>
                  </a:txBody>
                  <a:tcPr marL="182880" marR="182880" marT="91440" marB="91440" anchor="ctr">
                    <a:lnL w="12700" cmpd="sng">
                      <a:noFill/>
                    </a:lnL>
                    <a:solidFill>
                      <a:schemeClr val="bg1">
                        <a:lumMod val="95000"/>
                      </a:schemeClr>
                    </a:solidFill>
                  </a:tcPr>
                </a:tc>
                <a:tc>
                  <a:txBody>
                    <a:bodyPr/>
                    <a:lstStyle/>
                    <a:p>
                      <a:pPr marL="0" marR="0" indent="0" algn="l" defTabSz="914325" rtl="0" eaLnBrk="1" fontAlgn="auto" latinLnBrk="0" hangingPunct="1">
                        <a:lnSpc>
                          <a:spcPct val="100000"/>
                        </a:lnSpc>
                        <a:spcBef>
                          <a:spcPts val="0"/>
                        </a:spcBef>
                        <a:spcAft>
                          <a:spcPts val="0"/>
                        </a:spcAft>
                        <a:buClrTx/>
                        <a:buSzTx/>
                        <a:buFontTx/>
                        <a:buNone/>
                        <a:tabLst/>
                        <a:defRPr/>
                      </a:pPr>
                      <a:r>
                        <a:rPr lang="en-US" sz="1400" kern="1200" dirty="0" smtClean="0">
                          <a:solidFill>
                            <a:schemeClr val="tx2">
                              <a:lumMod val="75000"/>
                              <a:alpha val="99000"/>
                            </a:schemeClr>
                          </a:solidFill>
                          <a:latin typeface="+mn-lt"/>
                          <a:ea typeface="+mn-ea"/>
                          <a:cs typeface="+mn-cs"/>
                        </a:rPr>
                        <a:t>30GB out / free in</a:t>
                      </a:r>
                    </a:p>
                  </a:txBody>
                  <a:tcPr marL="182880" marR="182880" marT="91440" marB="91440" anchor="ctr">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25GB out / free in</a:t>
                      </a:r>
                    </a:p>
                  </a:txBody>
                  <a:tcPr marL="182880" marR="182880" marT="91440" marB="91440" anchor="ctr">
                    <a:solidFill>
                      <a:schemeClr val="bg1">
                        <a:lumMod val="95000"/>
                      </a:schemeClr>
                    </a:solidFill>
                  </a:tcPr>
                </a:tc>
              </a:tr>
              <a:tr h="449862">
                <a:tc>
                  <a:txBody>
                    <a:bodyPr/>
                    <a:lstStyle/>
                    <a:p>
                      <a:pPr algn="r"/>
                      <a:r>
                        <a:rPr lang="en-NZ" sz="2400" dirty="0" smtClean="0">
                          <a:solidFill>
                            <a:schemeClr val="tx1">
                              <a:lumMod val="50000"/>
                              <a:lumOff val="50000"/>
                              <a:alpha val="99000"/>
                            </a:schemeClr>
                          </a:solidFill>
                          <a:latin typeface="Segoe UI Light" pitchFamily="34" charset="0"/>
                        </a:rPr>
                        <a:t>Databases</a:t>
                      </a:r>
                      <a:endParaRPr lang="en-NZ" sz="2400" dirty="0">
                        <a:solidFill>
                          <a:schemeClr val="tx1">
                            <a:lumMod val="50000"/>
                            <a:lumOff val="50000"/>
                            <a:alpha val="99000"/>
                          </a:schemeClr>
                        </a:solidFill>
                        <a:latin typeface="Segoe UI Light" pitchFamily="34" charset="0"/>
                      </a:endParaRPr>
                    </a:p>
                  </a:txBody>
                  <a:tcPr marL="182880" marR="182880" marT="91440" marB="9144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5GB Web Edition</a:t>
                      </a:r>
                    </a:p>
                  </a:txBody>
                  <a:tcPr marL="182880" marR="182880" marT="91440" marB="91440" anchor="ctr">
                    <a:lnL w="12700" cmpd="sng">
                      <a:noFill/>
                    </a:lnL>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1GB Web Edition</a:t>
                      </a:r>
                    </a:p>
                  </a:txBody>
                  <a:tcPr marL="182880" marR="182880" marT="91440" marB="91440" anchor="ctr">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1GB Web Edition</a:t>
                      </a:r>
                    </a:p>
                  </a:txBody>
                  <a:tcPr marL="182880" marR="182880" marT="91440" marB="91440" anchor="ctr">
                    <a:solidFill>
                      <a:schemeClr val="bg1">
                        <a:lumMod val="95000"/>
                      </a:schemeClr>
                    </a:solidFill>
                  </a:tcPr>
                </a:tc>
              </a:tr>
              <a:tr h="449862">
                <a:tc>
                  <a:txBody>
                    <a:bodyPr/>
                    <a:lstStyle/>
                    <a:p>
                      <a:pPr algn="r"/>
                      <a:r>
                        <a:rPr lang="en-NZ" sz="2400" dirty="0" smtClean="0">
                          <a:solidFill>
                            <a:schemeClr val="tx1">
                              <a:lumMod val="50000"/>
                              <a:lumOff val="50000"/>
                              <a:alpha val="99000"/>
                            </a:schemeClr>
                          </a:solidFill>
                          <a:latin typeface="Segoe UI Light" pitchFamily="34" charset="0"/>
                        </a:rPr>
                        <a:t>Caching</a:t>
                      </a:r>
                      <a:endParaRPr lang="en-NZ" sz="2400" dirty="0">
                        <a:solidFill>
                          <a:schemeClr val="tx1">
                            <a:lumMod val="50000"/>
                            <a:lumOff val="50000"/>
                            <a:alpha val="99000"/>
                          </a:schemeClr>
                        </a:solidFill>
                        <a:latin typeface="Segoe UI Light" pitchFamily="34" charset="0"/>
                      </a:endParaRPr>
                    </a:p>
                  </a:txBody>
                  <a:tcPr marL="182880" marR="182880" marT="91440" marB="9144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128MB cache</a:t>
                      </a:r>
                    </a:p>
                  </a:txBody>
                  <a:tcPr marL="182880" marR="182880" marT="91440" marB="91440" anchor="ctr">
                    <a:lnL w="12700" cmpd="sng">
                      <a:noFill/>
                    </a:lnL>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128MB cache</a:t>
                      </a:r>
                    </a:p>
                  </a:txBody>
                  <a:tcPr marL="182880" marR="182880" marT="91440" marB="91440" anchor="ctr">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128MB cache</a:t>
                      </a:r>
                    </a:p>
                  </a:txBody>
                  <a:tcPr marL="182880" marR="182880" marT="91440" marB="91440" anchor="ctr">
                    <a:solidFill>
                      <a:schemeClr val="bg1">
                        <a:lumMod val="95000"/>
                      </a:schemeClr>
                    </a:solidFill>
                  </a:tcPr>
                </a:tc>
              </a:tr>
              <a:tr h="449862">
                <a:tc>
                  <a:txBody>
                    <a:bodyPr/>
                    <a:lstStyle/>
                    <a:p>
                      <a:pPr algn="r"/>
                      <a:r>
                        <a:rPr lang="en-NZ" sz="2400" dirty="0" smtClean="0">
                          <a:solidFill>
                            <a:schemeClr val="tx1">
                              <a:lumMod val="50000"/>
                              <a:lumOff val="50000"/>
                              <a:alpha val="99000"/>
                            </a:schemeClr>
                          </a:solidFill>
                          <a:latin typeface="Segoe UI Light" pitchFamily="34" charset="0"/>
                        </a:rPr>
                        <a:t>Access Control</a:t>
                      </a:r>
                      <a:endParaRPr lang="en-NZ" sz="2400" dirty="0">
                        <a:solidFill>
                          <a:schemeClr val="tx1">
                            <a:lumMod val="50000"/>
                            <a:lumOff val="50000"/>
                            <a:alpha val="99000"/>
                          </a:schemeClr>
                        </a:solidFill>
                        <a:latin typeface="Segoe UI Light" pitchFamily="34" charset="0"/>
                      </a:endParaRPr>
                    </a:p>
                  </a:txBody>
                  <a:tcPr marL="182880" marR="182880" marT="91440" marB="9144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500K</a:t>
                      </a:r>
                    </a:p>
                  </a:txBody>
                  <a:tcPr marL="182880" marR="182880" marT="91440" marB="91440" anchor="ctr">
                    <a:lnL w="12700" cmpd="sng">
                      <a:noFill/>
                    </a:lnL>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200K</a:t>
                      </a:r>
                    </a:p>
                  </a:txBody>
                  <a:tcPr marL="182880" marR="182880" marT="91440" marB="91440" anchor="ctr">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100K</a:t>
                      </a:r>
                    </a:p>
                  </a:txBody>
                  <a:tcPr marL="182880" marR="182880" marT="91440" marB="91440" anchor="ctr">
                    <a:solidFill>
                      <a:schemeClr val="bg1">
                        <a:lumMod val="95000"/>
                      </a:schemeClr>
                    </a:solidFill>
                  </a:tcPr>
                </a:tc>
              </a:tr>
              <a:tr h="449862">
                <a:tc>
                  <a:txBody>
                    <a:bodyPr/>
                    <a:lstStyle/>
                    <a:p>
                      <a:pPr algn="r"/>
                      <a:r>
                        <a:rPr lang="en-NZ" sz="2400" dirty="0" smtClean="0">
                          <a:solidFill>
                            <a:schemeClr val="tx1">
                              <a:lumMod val="50000"/>
                              <a:lumOff val="50000"/>
                              <a:alpha val="99000"/>
                            </a:schemeClr>
                          </a:solidFill>
                          <a:latin typeface="Segoe UI Light" pitchFamily="34" charset="0"/>
                        </a:rPr>
                        <a:t>Service Bus</a:t>
                      </a:r>
                      <a:endParaRPr lang="en-NZ" sz="2400" dirty="0">
                        <a:solidFill>
                          <a:schemeClr val="tx1">
                            <a:lumMod val="50000"/>
                            <a:lumOff val="50000"/>
                            <a:alpha val="99000"/>
                          </a:schemeClr>
                        </a:solidFill>
                        <a:latin typeface="Segoe UI Light" pitchFamily="34" charset="0"/>
                      </a:endParaRPr>
                    </a:p>
                  </a:txBody>
                  <a:tcPr marL="182880" marR="182880" marT="91440" marB="9144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NZ" sz="1400" dirty="0" smtClean="0">
                          <a:solidFill>
                            <a:schemeClr val="tx2">
                              <a:lumMod val="75000"/>
                              <a:alpha val="99000"/>
                            </a:schemeClr>
                          </a:solidFill>
                        </a:rPr>
                        <a:t>5</a:t>
                      </a:r>
                      <a:r>
                        <a:rPr lang="en-NZ" sz="1400" baseline="0" dirty="0" smtClean="0">
                          <a:solidFill>
                            <a:schemeClr val="tx2">
                              <a:lumMod val="75000"/>
                              <a:alpha val="99000"/>
                            </a:schemeClr>
                          </a:solidFill>
                        </a:rPr>
                        <a:t> connections</a:t>
                      </a:r>
                      <a:endParaRPr lang="en-NZ" sz="1400" dirty="0">
                        <a:solidFill>
                          <a:schemeClr val="tx2">
                            <a:lumMod val="75000"/>
                            <a:alpha val="99000"/>
                          </a:schemeClr>
                        </a:solidFill>
                      </a:endParaRPr>
                    </a:p>
                  </a:txBody>
                  <a:tcPr marL="182880" marR="182880" marT="91440" marB="91440" anchor="ctr">
                    <a:lnL w="12700" cmpd="sng">
                      <a:noFill/>
                    </a:lnL>
                    <a:solidFill>
                      <a:schemeClr val="bg1">
                        <a:lumMod val="95000"/>
                      </a:schemeClr>
                    </a:solidFill>
                  </a:tcPr>
                </a:tc>
                <a:tc>
                  <a:txBody>
                    <a:bodyPr/>
                    <a:lstStyle/>
                    <a:p>
                      <a:r>
                        <a:rPr lang="en-NZ" sz="1400" dirty="0" smtClean="0">
                          <a:solidFill>
                            <a:schemeClr val="tx2">
                              <a:lumMod val="75000"/>
                              <a:alpha val="99000"/>
                            </a:schemeClr>
                          </a:solidFill>
                        </a:rPr>
                        <a:t>5</a:t>
                      </a:r>
                      <a:r>
                        <a:rPr lang="en-NZ" sz="1400" baseline="0" dirty="0" smtClean="0">
                          <a:solidFill>
                            <a:schemeClr val="tx2">
                              <a:lumMod val="75000"/>
                              <a:alpha val="99000"/>
                            </a:schemeClr>
                          </a:solidFill>
                        </a:rPr>
                        <a:t> connections</a:t>
                      </a:r>
                      <a:endParaRPr lang="en-NZ" sz="1400" dirty="0">
                        <a:solidFill>
                          <a:schemeClr val="tx2">
                            <a:lumMod val="75000"/>
                            <a:alpha val="99000"/>
                          </a:schemeClr>
                        </a:solidFill>
                      </a:endParaRPr>
                    </a:p>
                  </a:txBody>
                  <a:tcPr marL="182880" marR="182880" marT="91440" marB="91440" anchor="ctr">
                    <a:solidFill>
                      <a:schemeClr val="bg1">
                        <a:lumMod val="95000"/>
                      </a:schemeClr>
                    </a:solidFill>
                  </a:tcPr>
                </a:tc>
                <a:tc>
                  <a:txBody>
                    <a:bodyPr/>
                    <a:lstStyle/>
                    <a:p>
                      <a:r>
                        <a:rPr lang="en-NZ" sz="1400" baseline="0" dirty="0" smtClean="0">
                          <a:solidFill>
                            <a:schemeClr val="tx2">
                              <a:lumMod val="75000"/>
                              <a:alpha val="99000"/>
                            </a:schemeClr>
                          </a:solidFill>
                        </a:rPr>
                        <a:t>2 connections</a:t>
                      </a:r>
                      <a:endParaRPr lang="en-NZ" sz="1400" dirty="0">
                        <a:solidFill>
                          <a:schemeClr val="tx2">
                            <a:lumMod val="75000"/>
                            <a:alpha val="99000"/>
                          </a:schemeClr>
                        </a:solidFill>
                      </a:endParaRPr>
                    </a:p>
                  </a:txBody>
                  <a:tcPr marL="182880" marR="182880" marT="91440" marB="91440" anchor="ctr">
                    <a:solidFill>
                      <a:schemeClr val="bg1">
                        <a:lumMod val="95000"/>
                      </a:schemeClr>
                    </a:solidFill>
                  </a:tcPr>
                </a:tc>
              </a:tr>
            </a:tbl>
          </a:graphicData>
        </a:graphic>
      </p:graphicFrame>
    </p:spTree>
    <p:extLst>
      <p:ext uri="{BB962C8B-B14F-4D97-AF65-F5344CB8AC3E}">
        <p14:creationId xmlns:p14="http://schemas.microsoft.com/office/powerpoint/2010/main" val="318774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Marketplace</a:t>
            </a:r>
            <a:endParaRPr lang="en-US" dirty="0"/>
          </a:p>
        </p:txBody>
      </p:sp>
      <p:sp>
        <p:nvSpPr>
          <p:cNvPr id="6" name="Content Placeholder 5"/>
          <p:cNvSpPr>
            <a:spLocks noGrp="1"/>
          </p:cNvSpPr>
          <p:nvPr>
            <p:ph type="body" sz="quarter" idx="10"/>
          </p:nvPr>
        </p:nvSpPr>
        <p:spPr>
          <a:xfrm>
            <a:off x="519113" y="1473558"/>
            <a:ext cx="6697764" cy="4445832"/>
          </a:xfrm>
        </p:spPr>
        <p:txBody>
          <a:bodyPr/>
          <a:lstStyle/>
          <a:p>
            <a:r>
              <a:rPr lang="en-US" sz="2400" dirty="0" smtClean="0">
                <a:solidFill>
                  <a:srgbClr val="00B0F0">
                    <a:alpha val="99000"/>
                  </a:srgbClr>
                </a:solidFill>
              </a:rPr>
              <a:t>Discover and purchase apps &amp; datasets:</a:t>
            </a:r>
          </a:p>
          <a:p>
            <a:pPr lvl="1"/>
            <a:r>
              <a:rPr lang="en-US" dirty="0" smtClean="0"/>
              <a:t>Subscription-based access to apps</a:t>
            </a:r>
          </a:p>
          <a:p>
            <a:pPr lvl="1"/>
            <a:r>
              <a:rPr lang="en-US" dirty="0" smtClean="0"/>
              <a:t>Apps can be paid or unpaid</a:t>
            </a:r>
          </a:p>
          <a:p>
            <a:pPr lvl="1"/>
            <a:endParaRPr lang="en-US" sz="1600" dirty="0" smtClean="0"/>
          </a:p>
          <a:p>
            <a:r>
              <a:rPr lang="en-US" sz="2400" dirty="0">
                <a:solidFill>
                  <a:srgbClr val="00B0F0">
                    <a:alpha val="99000"/>
                  </a:srgbClr>
                </a:solidFill>
              </a:rPr>
              <a:t>App qualifications:</a:t>
            </a:r>
          </a:p>
          <a:p>
            <a:pPr lvl="1"/>
            <a:r>
              <a:rPr lang="en-US" dirty="0" smtClean="0"/>
              <a:t>SaaS applications</a:t>
            </a:r>
          </a:p>
          <a:p>
            <a:pPr lvl="1"/>
            <a:r>
              <a:rPr lang="en-US" dirty="0" smtClean="0"/>
              <a:t>Must be commercially available</a:t>
            </a:r>
          </a:p>
          <a:p>
            <a:pPr lvl="1"/>
            <a:r>
              <a:rPr lang="en-US" dirty="0" smtClean="0"/>
              <a:t>Paid apps need to provide endpoints for provisioning </a:t>
            </a:r>
            <a:br>
              <a:rPr lang="en-US" dirty="0" smtClean="0"/>
            </a:br>
            <a:r>
              <a:rPr lang="en-US" dirty="0" smtClean="0"/>
              <a:t>&amp; cancelation</a:t>
            </a:r>
          </a:p>
          <a:p>
            <a:pPr lvl="1"/>
            <a:endParaRPr lang="en-US" sz="1600" dirty="0" smtClean="0"/>
          </a:p>
          <a:p>
            <a:r>
              <a:rPr lang="en-US" sz="2400" dirty="0">
                <a:solidFill>
                  <a:srgbClr val="00B0F0">
                    <a:alpha val="99000"/>
                  </a:srgbClr>
                </a:solidFill>
              </a:rPr>
              <a:t>Now available in 26 countries with support </a:t>
            </a:r>
            <a:r>
              <a:rPr lang="en-US" sz="2400" dirty="0" smtClean="0">
                <a:solidFill>
                  <a:srgbClr val="00B0F0">
                    <a:alpha val="99000"/>
                  </a:srgbClr>
                </a:solidFill>
              </a:rPr>
              <a:t/>
            </a:r>
            <a:br>
              <a:rPr lang="en-US" sz="2400" dirty="0" smtClean="0">
                <a:solidFill>
                  <a:srgbClr val="00B0F0">
                    <a:alpha val="99000"/>
                  </a:srgbClr>
                </a:solidFill>
              </a:rPr>
            </a:br>
            <a:r>
              <a:rPr lang="en-US" sz="2400" dirty="0" smtClean="0">
                <a:solidFill>
                  <a:srgbClr val="00B0F0">
                    <a:alpha val="99000"/>
                  </a:srgbClr>
                </a:solidFill>
              </a:rPr>
              <a:t>for </a:t>
            </a:r>
            <a:r>
              <a:rPr lang="en-US" sz="2400" dirty="0">
                <a:solidFill>
                  <a:srgbClr val="00B0F0">
                    <a:alpha val="99000"/>
                  </a:srgbClr>
                </a:solidFill>
              </a:rPr>
              <a:t>17 currencies</a:t>
            </a:r>
          </a:p>
          <a:p>
            <a:r>
              <a:rPr lang="en-US" sz="2400" dirty="0">
                <a:solidFill>
                  <a:srgbClr val="00B0F0">
                    <a:alpha val="99000"/>
                  </a:srgbClr>
                </a:solidFill>
              </a:rPr>
              <a:t>App Publishing Kit available with guidance </a:t>
            </a:r>
            <a:r>
              <a:rPr lang="en-US" sz="2400" dirty="0" smtClean="0">
                <a:solidFill>
                  <a:srgbClr val="00B0F0">
                    <a:alpha val="99000"/>
                  </a:srgbClr>
                </a:solidFill>
              </a:rPr>
              <a:t/>
            </a:r>
            <a:br>
              <a:rPr lang="en-US" sz="2400" dirty="0" smtClean="0">
                <a:solidFill>
                  <a:srgbClr val="00B0F0">
                    <a:alpha val="99000"/>
                  </a:srgbClr>
                </a:solidFill>
              </a:rPr>
            </a:br>
            <a:r>
              <a:rPr lang="en-US" sz="2400" dirty="0" smtClean="0">
                <a:solidFill>
                  <a:srgbClr val="00B0F0">
                    <a:alpha val="99000"/>
                  </a:srgbClr>
                </a:solidFill>
              </a:rPr>
              <a:t>for </a:t>
            </a:r>
            <a:r>
              <a:rPr lang="en-US" sz="2400" dirty="0">
                <a:solidFill>
                  <a:srgbClr val="00B0F0">
                    <a:alpha val="99000"/>
                  </a:srgbClr>
                </a:solidFill>
              </a:rPr>
              <a:t>integrating apps in the marketplace</a:t>
            </a:r>
          </a:p>
        </p:txBody>
      </p:sp>
      <p:pic>
        <p:nvPicPr>
          <p:cNvPr id="7"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34623"/>
          <a:stretch/>
        </p:blipFill>
        <p:spPr bwMode="auto">
          <a:xfrm>
            <a:off x="7747819" y="1458627"/>
            <a:ext cx="4441006" cy="45686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le 7"/>
          <p:cNvSpPr/>
          <p:nvPr/>
        </p:nvSpPr>
        <p:spPr>
          <a:xfrm>
            <a:off x="7737987" y="6071759"/>
            <a:ext cx="4031226" cy="369330"/>
          </a:xfrm>
          <a:prstGeom prst="rect">
            <a:avLst/>
          </a:prstGeom>
        </p:spPr>
        <p:txBody>
          <a:bodyPr wrap="square" lIns="91436" tIns="45719" rIns="91436" bIns="45719">
            <a:spAutoFit/>
          </a:bodyPr>
          <a:lstStyle/>
          <a:p>
            <a:r>
              <a:rPr lang="en-US" sz="1800" dirty="0">
                <a:solidFill>
                  <a:schemeClr val="tx1">
                    <a:alpha val="99000"/>
                  </a:schemeClr>
                </a:solidFill>
                <a:hlinkClick r:id="rId4"/>
              </a:rPr>
              <a:t>http://marketplace.windowsazure.com</a:t>
            </a:r>
            <a:r>
              <a:rPr lang="en-US" sz="1800" dirty="0">
                <a:solidFill>
                  <a:schemeClr val="tx1">
                    <a:alpha val="99000"/>
                  </a:schemeClr>
                </a:solidFill>
              </a:rPr>
              <a:t>  </a:t>
            </a:r>
          </a:p>
        </p:txBody>
      </p:sp>
    </p:spTree>
    <p:extLst>
      <p:ext uri="{BB962C8B-B14F-4D97-AF65-F5344CB8AC3E}">
        <p14:creationId xmlns:p14="http://schemas.microsoft.com/office/powerpoint/2010/main" val="38278996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type="body" sz="quarter" idx="10"/>
          </p:nvPr>
        </p:nvSpPr>
        <p:spPr>
          <a:xfrm>
            <a:off x="519113" y="1370526"/>
            <a:ext cx="11149013" cy="997196"/>
          </a:xfrm>
        </p:spPr>
        <p:txBody>
          <a:bodyPr/>
          <a:lstStyle/>
          <a:p>
            <a:r>
              <a:rPr lang="en-US" sz="3600" dirty="0" smtClean="0">
                <a:solidFill>
                  <a:srgbClr val="595959">
                    <a:alpha val="99000"/>
                  </a:srgbClr>
                </a:solidFill>
              </a:rPr>
              <a:t>Windows Azure provides a comprehensive set of services </a:t>
            </a:r>
            <a:br>
              <a:rPr lang="en-US" sz="3600" dirty="0" smtClean="0">
                <a:solidFill>
                  <a:srgbClr val="595959">
                    <a:alpha val="99000"/>
                  </a:srgbClr>
                </a:solidFill>
              </a:rPr>
            </a:br>
            <a:r>
              <a:rPr lang="en-US" sz="3600" dirty="0" smtClean="0">
                <a:solidFill>
                  <a:srgbClr val="595959">
                    <a:alpha val="99000"/>
                  </a:srgbClr>
                </a:solidFill>
              </a:rPr>
              <a:t>that you can selectively compose to build your apps</a:t>
            </a:r>
          </a:p>
        </p:txBody>
      </p:sp>
      <p:sp>
        <p:nvSpPr>
          <p:cNvPr id="5" name="Rectangle 4"/>
          <p:cNvSpPr/>
          <p:nvPr/>
        </p:nvSpPr>
        <p:spPr>
          <a:xfrm>
            <a:off x="549498" y="2669515"/>
            <a:ext cx="6092825" cy="3323987"/>
          </a:xfrm>
          <a:prstGeom prst="rect">
            <a:avLst/>
          </a:prstGeom>
        </p:spPr>
        <p:txBody>
          <a:bodyPr>
            <a:spAutoFit/>
          </a:bodyPr>
          <a:lstStyle/>
          <a:p>
            <a:r>
              <a:rPr lang="en-US" sz="2800" dirty="0">
                <a:solidFill>
                  <a:srgbClr val="00B0F0">
                    <a:alpha val="99000"/>
                  </a:srgbClr>
                </a:solidFill>
                <a:latin typeface="Segoe UI Light" pitchFamily="34" charset="0"/>
              </a:rPr>
              <a:t>Fundamental concepts:</a:t>
            </a:r>
          </a:p>
          <a:p>
            <a:r>
              <a:rPr lang="en-US" sz="1800" dirty="0">
                <a:solidFill>
                  <a:srgbClr val="595959">
                    <a:alpha val="99000"/>
                  </a:srgbClr>
                </a:solidFill>
              </a:rPr>
              <a:t>Windows Azure Service Definition &amp; Configuration</a:t>
            </a:r>
          </a:p>
          <a:p>
            <a:r>
              <a:rPr lang="en-US" sz="1800" dirty="0">
                <a:solidFill>
                  <a:srgbClr val="595959">
                    <a:alpha val="99000"/>
                  </a:srgbClr>
                </a:solidFill>
              </a:rPr>
              <a:t>Windows Azure Roles &amp; Instances</a:t>
            </a:r>
          </a:p>
          <a:p>
            <a:r>
              <a:rPr lang="en-US" sz="1800" dirty="0">
                <a:solidFill>
                  <a:srgbClr val="595959">
                    <a:alpha val="99000"/>
                  </a:srgbClr>
                </a:solidFill>
              </a:rPr>
              <a:t>SQL Azure Servers &amp; Databases</a:t>
            </a:r>
          </a:p>
          <a:p>
            <a:endParaRPr lang="en-US" dirty="0" smtClean="0"/>
          </a:p>
          <a:p>
            <a:r>
              <a:rPr lang="en-US" sz="2800" dirty="0">
                <a:solidFill>
                  <a:srgbClr val="00B0F0">
                    <a:alpha val="99000"/>
                  </a:srgbClr>
                </a:solidFill>
                <a:latin typeface="Segoe UI Light" pitchFamily="34" charset="0"/>
              </a:rPr>
              <a:t>Key Take-A-Ways </a:t>
            </a:r>
          </a:p>
          <a:p>
            <a:r>
              <a:rPr lang="en-US" sz="1800" dirty="0">
                <a:solidFill>
                  <a:srgbClr val="595959">
                    <a:alpha val="99000"/>
                  </a:srgbClr>
                </a:solidFill>
              </a:rPr>
              <a:t>Commercially available today in </a:t>
            </a:r>
            <a:br>
              <a:rPr lang="en-US" sz="1800" dirty="0">
                <a:solidFill>
                  <a:srgbClr val="595959">
                    <a:alpha val="99000"/>
                  </a:srgbClr>
                </a:solidFill>
              </a:rPr>
            </a:br>
            <a:r>
              <a:rPr lang="en-US" sz="1800" dirty="0">
                <a:solidFill>
                  <a:srgbClr val="595959">
                    <a:alpha val="99000"/>
                  </a:srgbClr>
                </a:solidFill>
              </a:rPr>
              <a:t>41 countries and 6 data centers</a:t>
            </a:r>
          </a:p>
          <a:p>
            <a:r>
              <a:rPr lang="en-US" sz="1800" dirty="0">
                <a:solidFill>
                  <a:srgbClr val="595959">
                    <a:alpha val="99000"/>
                  </a:srgbClr>
                </a:solidFill>
              </a:rPr>
              <a:t>Continuing to expand the set </a:t>
            </a:r>
            <a:br>
              <a:rPr lang="en-US" sz="1800" dirty="0">
                <a:solidFill>
                  <a:srgbClr val="595959">
                    <a:alpha val="99000"/>
                  </a:srgbClr>
                </a:solidFill>
              </a:rPr>
            </a:br>
            <a:r>
              <a:rPr lang="en-US" sz="1800" dirty="0">
                <a:solidFill>
                  <a:srgbClr val="595959">
                    <a:alpha val="99000"/>
                  </a:srgbClr>
                </a:solidFill>
              </a:rPr>
              <a:t>of services and features</a:t>
            </a: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04587" y="2801282"/>
            <a:ext cx="5583349" cy="3230857"/>
          </a:xfrm>
          <a:prstGeom prst="rect">
            <a:avLst/>
          </a:prstGeom>
        </p:spPr>
      </p:pic>
    </p:spTree>
    <p:extLst>
      <p:ext uri="{BB962C8B-B14F-4D97-AF65-F5344CB8AC3E}">
        <p14:creationId xmlns:p14="http://schemas.microsoft.com/office/powerpoint/2010/main" val="141246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127515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bg>
      <p:bgPr>
        <a:solidFill>
          <a:srgbClr val="00B0F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1341" y="677313"/>
            <a:ext cx="4199574" cy="2742289"/>
          </a:xfrm>
        </p:spPr>
        <p:txBody>
          <a:bodyPr/>
          <a:lstStyle/>
          <a:p>
            <a:pPr algn="r"/>
            <a:r>
              <a:rPr lang="en-US" sz="6600" dirty="0" smtClean="0">
                <a:solidFill>
                  <a:schemeClr val="bg1">
                    <a:alpha val="99000"/>
                  </a:schemeClr>
                </a:solidFill>
              </a:rPr>
              <a:t>Cloud Computing </a:t>
            </a:r>
            <a:r>
              <a:rPr lang="en-US" sz="6600" dirty="0" smtClean="0">
                <a:solidFill>
                  <a:schemeClr val="accent6">
                    <a:lumMod val="75000"/>
                    <a:alpha val="99000"/>
                  </a:schemeClr>
                </a:solidFill>
              </a:rPr>
              <a:t>Patterns</a:t>
            </a:r>
            <a:endParaRPr lang="en-US" sz="6600" dirty="0">
              <a:solidFill>
                <a:schemeClr val="accent6">
                  <a:lumMod val="75000"/>
                  <a:alpha val="99000"/>
                </a:schemeClr>
              </a:solidFill>
            </a:endParaRPr>
          </a:p>
        </p:txBody>
      </p:sp>
      <p:grpSp>
        <p:nvGrpSpPr>
          <p:cNvPr id="17" name="Group 16"/>
          <p:cNvGrpSpPr/>
          <p:nvPr/>
        </p:nvGrpSpPr>
        <p:grpSpPr>
          <a:xfrm>
            <a:off x="8415552" y="865377"/>
            <a:ext cx="3489589" cy="1033495"/>
            <a:chOff x="805285" y="1819647"/>
            <a:chExt cx="3489589" cy="1033495"/>
          </a:xfrm>
        </p:grpSpPr>
        <p:cxnSp>
          <p:nvCxnSpPr>
            <p:cNvPr id="4" name="Straight Arrow Connector 3"/>
            <p:cNvCxnSpPr/>
            <p:nvPr/>
          </p:nvCxnSpPr>
          <p:spPr bwMode="auto">
            <a:xfrm rot="16200000" flipV="1">
              <a:off x="694247" y="2267282"/>
              <a:ext cx="895273" cy="4"/>
            </a:xfrm>
            <a:prstGeom prst="straightConnector1">
              <a:avLst/>
            </a:prstGeom>
            <a:ln w="25400">
              <a:solidFill>
                <a:schemeClr val="bg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cxnSp>
          <p:nvCxnSpPr>
            <p:cNvPr id="5" name="Straight Arrow Connector 4"/>
            <p:cNvCxnSpPr/>
            <p:nvPr/>
          </p:nvCxnSpPr>
          <p:spPr bwMode="auto">
            <a:xfrm>
              <a:off x="1141883" y="2707106"/>
              <a:ext cx="3152991" cy="935"/>
            </a:xfrm>
            <a:prstGeom prst="straightConnector1">
              <a:avLst/>
            </a:prstGeom>
            <a:ln w="25400">
              <a:solidFill>
                <a:schemeClr val="bg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sp>
          <p:nvSpPr>
            <p:cNvPr id="6" name="Text Placeholder 6"/>
            <p:cNvSpPr txBox="1">
              <a:spLocks/>
            </p:cNvSpPr>
            <p:nvPr/>
          </p:nvSpPr>
          <p:spPr bwMode="auto">
            <a:xfrm>
              <a:off x="3074589" y="2507900"/>
              <a:ext cx="1142497" cy="134617"/>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algn="ctr" defTabSz="1218936" eaLnBrk="0" fontAlgn="base" hangingPunct="0">
                <a:spcBef>
                  <a:spcPct val="20000"/>
                </a:spcBef>
                <a:spcAft>
                  <a:spcPct val="0"/>
                </a:spcAft>
                <a:buClr>
                  <a:srgbClr val="000000"/>
                </a:buClr>
              </a:pPr>
              <a:r>
                <a:rPr lang="en-US" sz="1100" i="1" dirty="0">
                  <a:solidFill>
                    <a:schemeClr val="bg1">
                      <a:alpha val="99000"/>
                    </a:schemeClr>
                  </a:solidFill>
                </a:rPr>
                <a:t>Usage</a:t>
              </a:r>
            </a:p>
          </p:txBody>
        </p:sp>
        <p:sp>
          <p:nvSpPr>
            <p:cNvPr id="7" name="Rectangle 6"/>
            <p:cNvSpPr/>
            <p:nvPr/>
          </p:nvSpPr>
          <p:spPr>
            <a:xfrm rot="16200000">
              <a:off x="408413" y="2222877"/>
              <a:ext cx="1027137" cy="233393"/>
            </a:xfrm>
            <a:prstGeom prst="rect">
              <a:avLst/>
            </a:prstGeom>
            <a:ln>
              <a:noFill/>
            </a:ln>
          </p:spPr>
          <p:txBody>
            <a:bodyPr wrap="square" lIns="91436" tIns="45718" rIns="91436" bIns="45718">
              <a:spAutoFit/>
            </a:bodyPr>
            <a:lstStyle/>
            <a:p>
              <a:pPr marL="304735" indent="-304735" algn="ctr" defTabSz="1218936" eaLnBrk="0" fontAlgn="base" hangingPunct="0">
                <a:lnSpc>
                  <a:spcPts val="1066"/>
                </a:lnSpc>
                <a:spcBef>
                  <a:spcPct val="20000"/>
                </a:spcBef>
                <a:spcAft>
                  <a:spcPct val="0"/>
                </a:spcAft>
                <a:buClr>
                  <a:srgbClr val="000000"/>
                </a:buClr>
              </a:pPr>
              <a:r>
                <a:rPr lang="en-US" sz="1200" dirty="0">
                  <a:solidFill>
                    <a:schemeClr val="bg1">
                      <a:alpha val="99000"/>
                    </a:schemeClr>
                  </a:solidFill>
                </a:rPr>
                <a:t>Compute </a:t>
              </a:r>
            </a:p>
          </p:txBody>
        </p:sp>
        <p:cxnSp>
          <p:nvCxnSpPr>
            <p:cNvPr id="9" name="Straight Arrow Connector 8"/>
            <p:cNvCxnSpPr/>
            <p:nvPr/>
          </p:nvCxnSpPr>
          <p:spPr bwMode="auto">
            <a:xfrm flipV="1">
              <a:off x="1141883" y="2373441"/>
              <a:ext cx="1018711" cy="65367"/>
            </a:xfrm>
            <a:prstGeom prst="straightConnector1">
              <a:avLst/>
            </a:prstGeom>
            <a:ln w="25400">
              <a:solidFill>
                <a:schemeClr val="bg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cxnSp>
          <p:nvCxnSpPr>
            <p:cNvPr id="10" name="Straight Arrow Connector 9"/>
            <p:cNvCxnSpPr/>
            <p:nvPr/>
          </p:nvCxnSpPr>
          <p:spPr bwMode="auto">
            <a:xfrm flipV="1">
              <a:off x="3166550" y="2352460"/>
              <a:ext cx="1067313" cy="86347"/>
            </a:xfrm>
            <a:prstGeom prst="straightConnector1">
              <a:avLst/>
            </a:prstGeom>
            <a:ln w="25400">
              <a:solidFill>
                <a:schemeClr val="bg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sp>
          <p:nvSpPr>
            <p:cNvPr id="11" name="Text Placeholder 6"/>
            <p:cNvSpPr txBox="1">
              <a:spLocks/>
            </p:cNvSpPr>
            <p:nvPr/>
          </p:nvSpPr>
          <p:spPr bwMode="auto">
            <a:xfrm>
              <a:off x="1116768" y="2508874"/>
              <a:ext cx="1142497" cy="134617"/>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algn="ctr" defTabSz="1218936" eaLnBrk="0" fontAlgn="base" hangingPunct="0">
                <a:spcBef>
                  <a:spcPct val="20000"/>
                </a:spcBef>
                <a:spcAft>
                  <a:spcPct val="0"/>
                </a:spcAft>
                <a:buClr>
                  <a:srgbClr val="000000"/>
                </a:buClr>
              </a:pPr>
              <a:r>
                <a:rPr lang="en-US" sz="1100" i="1" dirty="0">
                  <a:solidFill>
                    <a:schemeClr val="bg1">
                      <a:alpha val="99000"/>
                    </a:schemeClr>
                  </a:solidFill>
                </a:rPr>
                <a:t>Average</a:t>
              </a:r>
            </a:p>
          </p:txBody>
        </p:sp>
        <p:cxnSp>
          <p:nvCxnSpPr>
            <p:cNvPr id="12" name="Straight Connector 11"/>
            <p:cNvCxnSpPr/>
            <p:nvPr/>
          </p:nvCxnSpPr>
          <p:spPr bwMode="auto">
            <a:xfrm rot="5400000" flipH="1" flipV="1">
              <a:off x="2741502" y="2281205"/>
              <a:ext cx="853043" cy="1565"/>
            </a:xfrm>
            <a:prstGeom prst="line">
              <a:avLst/>
            </a:prstGeom>
            <a:ln w="19050">
              <a:solidFill>
                <a:schemeClr val="bg1"/>
              </a:solidFill>
              <a:prstDash val="sysDot"/>
              <a:headEnd type="none" w="med" len="med"/>
              <a:tailEnd type="none" w="med" len="med"/>
            </a:ln>
            <a:effectLst/>
          </p:spPr>
          <p:style>
            <a:lnRef idx="3">
              <a:schemeClr val="accent3"/>
            </a:lnRef>
            <a:fillRef idx="0">
              <a:schemeClr val="accent3"/>
            </a:fillRef>
            <a:effectRef idx="2">
              <a:schemeClr val="accent3"/>
            </a:effectRef>
            <a:fontRef idx="minor">
              <a:schemeClr val="tx1"/>
            </a:fontRef>
          </p:style>
        </p:cxnSp>
        <p:sp>
          <p:nvSpPr>
            <p:cNvPr id="13" name="Rectangle 12"/>
            <p:cNvSpPr/>
            <p:nvPr/>
          </p:nvSpPr>
          <p:spPr>
            <a:xfrm>
              <a:off x="2119915" y="2011860"/>
              <a:ext cx="1117021" cy="618115"/>
            </a:xfrm>
            <a:prstGeom prst="rect">
              <a:avLst/>
            </a:prstGeom>
            <a:ln>
              <a:noFill/>
            </a:ln>
          </p:spPr>
          <p:txBody>
            <a:bodyPr wrap="square" lIns="91436" tIns="45718" rIns="91436" bIns="45718">
              <a:spAutoFit/>
            </a:bodyPr>
            <a:lstStyle/>
            <a:p>
              <a:pPr marL="304735" indent="-304735" algn="ctr" defTabSz="1218936" eaLnBrk="0" fontAlgn="base" hangingPunct="0">
                <a:lnSpc>
                  <a:spcPts val="1066"/>
                </a:lnSpc>
                <a:spcBef>
                  <a:spcPct val="20000"/>
                </a:spcBef>
                <a:spcAft>
                  <a:spcPct val="0"/>
                </a:spcAft>
                <a:buClr>
                  <a:srgbClr val="000000"/>
                </a:buClr>
              </a:pPr>
              <a:endParaRPr lang="en-US" sz="1100" dirty="0">
                <a:solidFill>
                  <a:schemeClr val="bg1">
                    <a:alpha val="99000"/>
                  </a:schemeClr>
                </a:solidFill>
              </a:endParaRPr>
            </a:p>
            <a:p>
              <a:pPr marL="304735" indent="-304735" algn="ctr" defTabSz="1218936" eaLnBrk="0" fontAlgn="base" hangingPunct="0">
                <a:lnSpc>
                  <a:spcPts val="1066"/>
                </a:lnSpc>
                <a:spcAft>
                  <a:spcPts val="800"/>
                </a:spcAft>
                <a:buClr>
                  <a:srgbClr val="000000"/>
                </a:buClr>
              </a:pPr>
              <a:r>
                <a:rPr lang="en-US" sz="1100" dirty="0">
                  <a:solidFill>
                    <a:schemeClr val="bg1">
                      <a:alpha val="99000"/>
                    </a:schemeClr>
                  </a:solidFill>
                </a:rPr>
                <a:t>Inactivity</a:t>
              </a:r>
            </a:p>
            <a:p>
              <a:pPr marL="304735" indent="-304735" algn="ctr" defTabSz="1218936" eaLnBrk="0" fontAlgn="base" hangingPunct="0">
                <a:lnSpc>
                  <a:spcPts val="1066"/>
                </a:lnSpc>
                <a:spcAft>
                  <a:spcPts val="800"/>
                </a:spcAft>
                <a:buClr>
                  <a:srgbClr val="000000"/>
                </a:buClr>
              </a:pPr>
              <a:r>
                <a:rPr lang="en-US" sz="1100" dirty="0">
                  <a:solidFill>
                    <a:schemeClr val="bg1">
                      <a:alpha val="99000"/>
                    </a:schemeClr>
                  </a:solidFill>
                </a:rPr>
                <a:t>Period </a:t>
              </a:r>
            </a:p>
          </p:txBody>
        </p:sp>
        <p:cxnSp>
          <p:nvCxnSpPr>
            <p:cNvPr id="14" name="Straight Connector 13"/>
            <p:cNvCxnSpPr/>
            <p:nvPr/>
          </p:nvCxnSpPr>
          <p:spPr bwMode="auto">
            <a:xfrm rot="5400000" flipH="1" flipV="1">
              <a:off x="1755440" y="2281205"/>
              <a:ext cx="853043" cy="1565"/>
            </a:xfrm>
            <a:prstGeom prst="line">
              <a:avLst/>
            </a:prstGeom>
            <a:ln w="19050">
              <a:solidFill>
                <a:schemeClr val="bg1"/>
              </a:solidFill>
              <a:prstDash val="sysDot"/>
              <a:headEnd type="none" w="med" len="med"/>
              <a:tailEnd type="none" w="med" len="med"/>
            </a:ln>
            <a:effectLst/>
          </p:spPr>
          <p:style>
            <a:lnRef idx="3">
              <a:schemeClr val="accent3"/>
            </a:lnRef>
            <a:fillRef idx="0">
              <a:schemeClr val="accent3"/>
            </a:fillRef>
            <a:effectRef idx="2">
              <a:schemeClr val="accent3"/>
            </a:effectRef>
            <a:fontRef idx="minor">
              <a:schemeClr val="tx1"/>
            </a:fontRef>
          </p:style>
        </p:cxnSp>
      </p:grpSp>
      <p:grpSp>
        <p:nvGrpSpPr>
          <p:cNvPr id="57" name="Group 56"/>
          <p:cNvGrpSpPr/>
          <p:nvPr/>
        </p:nvGrpSpPr>
        <p:grpSpPr>
          <a:xfrm>
            <a:off x="5226000" y="767022"/>
            <a:ext cx="3613707" cy="967704"/>
            <a:chOff x="342904" y="1278609"/>
            <a:chExt cx="3613707" cy="967704"/>
          </a:xfrm>
        </p:grpSpPr>
        <p:sp>
          <p:nvSpPr>
            <p:cNvPr id="15" name="TextBox 14"/>
            <p:cNvSpPr txBox="1"/>
            <p:nvPr/>
          </p:nvSpPr>
          <p:spPr>
            <a:xfrm>
              <a:off x="342904" y="1278609"/>
              <a:ext cx="3045807" cy="369328"/>
            </a:xfrm>
            <a:prstGeom prst="rect">
              <a:avLst/>
            </a:prstGeom>
            <a:noFill/>
            <a:ln>
              <a:noFill/>
            </a:ln>
          </p:spPr>
          <p:txBody>
            <a:bodyPr wrap="square" lIns="0" tIns="45718" rIns="0" bIns="45718" rtlCol="0">
              <a:spAutoFit/>
            </a:bodyPr>
            <a:lstStyle/>
            <a:p>
              <a:pPr>
                <a:lnSpc>
                  <a:spcPct val="90000"/>
                </a:lnSpc>
                <a:spcBef>
                  <a:spcPct val="20000"/>
                </a:spcBef>
              </a:pPr>
              <a:r>
                <a:rPr lang="en-US" sz="2000" dirty="0" smtClean="0">
                  <a:solidFill>
                    <a:schemeClr val="accent6">
                      <a:lumMod val="75000"/>
                      <a:alpha val="99000"/>
                    </a:schemeClr>
                  </a:solidFill>
                  <a:latin typeface="Segoe UI" pitchFamily="34" charset="0"/>
                  <a:ea typeface="Segoe UI" pitchFamily="34" charset="0"/>
                  <a:cs typeface="Segoe UI" pitchFamily="34" charset="0"/>
                </a:rPr>
                <a:t>On </a:t>
              </a:r>
              <a:r>
                <a:rPr lang="en-US" sz="2000" dirty="0">
                  <a:solidFill>
                    <a:schemeClr val="accent6">
                      <a:lumMod val="75000"/>
                      <a:alpha val="99000"/>
                    </a:schemeClr>
                  </a:solidFill>
                  <a:latin typeface="Segoe UI" pitchFamily="34" charset="0"/>
                  <a:ea typeface="Segoe UI" pitchFamily="34" charset="0"/>
                  <a:cs typeface="Segoe UI" pitchFamily="34" charset="0"/>
                </a:rPr>
                <a:t>and </a:t>
              </a:r>
              <a:r>
                <a:rPr lang="en-US" sz="2000" dirty="0" smtClean="0">
                  <a:solidFill>
                    <a:schemeClr val="accent6">
                      <a:lumMod val="75000"/>
                      <a:alpha val="99000"/>
                    </a:schemeClr>
                  </a:solidFill>
                  <a:latin typeface="Segoe UI" pitchFamily="34" charset="0"/>
                  <a:ea typeface="Segoe UI" pitchFamily="34" charset="0"/>
                  <a:cs typeface="Segoe UI" pitchFamily="34" charset="0"/>
                </a:rPr>
                <a:t>Off</a:t>
              </a:r>
              <a:endParaRPr lang="en-US" sz="2000" dirty="0">
                <a:solidFill>
                  <a:schemeClr val="accent6">
                    <a:lumMod val="75000"/>
                    <a:alpha val="99000"/>
                  </a:schemeClr>
                </a:solidFill>
                <a:latin typeface="Segoe UI" pitchFamily="34" charset="0"/>
                <a:ea typeface="Segoe UI" pitchFamily="34" charset="0"/>
                <a:cs typeface="Segoe UI" pitchFamily="34" charset="0"/>
              </a:endParaRPr>
            </a:p>
          </p:txBody>
        </p:sp>
        <p:sp>
          <p:nvSpPr>
            <p:cNvPr id="16" name="Rectangle 15"/>
            <p:cNvSpPr/>
            <p:nvPr/>
          </p:nvSpPr>
          <p:spPr>
            <a:xfrm>
              <a:off x="342905" y="1692315"/>
              <a:ext cx="3613706" cy="553998"/>
            </a:xfrm>
            <a:prstGeom prst="rect">
              <a:avLst/>
            </a:prstGeom>
            <a:ln>
              <a:noFill/>
            </a:ln>
          </p:spPr>
          <p:txBody>
            <a:bodyPr wrap="square" lIns="0" tIns="0" rIns="0" bIns="0">
              <a:spAutoFit/>
            </a:bodyPr>
            <a:lstStyle/>
            <a:p>
              <a:pPr marL="0" lvl="1" defTabSz="1218836" fontAlgn="base">
                <a:spcAft>
                  <a:spcPct val="0"/>
                </a:spcAft>
              </a:pPr>
              <a:r>
                <a:rPr lang="en-US" sz="1200" dirty="0">
                  <a:solidFill>
                    <a:schemeClr val="bg1">
                      <a:alpha val="99000"/>
                    </a:schemeClr>
                  </a:solidFill>
                  <a:ea typeface="Kozuka Gothic Pro R" pitchFamily="34" charset="-128"/>
                </a:rPr>
                <a:t>On &amp; off workloads (e.g. batch </a:t>
              </a:r>
              <a:r>
                <a:rPr lang="en-US" sz="1200" dirty="0" smtClean="0">
                  <a:solidFill>
                    <a:schemeClr val="bg1">
                      <a:alpha val="99000"/>
                    </a:schemeClr>
                  </a:solidFill>
                  <a:ea typeface="Kozuka Gothic Pro R" pitchFamily="34" charset="-128"/>
                </a:rPr>
                <a:t>job)</a:t>
              </a:r>
            </a:p>
            <a:p>
              <a:pPr marL="0" lvl="1" defTabSz="1218836" fontAlgn="base">
                <a:spcAft>
                  <a:spcPct val="0"/>
                </a:spcAft>
              </a:pPr>
              <a:r>
                <a:rPr lang="en-US" sz="1200" dirty="0" smtClean="0">
                  <a:solidFill>
                    <a:schemeClr val="bg1">
                      <a:alpha val="99000"/>
                    </a:schemeClr>
                  </a:solidFill>
                  <a:ea typeface="Kozuka Gothic Pro R" pitchFamily="34" charset="-128"/>
                </a:rPr>
                <a:t>Over provisioned capacity is wasted </a:t>
              </a:r>
            </a:p>
            <a:p>
              <a:pPr marL="0" lvl="1" defTabSz="1218836" fontAlgn="base">
                <a:spcAft>
                  <a:spcPct val="0"/>
                </a:spcAft>
              </a:pPr>
              <a:r>
                <a:rPr lang="en-US" sz="1200" dirty="0" smtClean="0">
                  <a:solidFill>
                    <a:schemeClr val="bg1">
                      <a:alpha val="99000"/>
                    </a:schemeClr>
                  </a:solidFill>
                  <a:ea typeface="Kozuka Gothic Pro R" pitchFamily="34" charset="-128"/>
                </a:rPr>
                <a:t>Time </a:t>
              </a:r>
              <a:r>
                <a:rPr lang="en-US" sz="1200" dirty="0">
                  <a:solidFill>
                    <a:schemeClr val="bg1">
                      <a:alpha val="99000"/>
                    </a:schemeClr>
                  </a:solidFill>
                  <a:ea typeface="Kozuka Gothic Pro R" pitchFamily="34" charset="-128"/>
                </a:rPr>
                <a:t>to market can be cumbersome </a:t>
              </a:r>
            </a:p>
          </p:txBody>
        </p:sp>
      </p:grpSp>
      <p:grpSp>
        <p:nvGrpSpPr>
          <p:cNvPr id="59" name="Group 58"/>
          <p:cNvGrpSpPr/>
          <p:nvPr/>
        </p:nvGrpSpPr>
        <p:grpSpPr>
          <a:xfrm>
            <a:off x="5226001" y="3646864"/>
            <a:ext cx="3045807" cy="1023376"/>
            <a:chOff x="342905" y="3922776"/>
            <a:chExt cx="3045807" cy="1023376"/>
          </a:xfrm>
        </p:grpSpPr>
        <p:sp>
          <p:nvSpPr>
            <p:cNvPr id="22" name="TextBox 21"/>
            <p:cNvSpPr txBox="1"/>
            <p:nvPr/>
          </p:nvSpPr>
          <p:spPr>
            <a:xfrm>
              <a:off x="342905" y="3922776"/>
              <a:ext cx="3045807" cy="369328"/>
            </a:xfrm>
            <a:prstGeom prst="rect">
              <a:avLst/>
            </a:prstGeom>
            <a:noFill/>
            <a:ln>
              <a:noFill/>
            </a:ln>
          </p:spPr>
          <p:txBody>
            <a:bodyPr wrap="square" lIns="0" tIns="45718" rIns="0" bIns="45718" rtlCol="0">
              <a:spAutoFit/>
            </a:bodyPr>
            <a:lstStyle/>
            <a:p>
              <a:pPr>
                <a:lnSpc>
                  <a:spcPct val="90000"/>
                </a:lnSpc>
                <a:spcBef>
                  <a:spcPct val="20000"/>
                </a:spcBef>
              </a:pPr>
              <a:r>
                <a:rPr lang="en-US" sz="2000" dirty="0" smtClean="0">
                  <a:solidFill>
                    <a:schemeClr val="accent6">
                      <a:lumMod val="75000"/>
                      <a:alpha val="99000"/>
                    </a:schemeClr>
                  </a:solidFill>
                  <a:latin typeface="Segoe UI" pitchFamily="34" charset="0"/>
                  <a:ea typeface="Segoe UI" pitchFamily="34" charset="0"/>
                  <a:cs typeface="Segoe UI" pitchFamily="34" charset="0"/>
                </a:rPr>
                <a:t>Unpredictable Bursting</a:t>
              </a:r>
              <a:endParaRPr lang="en-US" sz="2000" dirty="0">
                <a:solidFill>
                  <a:schemeClr val="accent6">
                    <a:lumMod val="75000"/>
                    <a:alpha val="99000"/>
                  </a:schemeClr>
                </a:solidFill>
                <a:latin typeface="Segoe UI" pitchFamily="34" charset="0"/>
                <a:ea typeface="Segoe UI" pitchFamily="34" charset="0"/>
                <a:cs typeface="Segoe UI" pitchFamily="34" charset="0"/>
              </a:endParaRPr>
            </a:p>
          </p:txBody>
        </p:sp>
        <p:sp>
          <p:nvSpPr>
            <p:cNvPr id="24" name="Rectangle 23"/>
            <p:cNvSpPr/>
            <p:nvPr/>
          </p:nvSpPr>
          <p:spPr>
            <a:xfrm>
              <a:off x="342905" y="4392154"/>
              <a:ext cx="3045807" cy="553998"/>
            </a:xfrm>
            <a:prstGeom prst="rect">
              <a:avLst/>
            </a:prstGeom>
            <a:ln>
              <a:noFill/>
            </a:ln>
          </p:spPr>
          <p:txBody>
            <a:bodyPr wrap="square" lIns="0" tIns="0" rIns="0" bIns="0">
              <a:spAutoFit/>
            </a:bodyPr>
            <a:lstStyle/>
            <a:p>
              <a:pPr marL="0" lvl="1" defTabSz="1218836" fontAlgn="base">
                <a:spcAft>
                  <a:spcPct val="0"/>
                </a:spcAft>
              </a:pPr>
              <a:r>
                <a:rPr lang="en-US" sz="1200" dirty="0">
                  <a:solidFill>
                    <a:schemeClr val="bg1">
                      <a:alpha val="99000"/>
                    </a:schemeClr>
                  </a:solidFill>
                  <a:ea typeface="Kozuka Gothic Pro R" pitchFamily="34" charset="-128"/>
                </a:rPr>
                <a:t>Unexpected/unplanned peak in demand  </a:t>
              </a:r>
            </a:p>
            <a:p>
              <a:pPr marL="0" lvl="1" defTabSz="1218836" fontAlgn="base">
                <a:spcAft>
                  <a:spcPct val="0"/>
                </a:spcAft>
              </a:pPr>
              <a:r>
                <a:rPr lang="en-US" sz="1200" dirty="0">
                  <a:solidFill>
                    <a:schemeClr val="bg1">
                      <a:alpha val="99000"/>
                    </a:schemeClr>
                  </a:solidFill>
                  <a:ea typeface="Kozuka Gothic Pro R" pitchFamily="34" charset="-128"/>
                </a:rPr>
                <a:t>Sudden spike impacts performance </a:t>
              </a:r>
            </a:p>
            <a:p>
              <a:pPr marL="0" lvl="1" defTabSz="1218836" fontAlgn="base">
                <a:spcAft>
                  <a:spcPct val="0"/>
                </a:spcAft>
              </a:pPr>
              <a:r>
                <a:rPr lang="en-US" sz="1200" dirty="0">
                  <a:solidFill>
                    <a:schemeClr val="bg1">
                      <a:alpha val="99000"/>
                    </a:schemeClr>
                  </a:solidFill>
                  <a:ea typeface="Kozuka Gothic Pro R" pitchFamily="34" charset="-128"/>
                </a:rPr>
                <a:t>Can’t over provision for extreme cases </a:t>
              </a:r>
            </a:p>
          </p:txBody>
        </p:sp>
      </p:grpSp>
      <p:grpSp>
        <p:nvGrpSpPr>
          <p:cNvPr id="43" name="Group 42"/>
          <p:cNvGrpSpPr/>
          <p:nvPr/>
        </p:nvGrpSpPr>
        <p:grpSpPr>
          <a:xfrm>
            <a:off x="8424979" y="3750077"/>
            <a:ext cx="3489586" cy="1023610"/>
            <a:chOff x="781389" y="4546220"/>
            <a:chExt cx="3489586" cy="1023610"/>
          </a:xfrm>
        </p:grpSpPr>
        <p:cxnSp>
          <p:nvCxnSpPr>
            <p:cNvPr id="18" name="Straight Arrow Connector 17"/>
            <p:cNvCxnSpPr/>
            <p:nvPr/>
          </p:nvCxnSpPr>
          <p:spPr bwMode="auto">
            <a:xfrm rot="16200000" flipV="1">
              <a:off x="670350" y="4993855"/>
              <a:ext cx="895273" cy="4"/>
            </a:xfrm>
            <a:prstGeom prst="straightConnector1">
              <a:avLst/>
            </a:prstGeom>
            <a:ln w="25400">
              <a:solidFill>
                <a:schemeClr val="bg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cxnSp>
          <p:nvCxnSpPr>
            <p:cNvPr id="19" name="Straight Arrow Connector 18"/>
            <p:cNvCxnSpPr/>
            <p:nvPr/>
          </p:nvCxnSpPr>
          <p:spPr bwMode="auto">
            <a:xfrm>
              <a:off x="1117984" y="5442732"/>
              <a:ext cx="3152991" cy="935"/>
            </a:xfrm>
            <a:prstGeom prst="straightConnector1">
              <a:avLst/>
            </a:prstGeom>
            <a:ln w="25400">
              <a:solidFill>
                <a:schemeClr val="bg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sp>
          <p:nvSpPr>
            <p:cNvPr id="20" name="Rectangle 19"/>
            <p:cNvSpPr/>
            <p:nvPr/>
          </p:nvSpPr>
          <p:spPr>
            <a:xfrm rot="16200000">
              <a:off x="388323" y="4943371"/>
              <a:ext cx="1019525" cy="233393"/>
            </a:xfrm>
            <a:prstGeom prst="rect">
              <a:avLst/>
            </a:prstGeom>
            <a:ln>
              <a:noFill/>
            </a:ln>
          </p:spPr>
          <p:txBody>
            <a:bodyPr wrap="square" lIns="91436" tIns="45718" rIns="91436" bIns="45718">
              <a:spAutoFit/>
            </a:bodyPr>
            <a:lstStyle/>
            <a:p>
              <a:pPr marL="304735" indent="-304735" algn="ctr" defTabSz="1218936" eaLnBrk="0" fontAlgn="base" hangingPunct="0">
                <a:lnSpc>
                  <a:spcPts val="1066"/>
                </a:lnSpc>
                <a:spcBef>
                  <a:spcPct val="20000"/>
                </a:spcBef>
                <a:spcAft>
                  <a:spcPct val="0"/>
                </a:spcAft>
                <a:buClr>
                  <a:srgbClr val="000000"/>
                </a:buClr>
              </a:pPr>
              <a:r>
                <a:rPr lang="en-US" sz="1200" dirty="0">
                  <a:solidFill>
                    <a:schemeClr val="bg1">
                      <a:alpha val="99000"/>
                    </a:schemeClr>
                  </a:solidFill>
                </a:rPr>
                <a:t>Compute </a:t>
              </a:r>
            </a:p>
          </p:txBody>
        </p:sp>
        <p:sp>
          <p:nvSpPr>
            <p:cNvPr id="23" name="Text Placeholder 6"/>
            <p:cNvSpPr txBox="1">
              <a:spLocks/>
            </p:cNvSpPr>
            <p:nvPr/>
          </p:nvSpPr>
          <p:spPr bwMode="auto">
            <a:xfrm>
              <a:off x="2093297" y="5246154"/>
              <a:ext cx="1142497" cy="134617"/>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algn="ctr" defTabSz="1218936" eaLnBrk="0" fontAlgn="base" hangingPunct="0">
                <a:spcBef>
                  <a:spcPct val="20000"/>
                </a:spcBef>
                <a:spcAft>
                  <a:spcPct val="0"/>
                </a:spcAft>
                <a:buClr>
                  <a:srgbClr val="000000"/>
                </a:buClr>
              </a:pPr>
              <a:r>
                <a:rPr lang="en-US" sz="1100" i="1" dirty="0">
                  <a:solidFill>
                    <a:schemeClr val="bg1">
                      <a:alpha val="99000"/>
                    </a:schemeClr>
                  </a:solidFill>
                </a:rPr>
                <a:t>Average Usage </a:t>
              </a:r>
            </a:p>
          </p:txBody>
        </p:sp>
        <p:grpSp>
          <p:nvGrpSpPr>
            <p:cNvPr id="25" name="Group 24"/>
            <p:cNvGrpSpPr/>
            <p:nvPr/>
          </p:nvGrpSpPr>
          <p:grpSpPr>
            <a:xfrm>
              <a:off x="1163057" y="4660000"/>
              <a:ext cx="3101226" cy="492377"/>
              <a:chOff x="5574420" y="5257417"/>
              <a:chExt cx="3253688" cy="721360"/>
            </a:xfrm>
          </p:grpSpPr>
          <p:cxnSp>
            <p:nvCxnSpPr>
              <p:cNvPr id="26" name="Straight Arrow Connector 25"/>
              <p:cNvCxnSpPr/>
              <p:nvPr/>
            </p:nvCxnSpPr>
            <p:spPr bwMode="auto">
              <a:xfrm>
                <a:off x="7600265" y="5975286"/>
                <a:ext cx="1227843" cy="2508"/>
              </a:xfrm>
              <a:prstGeom prst="straightConnector1">
                <a:avLst/>
              </a:prstGeom>
              <a:ln w="25400">
                <a:solidFill>
                  <a:schemeClr val="bg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cxnSp>
            <p:nvCxnSpPr>
              <p:cNvPr id="27" name="Straight Connector 26"/>
              <p:cNvCxnSpPr>
                <a:endCxn id="28" idx="0"/>
              </p:cNvCxnSpPr>
              <p:nvPr/>
            </p:nvCxnSpPr>
            <p:spPr bwMode="auto">
              <a:xfrm flipV="1">
                <a:off x="5574420" y="5967876"/>
                <a:ext cx="1219909" cy="740"/>
              </a:xfrm>
              <a:prstGeom prst="line">
                <a:avLst/>
              </a:prstGeom>
              <a:ln w="25400">
                <a:solidFill>
                  <a:schemeClr val="bg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sp>
            <p:nvSpPr>
              <p:cNvPr id="28" name="Freeform 27"/>
              <p:cNvSpPr/>
              <p:nvPr/>
            </p:nvSpPr>
            <p:spPr>
              <a:xfrm>
                <a:off x="6794329" y="5257417"/>
                <a:ext cx="795191" cy="721360"/>
              </a:xfrm>
              <a:custGeom>
                <a:avLst/>
                <a:gdLst>
                  <a:gd name="connsiteX0" fmla="*/ 0 w 1595120"/>
                  <a:gd name="connsiteY0" fmla="*/ 662093 h 672253"/>
                  <a:gd name="connsiteX1" fmla="*/ 751840 w 1595120"/>
                  <a:gd name="connsiteY1" fmla="*/ 1693 h 672253"/>
                  <a:gd name="connsiteX2" fmla="*/ 1595120 w 1595120"/>
                  <a:gd name="connsiteY2" fmla="*/ 672253 h 672253"/>
                </a:gdLst>
                <a:ahLst/>
                <a:cxnLst>
                  <a:cxn ang="0">
                    <a:pos x="connsiteX0" y="connsiteY0"/>
                  </a:cxn>
                  <a:cxn ang="0">
                    <a:pos x="connsiteX1" y="connsiteY1"/>
                  </a:cxn>
                  <a:cxn ang="0">
                    <a:pos x="connsiteX2" y="connsiteY2"/>
                  </a:cxn>
                </a:cxnLst>
                <a:rect l="l" t="t" r="r" b="b"/>
                <a:pathLst>
                  <a:path w="1595120" h="672253">
                    <a:moveTo>
                      <a:pt x="0" y="662093"/>
                    </a:moveTo>
                    <a:cubicBezTo>
                      <a:pt x="242993" y="331046"/>
                      <a:pt x="485987" y="0"/>
                      <a:pt x="751840" y="1693"/>
                    </a:cubicBezTo>
                    <a:cubicBezTo>
                      <a:pt x="1017693" y="3386"/>
                      <a:pt x="1306406" y="337819"/>
                      <a:pt x="1595120" y="672253"/>
                    </a:cubicBezTo>
                  </a:path>
                </a:pathLst>
              </a:custGeom>
              <a:ln w="25400">
                <a:solidFill>
                  <a:schemeClr val="bg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txBody>
              <a:bodyPr rtlCol="0" anchor="ctr"/>
              <a:lstStyle/>
              <a:p>
                <a:pPr algn="ctr"/>
                <a:endParaRPr lang="en-US" dirty="0"/>
              </a:p>
            </p:txBody>
          </p:sp>
        </p:grpSp>
      </p:grpSp>
      <p:grpSp>
        <p:nvGrpSpPr>
          <p:cNvPr id="58" name="Group 57"/>
          <p:cNvGrpSpPr/>
          <p:nvPr/>
        </p:nvGrpSpPr>
        <p:grpSpPr>
          <a:xfrm>
            <a:off x="5226001" y="2226356"/>
            <a:ext cx="3119051" cy="975901"/>
            <a:chOff x="342905" y="2530549"/>
            <a:chExt cx="3119051" cy="975901"/>
          </a:xfrm>
        </p:grpSpPr>
        <p:sp>
          <p:nvSpPr>
            <p:cNvPr id="35" name="TextBox 34"/>
            <p:cNvSpPr txBox="1"/>
            <p:nvPr/>
          </p:nvSpPr>
          <p:spPr>
            <a:xfrm>
              <a:off x="342905" y="2530549"/>
              <a:ext cx="3119051" cy="369328"/>
            </a:xfrm>
            <a:prstGeom prst="rect">
              <a:avLst/>
            </a:prstGeom>
            <a:noFill/>
            <a:ln>
              <a:noFill/>
            </a:ln>
          </p:spPr>
          <p:txBody>
            <a:bodyPr wrap="square" lIns="0" tIns="45718" rIns="0" bIns="45718" rtlCol="0">
              <a:spAutoFit/>
            </a:bodyPr>
            <a:lstStyle/>
            <a:p>
              <a:pPr>
                <a:lnSpc>
                  <a:spcPct val="90000"/>
                </a:lnSpc>
                <a:spcBef>
                  <a:spcPct val="20000"/>
                </a:spcBef>
              </a:pPr>
              <a:r>
                <a:rPr lang="en-US" sz="2000" dirty="0" smtClean="0">
                  <a:solidFill>
                    <a:schemeClr val="accent6">
                      <a:lumMod val="75000"/>
                      <a:alpha val="99000"/>
                    </a:schemeClr>
                  </a:solidFill>
                  <a:latin typeface="Segoe UI" pitchFamily="34" charset="0"/>
                  <a:ea typeface="Segoe UI" pitchFamily="34" charset="0"/>
                  <a:cs typeface="Segoe UI" pitchFamily="34" charset="0"/>
                </a:rPr>
                <a:t>Growing Fast</a:t>
              </a:r>
              <a:endParaRPr lang="en-US" sz="2000" dirty="0">
                <a:solidFill>
                  <a:schemeClr val="accent6">
                    <a:lumMod val="75000"/>
                    <a:alpha val="99000"/>
                  </a:schemeClr>
                </a:solidFill>
                <a:latin typeface="Segoe UI" pitchFamily="34" charset="0"/>
                <a:ea typeface="Segoe UI" pitchFamily="34" charset="0"/>
                <a:cs typeface="Segoe UI" pitchFamily="34" charset="0"/>
              </a:endParaRPr>
            </a:p>
          </p:txBody>
        </p:sp>
        <p:sp>
          <p:nvSpPr>
            <p:cNvPr id="36" name="Rectangle 35"/>
            <p:cNvSpPr/>
            <p:nvPr/>
          </p:nvSpPr>
          <p:spPr>
            <a:xfrm>
              <a:off x="342905" y="2952452"/>
              <a:ext cx="3119051" cy="553998"/>
            </a:xfrm>
            <a:prstGeom prst="rect">
              <a:avLst/>
            </a:prstGeom>
            <a:ln>
              <a:noFill/>
            </a:ln>
          </p:spPr>
          <p:txBody>
            <a:bodyPr wrap="square" lIns="0" tIns="0" rIns="0" bIns="0">
              <a:spAutoFit/>
            </a:bodyPr>
            <a:lstStyle/>
            <a:p>
              <a:pPr marL="0" lvl="1" defTabSz="1218836" fontAlgn="base">
                <a:spcAft>
                  <a:spcPct val="0"/>
                </a:spcAft>
              </a:pPr>
              <a:r>
                <a:rPr lang="en-US" sz="1200" dirty="0">
                  <a:solidFill>
                    <a:schemeClr val="bg1">
                      <a:alpha val="99000"/>
                    </a:schemeClr>
                  </a:solidFill>
                  <a:ea typeface="Kozuka Gothic Pro R" pitchFamily="34" charset="-128"/>
                </a:rPr>
                <a:t>Successful services needs to grow/scale   </a:t>
              </a:r>
            </a:p>
            <a:p>
              <a:pPr marL="0" lvl="1" defTabSz="1218836" fontAlgn="base">
                <a:spcAft>
                  <a:spcPct val="0"/>
                </a:spcAft>
              </a:pPr>
              <a:r>
                <a:rPr lang="en-US" sz="1200" dirty="0">
                  <a:solidFill>
                    <a:schemeClr val="bg1">
                      <a:alpha val="99000"/>
                    </a:schemeClr>
                  </a:solidFill>
                  <a:ea typeface="Kozuka Gothic Pro R" pitchFamily="34" charset="-128"/>
                </a:rPr>
                <a:t>Keeping up w/ growth is big IT challenge </a:t>
              </a:r>
            </a:p>
            <a:p>
              <a:pPr marL="0" lvl="1" defTabSz="1218836" fontAlgn="base">
                <a:spcAft>
                  <a:spcPct val="0"/>
                </a:spcAft>
              </a:pPr>
              <a:r>
                <a:rPr lang="en-US" sz="1200" dirty="0">
                  <a:solidFill>
                    <a:schemeClr val="bg1">
                      <a:alpha val="99000"/>
                    </a:schemeClr>
                  </a:solidFill>
                  <a:ea typeface="Kozuka Gothic Pro R" pitchFamily="34" charset="-128"/>
                </a:rPr>
                <a:t>Cannot provision hardware fast enough</a:t>
              </a:r>
            </a:p>
          </p:txBody>
        </p:sp>
      </p:grpSp>
      <p:grpSp>
        <p:nvGrpSpPr>
          <p:cNvPr id="38" name="Group 37"/>
          <p:cNvGrpSpPr/>
          <p:nvPr/>
        </p:nvGrpSpPr>
        <p:grpSpPr>
          <a:xfrm>
            <a:off x="8415553" y="2324698"/>
            <a:ext cx="3489588" cy="1042549"/>
            <a:chOff x="791289" y="3100241"/>
            <a:chExt cx="3489588" cy="1042549"/>
          </a:xfrm>
        </p:grpSpPr>
        <p:cxnSp>
          <p:nvCxnSpPr>
            <p:cNvPr id="30" name="Straight Arrow Connector 29"/>
            <p:cNvCxnSpPr/>
            <p:nvPr/>
          </p:nvCxnSpPr>
          <p:spPr bwMode="auto">
            <a:xfrm rot="16200000" flipV="1">
              <a:off x="680250" y="3547876"/>
              <a:ext cx="895273" cy="4"/>
            </a:xfrm>
            <a:prstGeom prst="straightConnector1">
              <a:avLst/>
            </a:prstGeom>
            <a:ln w="25400">
              <a:solidFill>
                <a:schemeClr val="bg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cxnSp>
          <p:nvCxnSpPr>
            <p:cNvPr id="31" name="Straight Arrow Connector 30"/>
            <p:cNvCxnSpPr/>
            <p:nvPr/>
          </p:nvCxnSpPr>
          <p:spPr bwMode="auto">
            <a:xfrm>
              <a:off x="1127886" y="3996754"/>
              <a:ext cx="3152991" cy="935"/>
            </a:xfrm>
            <a:prstGeom prst="straightConnector1">
              <a:avLst/>
            </a:prstGeom>
            <a:ln w="25400">
              <a:solidFill>
                <a:schemeClr val="bg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sp>
          <p:nvSpPr>
            <p:cNvPr id="32" name="Text Placeholder 6"/>
            <p:cNvSpPr txBox="1">
              <a:spLocks/>
            </p:cNvSpPr>
            <p:nvPr/>
          </p:nvSpPr>
          <p:spPr bwMode="auto">
            <a:xfrm>
              <a:off x="3077890" y="3725200"/>
              <a:ext cx="1142497" cy="134617"/>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algn="ctr" defTabSz="1218936" eaLnBrk="0" fontAlgn="base" hangingPunct="0">
                <a:spcBef>
                  <a:spcPct val="20000"/>
                </a:spcBef>
                <a:spcAft>
                  <a:spcPct val="0"/>
                </a:spcAft>
                <a:buClr>
                  <a:srgbClr val="000000"/>
                </a:buClr>
              </a:pPr>
              <a:r>
                <a:rPr lang="en-US" sz="1100" i="1" dirty="0">
                  <a:solidFill>
                    <a:schemeClr val="bg1">
                      <a:alpha val="99000"/>
                    </a:schemeClr>
                  </a:solidFill>
                </a:rPr>
                <a:t>Average Usage</a:t>
              </a:r>
            </a:p>
          </p:txBody>
        </p:sp>
        <p:sp>
          <p:nvSpPr>
            <p:cNvPr id="33" name="Rectangle 32"/>
            <p:cNvSpPr/>
            <p:nvPr/>
          </p:nvSpPr>
          <p:spPr>
            <a:xfrm rot="16200000">
              <a:off x="400511" y="3518619"/>
              <a:ext cx="1014949" cy="233393"/>
            </a:xfrm>
            <a:prstGeom prst="rect">
              <a:avLst/>
            </a:prstGeom>
            <a:ln>
              <a:noFill/>
            </a:ln>
          </p:spPr>
          <p:txBody>
            <a:bodyPr wrap="square" lIns="91436" tIns="45718" rIns="91436" bIns="45718">
              <a:spAutoFit/>
            </a:bodyPr>
            <a:lstStyle/>
            <a:p>
              <a:pPr marL="304735" indent="-304735" algn="ctr" defTabSz="1218936" eaLnBrk="0" fontAlgn="base" hangingPunct="0">
                <a:lnSpc>
                  <a:spcPts val="1066"/>
                </a:lnSpc>
                <a:spcBef>
                  <a:spcPct val="20000"/>
                </a:spcBef>
                <a:spcAft>
                  <a:spcPct val="0"/>
                </a:spcAft>
                <a:buClr>
                  <a:srgbClr val="000000"/>
                </a:buClr>
              </a:pPr>
              <a:r>
                <a:rPr lang="en-US" sz="1200" dirty="0">
                  <a:solidFill>
                    <a:schemeClr val="bg1">
                      <a:alpha val="99000"/>
                    </a:schemeClr>
                  </a:solidFill>
                </a:rPr>
                <a:t>Compute </a:t>
              </a:r>
            </a:p>
          </p:txBody>
        </p:sp>
        <p:sp>
          <p:nvSpPr>
            <p:cNvPr id="37" name="Freeform 36"/>
            <p:cNvSpPr/>
            <p:nvPr/>
          </p:nvSpPr>
          <p:spPr>
            <a:xfrm>
              <a:off x="1113336" y="3133426"/>
              <a:ext cx="3085702" cy="860645"/>
            </a:xfrm>
            <a:custGeom>
              <a:avLst/>
              <a:gdLst>
                <a:gd name="connsiteX0" fmla="*/ 0 w 3180080"/>
                <a:gd name="connsiteY0" fmla="*/ 782320 h 912707"/>
                <a:gd name="connsiteX1" fmla="*/ 1635760 w 3180080"/>
                <a:gd name="connsiteY1" fmla="*/ 782320 h 912707"/>
                <a:gd name="connsiteX2" fmla="*/ 3180080 w 3180080"/>
                <a:gd name="connsiteY2" fmla="*/ 0 h 912707"/>
                <a:gd name="connsiteX0" fmla="*/ 0 w 3159760"/>
                <a:gd name="connsiteY0" fmla="*/ 881288 h 946481"/>
                <a:gd name="connsiteX1" fmla="*/ 1615440 w 3159760"/>
                <a:gd name="connsiteY1" fmla="*/ 782320 h 946481"/>
                <a:gd name="connsiteX2" fmla="*/ 3159760 w 3159760"/>
                <a:gd name="connsiteY2" fmla="*/ 0 h 946481"/>
                <a:gd name="connsiteX0" fmla="*/ 0 w 3159760"/>
                <a:gd name="connsiteY0" fmla="*/ 881288 h 929201"/>
                <a:gd name="connsiteX1" fmla="*/ 1615440 w 3159760"/>
                <a:gd name="connsiteY1" fmla="*/ 782320 h 929201"/>
                <a:gd name="connsiteX2" fmla="*/ 3159760 w 3159760"/>
                <a:gd name="connsiteY2" fmla="*/ 0 h 929201"/>
                <a:gd name="connsiteX0" fmla="*/ 0 w 3149600"/>
                <a:gd name="connsiteY0" fmla="*/ 991253 h 1001464"/>
                <a:gd name="connsiteX1" fmla="*/ 1605280 w 3149600"/>
                <a:gd name="connsiteY1" fmla="*/ 782320 h 1001464"/>
                <a:gd name="connsiteX2" fmla="*/ 3149600 w 3149600"/>
                <a:gd name="connsiteY2" fmla="*/ 0 h 1001464"/>
                <a:gd name="connsiteX0" fmla="*/ 0 w 3149600"/>
                <a:gd name="connsiteY0" fmla="*/ 991253 h 991253"/>
                <a:gd name="connsiteX1" fmla="*/ 1605280 w 3149600"/>
                <a:gd name="connsiteY1" fmla="*/ 782320 h 991253"/>
                <a:gd name="connsiteX2" fmla="*/ 3149600 w 3149600"/>
                <a:gd name="connsiteY2" fmla="*/ 0 h 991253"/>
              </a:gdLst>
              <a:ahLst/>
              <a:cxnLst>
                <a:cxn ang="0">
                  <a:pos x="connsiteX0" y="connsiteY0"/>
                </a:cxn>
                <a:cxn ang="0">
                  <a:pos x="connsiteX1" y="connsiteY1"/>
                </a:cxn>
                <a:cxn ang="0">
                  <a:pos x="connsiteX2" y="connsiteY2"/>
                </a:cxn>
              </a:cxnLst>
              <a:rect l="l" t="t" r="r" b="b"/>
              <a:pathLst>
                <a:path w="3149600" h="991253">
                  <a:moveTo>
                    <a:pt x="0" y="991253"/>
                  </a:moveTo>
                  <a:cubicBezTo>
                    <a:pt x="623993" y="979471"/>
                    <a:pt x="1080347" y="947529"/>
                    <a:pt x="1605280" y="782320"/>
                  </a:cubicBezTo>
                  <a:cubicBezTo>
                    <a:pt x="2130213" y="617111"/>
                    <a:pt x="2642446" y="325966"/>
                    <a:pt x="3149600" y="0"/>
                  </a:cubicBezTo>
                </a:path>
              </a:pathLst>
            </a:custGeom>
            <a:ln w="25400">
              <a:solidFill>
                <a:schemeClr val="bg1"/>
              </a:solidFill>
              <a:headEnd type="none" w="med" len="med"/>
              <a:tailEnd type="triangle"/>
            </a:ln>
            <a:effectLst/>
          </p:spPr>
          <p:txBody>
            <a:bodyPr lIns="91436" tIns="45718" rIns="91436" bIns="45718" rtlCol="0" anchor="ctr"/>
            <a:lstStyle/>
            <a:p>
              <a:pPr algn="ctr"/>
              <a:endParaRPr lang="en-US" dirty="0"/>
            </a:p>
          </p:txBody>
        </p:sp>
      </p:grpSp>
      <p:grpSp>
        <p:nvGrpSpPr>
          <p:cNvPr id="60" name="Group 59"/>
          <p:cNvGrpSpPr/>
          <p:nvPr/>
        </p:nvGrpSpPr>
        <p:grpSpPr>
          <a:xfrm>
            <a:off x="5226001" y="5122737"/>
            <a:ext cx="3190656" cy="981752"/>
            <a:chOff x="342905" y="5195334"/>
            <a:chExt cx="3190656" cy="981752"/>
          </a:xfrm>
        </p:grpSpPr>
        <p:sp>
          <p:nvSpPr>
            <p:cNvPr id="44" name="TextBox 43"/>
            <p:cNvSpPr txBox="1"/>
            <p:nvPr/>
          </p:nvSpPr>
          <p:spPr>
            <a:xfrm>
              <a:off x="342905" y="5195334"/>
              <a:ext cx="3045807" cy="369328"/>
            </a:xfrm>
            <a:prstGeom prst="rect">
              <a:avLst/>
            </a:prstGeom>
            <a:noFill/>
            <a:ln>
              <a:noFill/>
            </a:ln>
          </p:spPr>
          <p:txBody>
            <a:bodyPr wrap="square" lIns="0" tIns="45718" rIns="0" bIns="45718" rtlCol="0">
              <a:spAutoFit/>
            </a:bodyPr>
            <a:lstStyle/>
            <a:p>
              <a:pPr>
                <a:lnSpc>
                  <a:spcPct val="90000"/>
                </a:lnSpc>
                <a:spcBef>
                  <a:spcPct val="20000"/>
                </a:spcBef>
              </a:pPr>
              <a:r>
                <a:rPr lang="en-US" sz="2000" dirty="0" smtClean="0">
                  <a:solidFill>
                    <a:schemeClr val="accent6">
                      <a:lumMod val="75000"/>
                      <a:alpha val="99000"/>
                    </a:schemeClr>
                  </a:solidFill>
                  <a:latin typeface="Segoe UI" pitchFamily="34" charset="0"/>
                  <a:ea typeface="Segoe UI" pitchFamily="34" charset="0"/>
                  <a:cs typeface="Segoe UI" pitchFamily="34" charset="0"/>
                </a:rPr>
                <a:t>Predictable Bursting</a:t>
              </a:r>
              <a:endParaRPr lang="en-US" sz="2000" dirty="0">
                <a:solidFill>
                  <a:schemeClr val="accent6">
                    <a:lumMod val="75000"/>
                    <a:alpha val="99000"/>
                  </a:schemeClr>
                </a:solidFill>
                <a:latin typeface="Segoe UI" pitchFamily="34" charset="0"/>
                <a:ea typeface="Segoe UI" pitchFamily="34" charset="0"/>
                <a:cs typeface="Segoe UI" pitchFamily="34" charset="0"/>
              </a:endParaRPr>
            </a:p>
          </p:txBody>
        </p:sp>
        <p:sp>
          <p:nvSpPr>
            <p:cNvPr id="45" name="Rectangle 44"/>
            <p:cNvSpPr/>
            <p:nvPr/>
          </p:nvSpPr>
          <p:spPr>
            <a:xfrm>
              <a:off x="342905" y="5623088"/>
              <a:ext cx="3190656" cy="553998"/>
            </a:xfrm>
            <a:prstGeom prst="rect">
              <a:avLst/>
            </a:prstGeom>
            <a:ln>
              <a:noFill/>
            </a:ln>
          </p:spPr>
          <p:txBody>
            <a:bodyPr wrap="square" lIns="0" tIns="0" rIns="0" bIns="0">
              <a:spAutoFit/>
            </a:bodyPr>
            <a:lstStyle/>
            <a:p>
              <a:pPr marL="0" lvl="1" defTabSz="1218836" fontAlgn="base">
                <a:spcAft>
                  <a:spcPct val="0"/>
                </a:spcAft>
              </a:pPr>
              <a:r>
                <a:rPr lang="en-US" sz="1200" dirty="0">
                  <a:solidFill>
                    <a:schemeClr val="bg1">
                      <a:alpha val="99000"/>
                    </a:schemeClr>
                  </a:solidFill>
                  <a:ea typeface="Kozuka Gothic Pro R" pitchFamily="34" charset="-128"/>
                </a:rPr>
                <a:t>Services with micro seasonality trends   </a:t>
              </a:r>
            </a:p>
            <a:p>
              <a:pPr marL="0" lvl="1" defTabSz="1218836" fontAlgn="base">
                <a:spcAft>
                  <a:spcPct val="0"/>
                </a:spcAft>
              </a:pPr>
              <a:r>
                <a:rPr lang="en-US" sz="1200" dirty="0">
                  <a:solidFill>
                    <a:schemeClr val="bg1">
                      <a:alpha val="99000"/>
                    </a:schemeClr>
                  </a:solidFill>
                  <a:ea typeface="Kozuka Gothic Pro R" pitchFamily="34" charset="-128"/>
                </a:rPr>
                <a:t>Peaks due to periodic increased demand</a:t>
              </a:r>
            </a:p>
            <a:p>
              <a:pPr marL="0" lvl="1" defTabSz="1218836" fontAlgn="base">
                <a:spcAft>
                  <a:spcPct val="0"/>
                </a:spcAft>
              </a:pPr>
              <a:r>
                <a:rPr lang="en-US" sz="1200" dirty="0">
                  <a:solidFill>
                    <a:schemeClr val="bg1">
                      <a:alpha val="99000"/>
                    </a:schemeClr>
                  </a:solidFill>
                  <a:ea typeface="Kozuka Gothic Pro R" pitchFamily="34" charset="-128"/>
                </a:rPr>
                <a:t>IT complexity and wasted </a:t>
              </a:r>
              <a:r>
                <a:rPr lang="en-US" sz="1200" dirty="0" smtClean="0">
                  <a:solidFill>
                    <a:schemeClr val="bg1">
                      <a:alpha val="99000"/>
                    </a:schemeClr>
                  </a:solidFill>
                  <a:ea typeface="Kozuka Gothic Pro R" pitchFamily="34" charset="-128"/>
                </a:rPr>
                <a:t>capacity</a:t>
              </a:r>
              <a:endParaRPr lang="en-US" sz="1200" dirty="0">
                <a:solidFill>
                  <a:schemeClr val="bg1">
                    <a:alpha val="99000"/>
                  </a:schemeClr>
                </a:solidFill>
                <a:ea typeface="Kozuka Gothic Pro R" pitchFamily="34" charset="-128"/>
              </a:endParaRPr>
            </a:p>
          </p:txBody>
        </p:sp>
      </p:grpSp>
      <p:grpSp>
        <p:nvGrpSpPr>
          <p:cNvPr id="50" name="Group 49"/>
          <p:cNvGrpSpPr/>
          <p:nvPr/>
        </p:nvGrpSpPr>
        <p:grpSpPr>
          <a:xfrm>
            <a:off x="8439906" y="5009613"/>
            <a:ext cx="3489588" cy="1105771"/>
            <a:chOff x="663337" y="5615470"/>
            <a:chExt cx="3489588" cy="1105771"/>
          </a:xfrm>
        </p:grpSpPr>
        <p:cxnSp>
          <p:nvCxnSpPr>
            <p:cNvPr id="39" name="Straight Arrow Connector 38"/>
            <p:cNvCxnSpPr/>
            <p:nvPr/>
          </p:nvCxnSpPr>
          <p:spPr bwMode="auto">
            <a:xfrm rot="16200000" flipV="1">
              <a:off x="552299" y="6271428"/>
              <a:ext cx="895273" cy="4"/>
            </a:xfrm>
            <a:prstGeom prst="straightConnector1">
              <a:avLst/>
            </a:prstGeom>
            <a:ln w="25400">
              <a:solidFill>
                <a:schemeClr val="bg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cxnSp>
          <p:nvCxnSpPr>
            <p:cNvPr id="40" name="Straight Arrow Connector 39"/>
            <p:cNvCxnSpPr/>
            <p:nvPr/>
          </p:nvCxnSpPr>
          <p:spPr bwMode="auto">
            <a:xfrm>
              <a:off x="999935" y="6720306"/>
              <a:ext cx="3152990" cy="935"/>
            </a:xfrm>
            <a:prstGeom prst="straightConnector1">
              <a:avLst/>
            </a:prstGeom>
            <a:ln w="25400">
              <a:solidFill>
                <a:schemeClr val="bg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sp>
          <p:nvSpPr>
            <p:cNvPr id="41" name="Rectangle 40"/>
            <p:cNvSpPr/>
            <p:nvPr/>
          </p:nvSpPr>
          <p:spPr>
            <a:xfrm rot="16200000">
              <a:off x="267764" y="6011043"/>
              <a:ext cx="1024540" cy="233393"/>
            </a:xfrm>
            <a:prstGeom prst="rect">
              <a:avLst/>
            </a:prstGeom>
            <a:ln>
              <a:noFill/>
            </a:ln>
          </p:spPr>
          <p:txBody>
            <a:bodyPr wrap="square" lIns="91436" tIns="45718" rIns="91436" bIns="45718">
              <a:spAutoFit/>
            </a:bodyPr>
            <a:lstStyle/>
            <a:p>
              <a:pPr marL="304735" indent="-304735" algn="ctr" defTabSz="1218936" eaLnBrk="0" fontAlgn="base" hangingPunct="0">
                <a:lnSpc>
                  <a:spcPts val="1066"/>
                </a:lnSpc>
                <a:spcBef>
                  <a:spcPct val="20000"/>
                </a:spcBef>
                <a:spcAft>
                  <a:spcPct val="0"/>
                </a:spcAft>
                <a:buClr>
                  <a:srgbClr val="000000"/>
                </a:buClr>
              </a:pPr>
              <a:r>
                <a:rPr lang="en-US" sz="1200" dirty="0">
                  <a:solidFill>
                    <a:schemeClr val="bg1">
                      <a:alpha val="99000"/>
                    </a:schemeClr>
                  </a:solidFill>
                </a:rPr>
                <a:t>Compute </a:t>
              </a:r>
            </a:p>
          </p:txBody>
        </p:sp>
        <p:sp>
          <p:nvSpPr>
            <p:cNvPr id="48" name="Freeform 47"/>
            <p:cNvSpPr/>
            <p:nvPr/>
          </p:nvSpPr>
          <p:spPr>
            <a:xfrm>
              <a:off x="1023968" y="5891755"/>
              <a:ext cx="2919644" cy="583019"/>
            </a:xfrm>
            <a:custGeom>
              <a:avLst/>
              <a:gdLst>
                <a:gd name="connsiteX0" fmla="*/ 0 w 2190307"/>
                <a:gd name="connsiteY0" fmla="*/ 689345 h 781494"/>
                <a:gd name="connsiteX1" fmla="*/ 531628 w 2190307"/>
                <a:gd name="connsiteY1" fmla="*/ 8861 h 781494"/>
                <a:gd name="connsiteX2" fmla="*/ 967563 w 2190307"/>
                <a:gd name="connsiteY2" fmla="*/ 742508 h 781494"/>
                <a:gd name="connsiteX3" fmla="*/ 1435395 w 2190307"/>
                <a:gd name="connsiteY3" fmla="*/ 8861 h 781494"/>
                <a:gd name="connsiteX4" fmla="*/ 1828800 w 2190307"/>
                <a:gd name="connsiteY4" fmla="*/ 721243 h 781494"/>
                <a:gd name="connsiteX5" fmla="*/ 2190307 w 2190307"/>
                <a:gd name="connsiteY5" fmla="*/ 370368 h 781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90307" h="781494">
                  <a:moveTo>
                    <a:pt x="0" y="689345"/>
                  </a:moveTo>
                  <a:cubicBezTo>
                    <a:pt x="185183" y="344672"/>
                    <a:pt x="370367" y="0"/>
                    <a:pt x="531628" y="8861"/>
                  </a:cubicBezTo>
                  <a:cubicBezTo>
                    <a:pt x="692889" y="17722"/>
                    <a:pt x="816935" y="742508"/>
                    <a:pt x="967563" y="742508"/>
                  </a:cubicBezTo>
                  <a:cubicBezTo>
                    <a:pt x="1118191" y="742508"/>
                    <a:pt x="1291856" y="12405"/>
                    <a:pt x="1435395" y="8861"/>
                  </a:cubicBezTo>
                  <a:cubicBezTo>
                    <a:pt x="1578934" y="5317"/>
                    <a:pt x="1702981" y="660992"/>
                    <a:pt x="1828800" y="721243"/>
                  </a:cubicBezTo>
                  <a:cubicBezTo>
                    <a:pt x="1954619" y="781494"/>
                    <a:pt x="2119423" y="430619"/>
                    <a:pt x="2190307" y="370368"/>
                  </a:cubicBezTo>
                </a:path>
              </a:pathLst>
            </a:custGeom>
            <a:ln w="25400">
              <a:solidFill>
                <a:schemeClr val="bg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txBody>
            <a:bodyPr rtlCol="0" anchor="ctr"/>
            <a:lstStyle/>
            <a:p>
              <a:pPr algn="ctr"/>
              <a:endParaRPr lang="en-US" dirty="0"/>
            </a:p>
          </p:txBody>
        </p:sp>
        <p:cxnSp>
          <p:nvCxnSpPr>
            <p:cNvPr id="49" name="Straight Connector 48"/>
            <p:cNvCxnSpPr/>
            <p:nvPr/>
          </p:nvCxnSpPr>
          <p:spPr bwMode="auto">
            <a:xfrm>
              <a:off x="1023975" y="6266416"/>
              <a:ext cx="2963103" cy="24852"/>
            </a:xfrm>
            <a:prstGeom prst="line">
              <a:avLst/>
            </a:prstGeom>
            <a:ln w="19050">
              <a:solidFill>
                <a:schemeClr val="bg1"/>
              </a:solidFill>
              <a:prstDash val="sysDot"/>
              <a:headEnd type="none" w="med" len="med"/>
              <a:tailEnd type="none" w="med" len="med"/>
            </a:ln>
            <a:effectLst/>
          </p:spPr>
          <p:style>
            <a:lnRef idx="3">
              <a:schemeClr val="accent3"/>
            </a:lnRef>
            <a:fillRef idx="0">
              <a:schemeClr val="accent3"/>
            </a:fillRef>
            <a:effectRef idx="2">
              <a:schemeClr val="accent3"/>
            </a:effectRef>
            <a:fontRef idx="minor">
              <a:schemeClr val="tx1"/>
            </a:fontRef>
          </p:style>
        </p:cxnSp>
      </p:grpSp>
      <p:cxnSp>
        <p:nvCxnSpPr>
          <p:cNvPr id="62" name="Straight Connector 61"/>
          <p:cNvCxnSpPr/>
          <p:nvPr/>
        </p:nvCxnSpPr>
        <p:spPr>
          <a:xfrm>
            <a:off x="4977353" y="1989977"/>
            <a:ext cx="7211472" cy="0"/>
          </a:xfrm>
          <a:prstGeom prst="line">
            <a:avLst/>
          </a:prstGeom>
          <a:ln>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a:off x="4977353" y="3429000"/>
            <a:ext cx="7211472" cy="0"/>
          </a:xfrm>
          <a:prstGeom prst="line">
            <a:avLst/>
          </a:prstGeom>
          <a:ln>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4977353" y="4876800"/>
            <a:ext cx="7211472" cy="0"/>
          </a:xfrm>
          <a:prstGeom prst="line">
            <a:avLst/>
          </a:prstGeom>
          <a:ln>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4977353" y="6304962"/>
            <a:ext cx="7211472" cy="0"/>
          </a:xfrm>
          <a:prstGeom prst="line">
            <a:avLst/>
          </a:prstGeom>
          <a:ln>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pic>
        <p:nvPicPr>
          <p:cNvPr id="51" name="Picture 50"/>
          <p:cNvPicPr>
            <a:picLocks noChangeAspect="1"/>
          </p:cNvPicPr>
          <p:nvPr/>
        </p:nvPicPr>
        <p:blipFill>
          <a:blip r:embed="rId3" cstate="print">
            <a:extLst>
              <a:ext uri="{BEBA8EAE-BF5A-486C-A8C5-ECC9F3942E4B}">
                <a14:imgProps xmlns:a14="http://schemas.microsoft.com/office/drawing/2010/main">
                  <a14:imgLayer r:embed="rId4">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29588740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Cloud </a:t>
            </a:r>
            <a:r>
              <a:rPr lang="en-US" dirty="0">
                <a:solidFill>
                  <a:schemeClr val="accent2">
                    <a:alpha val="99000"/>
                  </a:schemeClr>
                </a:solidFill>
              </a:rPr>
              <a:t>Services</a:t>
            </a:r>
          </a:p>
        </p:txBody>
      </p:sp>
      <p:grpSp>
        <p:nvGrpSpPr>
          <p:cNvPr id="12" name="Group 11"/>
          <p:cNvGrpSpPr/>
          <p:nvPr/>
        </p:nvGrpSpPr>
        <p:grpSpPr>
          <a:xfrm>
            <a:off x="8115303" y="1446213"/>
            <a:ext cx="3560760" cy="3987024"/>
            <a:chOff x="8115303" y="1446213"/>
            <a:chExt cx="3560760" cy="3987024"/>
          </a:xfrm>
        </p:grpSpPr>
        <p:sp>
          <p:nvSpPr>
            <p:cNvPr id="43" name="Rectangle 42"/>
            <p:cNvSpPr/>
            <p:nvPr/>
          </p:nvSpPr>
          <p:spPr bwMode="auto">
            <a:xfrm>
              <a:off x="8115303" y="4752940"/>
              <a:ext cx="3560760" cy="68029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42" name="Rectangle 41"/>
            <p:cNvSpPr/>
            <p:nvPr/>
          </p:nvSpPr>
          <p:spPr bwMode="auto">
            <a:xfrm>
              <a:off x="8115303" y="1446213"/>
              <a:ext cx="3560760" cy="320021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25" name="Picture 24"/>
            <p:cNvPicPr>
              <a:picLocks noChangeAspect="1"/>
            </p:cNvPicPr>
            <p:nvPr/>
          </p:nvPicPr>
          <p:blipFill>
            <a:blip r:embed="rId3" cstate="screen">
              <a:extLst>
                <a:ext uri="{BEBA8EAE-BF5A-486C-A8C5-ECC9F3942E4B}">
                  <a14:imgProps xmlns:a14="http://schemas.microsoft.com/office/drawing/2010/main">
                    <a14:imgLayer r:embed="rId4">
                      <a14:imgEffect>
                        <a14:brightnessContrast bright="-40000"/>
                      </a14:imgEffect>
                    </a14:imgLayer>
                  </a14:imgProps>
                </a:ext>
                <a:ext uri="{28A0092B-C50C-407E-A947-70E740481C1C}">
                  <a14:useLocalDpi xmlns:a14="http://schemas.microsoft.com/office/drawing/2010/main"/>
                </a:ext>
              </a:extLst>
            </a:blip>
            <a:stretch>
              <a:fillRect/>
            </a:stretch>
          </p:blipFill>
          <p:spPr>
            <a:xfrm>
              <a:off x="9399946" y="1817607"/>
              <a:ext cx="899686" cy="1416484"/>
            </a:xfrm>
            <a:prstGeom prst="rect">
              <a:avLst/>
            </a:prstGeom>
            <a:effectLst/>
          </p:spPr>
        </p:pic>
        <p:sp>
          <p:nvSpPr>
            <p:cNvPr id="26" name="Rectangle 25"/>
            <p:cNvSpPr/>
            <p:nvPr/>
          </p:nvSpPr>
          <p:spPr>
            <a:xfrm>
              <a:off x="8234184" y="4158734"/>
              <a:ext cx="3322998" cy="369332"/>
            </a:xfrm>
            <a:prstGeom prst="rect">
              <a:avLst/>
            </a:prstGeom>
          </p:spPr>
          <p:txBody>
            <a:bodyPr wrap="square">
              <a:spAutoFit/>
            </a:bodyPr>
            <a:lstStyle/>
            <a:p>
              <a:pPr algn="ctr" defTabSz="1218673">
                <a:lnSpc>
                  <a:spcPct val="90000"/>
                </a:lnSpc>
              </a:pPr>
              <a:r>
                <a:rPr lang="en-US" sz="2000" dirty="0">
                  <a:solidFill>
                    <a:schemeClr val="bg2">
                      <a:lumMod val="50000"/>
                      <a:alpha val="99000"/>
                    </a:schemeClr>
                  </a:solidFill>
                </a:rPr>
                <a:t>Software-as-a-Service</a:t>
              </a:r>
            </a:p>
          </p:txBody>
        </p:sp>
        <p:sp>
          <p:nvSpPr>
            <p:cNvPr id="23" name="TextBox 22"/>
            <p:cNvSpPr txBox="1"/>
            <p:nvPr/>
          </p:nvSpPr>
          <p:spPr>
            <a:xfrm>
              <a:off x="8152004" y="4715157"/>
              <a:ext cx="3487358" cy="692475"/>
            </a:xfrm>
            <a:prstGeom prst="rect">
              <a:avLst/>
            </a:prstGeom>
            <a:noFill/>
            <a:ln>
              <a:noFill/>
            </a:ln>
            <a:effectLst>
              <a:reflection stA="50000" endPos="32000" dist="63500" dir="5400000" sy="-100000" algn="bl" rotWithShape="0"/>
            </a:effectLst>
          </p:spPr>
          <p:txBody>
            <a:bodyPr wrap="square" lIns="0" tIns="0" rIns="0" bIns="0" rtlCol="0" anchor="ctr" anchorCtr="0">
              <a:noAutofit/>
            </a:bodyPr>
            <a:lstStyle>
              <a:defPPr>
                <a:defRPr lang="en-US"/>
              </a:defPPr>
              <a:lvl1pPr algn="ctr">
                <a:defRPr sz="3600">
                  <a:solidFill>
                    <a:schemeClr val="bg2">
                      <a:lumMod val="50000"/>
                      <a:alpha val="99000"/>
                    </a:schemeClr>
                  </a:solidFill>
                </a:defRPr>
              </a:lvl1pPr>
            </a:lstStyle>
            <a:p>
              <a:r>
                <a:rPr lang="en-US" dirty="0">
                  <a:solidFill>
                    <a:schemeClr val="bg1">
                      <a:alpha val="99000"/>
                    </a:schemeClr>
                  </a:solidFill>
                </a:rPr>
                <a:t>consume</a:t>
              </a:r>
            </a:p>
          </p:txBody>
        </p:sp>
        <p:sp>
          <p:nvSpPr>
            <p:cNvPr id="24" name="TextBox 23"/>
            <p:cNvSpPr txBox="1"/>
            <p:nvPr/>
          </p:nvSpPr>
          <p:spPr>
            <a:xfrm>
              <a:off x="9035797" y="3364369"/>
              <a:ext cx="1595907" cy="938696"/>
            </a:xfrm>
            <a:prstGeom prst="rect">
              <a:avLst/>
            </a:prstGeom>
            <a:noFill/>
          </p:spPr>
          <p:txBody>
            <a:bodyPr wrap="none" lIns="121899" tIns="60949" rIns="121899" bIns="60949" rtlCol="0">
              <a:spAutoFit/>
            </a:bodyPr>
            <a:lstStyle>
              <a:defPPr>
                <a:defRPr lang="en-US"/>
              </a:defPPr>
              <a:lvl1pPr>
                <a:defRPr sz="5300">
                  <a:solidFill>
                    <a:schemeClr val="accent2">
                      <a:alpha val="99000"/>
                    </a:schemeClr>
                  </a:solidFill>
                  <a:latin typeface="Segoe" pitchFamily="34" charset="0"/>
                </a:defRPr>
              </a:lvl1pPr>
            </a:lstStyle>
            <a:p>
              <a:r>
                <a:rPr lang="en-US" dirty="0" err="1" smtClean="0">
                  <a:latin typeface="Segoe UI Light" pitchFamily="34" charset="0"/>
                </a:rPr>
                <a:t>SaaS</a:t>
              </a:r>
              <a:endParaRPr lang="en-US" dirty="0">
                <a:latin typeface="Segoe UI Light" pitchFamily="34" charset="0"/>
              </a:endParaRPr>
            </a:p>
          </p:txBody>
        </p:sp>
      </p:grpSp>
      <p:grpSp>
        <p:nvGrpSpPr>
          <p:cNvPr id="11" name="Group 10"/>
          <p:cNvGrpSpPr/>
          <p:nvPr/>
        </p:nvGrpSpPr>
        <p:grpSpPr>
          <a:xfrm>
            <a:off x="4316414" y="1446213"/>
            <a:ext cx="3560760" cy="3987024"/>
            <a:chOff x="4316414" y="1446213"/>
            <a:chExt cx="3560760" cy="3987024"/>
          </a:xfrm>
        </p:grpSpPr>
        <p:sp>
          <p:nvSpPr>
            <p:cNvPr id="44" name="Rectangle 43"/>
            <p:cNvSpPr/>
            <p:nvPr/>
          </p:nvSpPr>
          <p:spPr bwMode="auto">
            <a:xfrm>
              <a:off x="4316414" y="4752940"/>
              <a:ext cx="3560760" cy="68029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41" name="Rectangle 40"/>
            <p:cNvSpPr/>
            <p:nvPr/>
          </p:nvSpPr>
          <p:spPr bwMode="auto">
            <a:xfrm>
              <a:off x="4316414" y="1446213"/>
              <a:ext cx="3560760" cy="320021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31" name="Picture 30"/>
            <p:cNvPicPr>
              <a:picLocks noChangeAspect="1"/>
            </p:cNvPicPr>
            <p:nvPr/>
          </p:nvPicPr>
          <p:blipFill>
            <a:blip r:embed="rId5" cstate="screen">
              <a:extLst>
                <a:ext uri="{BEBA8EAE-BF5A-486C-A8C5-ECC9F3942E4B}">
                  <a14:imgProps xmlns:a14="http://schemas.microsoft.com/office/drawing/2010/main">
                    <a14:imgLayer r:embed="rId6">
                      <a14:imgEffect>
                        <a14:brightnessContrast bright="-40000"/>
                      </a14:imgEffect>
                    </a14:imgLayer>
                  </a14:imgProps>
                </a:ext>
                <a:ext uri="{28A0092B-C50C-407E-A947-70E740481C1C}">
                  <a14:useLocalDpi xmlns:a14="http://schemas.microsoft.com/office/drawing/2010/main"/>
                </a:ext>
              </a:extLst>
            </a:blip>
            <a:stretch>
              <a:fillRect/>
            </a:stretch>
          </p:blipFill>
          <p:spPr>
            <a:xfrm>
              <a:off x="5418160" y="2019752"/>
              <a:ext cx="1284299" cy="1176630"/>
            </a:xfrm>
            <a:prstGeom prst="rect">
              <a:avLst/>
            </a:prstGeom>
          </p:spPr>
        </p:pic>
        <p:sp>
          <p:nvSpPr>
            <p:cNvPr id="32" name="Rectangle 31"/>
            <p:cNvSpPr/>
            <p:nvPr/>
          </p:nvSpPr>
          <p:spPr>
            <a:xfrm>
              <a:off x="4430163" y="4158734"/>
              <a:ext cx="3333264" cy="369332"/>
            </a:xfrm>
            <a:prstGeom prst="rect">
              <a:avLst/>
            </a:prstGeom>
          </p:spPr>
          <p:txBody>
            <a:bodyPr wrap="square">
              <a:spAutoFit/>
            </a:bodyPr>
            <a:lstStyle/>
            <a:p>
              <a:pPr algn="ctr" defTabSz="1218673">
                <a:lnSpc>
                  <a:spcPct val="90000"/>
                </a:lnSpc>
              </a:pPr>
              <a:r>
                <a:rPr lang="en-US" sz="2000" dirty="0">
                  <a:solidFill>
                    <a:schemeClr val="bg2">
                      <a:lumMod val="50000"/>
                      <a:alpha val="99000"/>
                    </a:schemeClr>
                  </a:solidFill>
                </a:rPr>
                <a:t>Platform-as-a-Service</a:t>
              </a:r>
            </a:p>
          </p:txBody>
        </p:sp>
        <p:sp>
          <p:nvSpPr>
            <p:cNvPr id="29" name="TextBox 28"/>
            <p:cNvSpPr txBox="1"/>
            <p:nvPr/>
          </p:nvSpPr>
          <p:spPr>
            <a:xfrm>
              <a:off x="4353116" y="4715157"/>
              <a:ext cx="3487356" cy="692475"/>
            </a:xfrm>
            <a:prstGeom prst="rect">
              <a:avLst/>
            </a:prstGeom>
            <a:noFill/>
            <a:ln>
              <a:noFill/>
            </a:ln>
            <a:effectLst>
              <a:reflection stA="50000" endPos="32000" dist="63500" dir="5400000" sy="-100000" algn="bl" rotWithShape="0"/>
            </a:effectLst>
          </p:spPr>
          <p:txBody>
            <a:bodyPr wrap="square" lIns="0" tIns="0" rIns="0" bIns="0" rtlCol="0" anchor="ctr" anchorCtr="0">
              <a:noAutofit/>
            </a:bodyPr>
            <a:lstStyle>
              <a:defPPr>
                <a:defRPr lang="en-US"/>
              </a:defPPr>
              <a:lvl1pPr algn="ctr">
                <a:defRPr sz="3600">
                  <a:solidFill>
                    <a:schemeClr val="bg2">
                      <a:lumMod val="50000"/>
                      <a:alpha val="99000"/>
                    </a:schemeClr>
                  </a:solidFill>
                </a:defRPr>
              </a:lvl1pPr>
            </a:lstStyle>
            <a:p>
              <a:r>
                <a:rPr lang="en-US" dirty="0">
                  <a:solidFill>
                    <a:schemeClr val="bg1">
                      <a:alpha val="99000"/>
                    </a:schemeClr>
                  </a:solidFill>
                </a:rPr>
                <a:t>build</a:t>
              </a:r>
            </a:p>
          </p:txBody>
        </p:sp>
        <p:sp>
          <p:nvSpPr>
            <p:cNvPr id="30" name="TextBox 29"/>
            <p:cNvSpPr txBox="1"/>
            <p:nvPr/>
          </p:nvSpPr>
          <p:spPr>
            <a:xfrm>
              <a:off x="5267226" y="3350719"/>
              <a:ext cx="1594753" cy="938696"/>
            </a:xfrm>
            <a:prstGeom prst="rect">
              <a:avLst/>
            </a:prstGeom>
            <a:noFill/>
          </p:spPr>
          <p:txBody>
            <a:bodyPr wrap="none" lIns="121899" tIns="60949" rIns="121899" bIns="60949" rtlCol="0">
              <a:spAutoFit/>
            </a:bodyPr>
            <a:lstStyle>
              <a:defPPr>
                <a:defRPr lang="en-US"/>
              </a:defPPr>
              <a:lvl1pPr>
                <a:defRPr sz="5300">
                  <a:solidFill>
                    <a:schemeClr val="accent2">
                      <a:alpha val="99000"/>
                    </a:schemeClr>
                  </a:solidFill>
                  <a:latin typeface="Segoe" pitchFamily="34" charset="0"/>
                </a:defRPr>
              </a:lvl1pPr>
            </a:lstStyle>
            <a:p>
              <a:r>
                <a:rPr lang="en-US" dirty="0" err="1" smtClean="0">
                  <a:latin typeface="Segoe UI Light" pitchFamily="34" charset="0"/>
                </a:rPr>
                <a:t>PaaS</a:t>
              </a:r>
              <a:endParaRPr lang="en-US" dirty="0">
                <a:latin typeface="Segoe UI Light" pitchFamily="34" charset="0"/>
              </a:endParaRPr>
            </a:p>
          </p:txBody>
        </p:sp>
      </p:grpSp>
      <p:grpSp>
        <p:nvGrpSpPr>
          <p:cNvPr id="10" name="Group 9"/>
          <p:cNvGrpSpPr/>
          <p:nvPr/>
        </p:nvGrpSpPr>
        <p:grpSpPr>
          <a:xfrm>
            <a:off x="517525" y="1446213"/>
            <a:ext cx="3560760" cy="3987024"/>
            <a:chOff x="517525" y="1446213"/>
            <a:chExt cx="3560760" cy="3987024"/>
          </a:xfrm>
        </p:grpSpPr>
        <p:sp>
          <p:nvSpPr>
            <p:cNvPr id="45" name="Rectangle 44"/>
            <p:cNvSpPr/>
            <p:nvPr/>
          </p:nvSpPr>
          <p:spPr bwMode="auto">
            <a:xfrm>
              <a:off x="517525" y="4752940"/>
              <a:ext cx="3560760" cy="68029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39" name="Rectangle 38"/>
            <p:cNvSpPr/>
            <p:nvPr/>
          </p:nvSpPr>
          <p:spPr bwMode="auto">
            <a:xfrm>
              <a:off x="517525" y="1446213"/>
              <a:ext cx="3560760" cy="320021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37" name="Picture 36"/>
            <p:cNvPicPr>
              <a:picLocks noChangeAspect="1"/>
            </p:cNvPicPr>
            <p:nvPr/>
          </p:nvPicPr>
          <p:blipFill>
            <a:blip r:embed="rId7" cstate="screen">
              <a:extLst>
                <a:ext uri="{BEBA8EAE-BF5A-486C-A8C5-ECC9F3942E4B}">
                  <a14:imgProps xmlns:a14="http://schemas.microsoft.com/office/drawing/2010/main">
                    <a14:imgLayer r:embed="rId8">
                      <a14:imgEffect>
                        <a14:brightnessContrast bright="-40000"/>
                      </a14:imgEffect>
                    </a14:imgLayer>
                  </a14:imgProps>
                </a:ext>
                <a:ext uri="{28A0092B-C50C-407E-A947-70E740481C1C}">
                  <a14:useLocalDpi xmlns:a14="http://schemas.microsoft.com/office/drawing/2010/main"/>
                </a:ext>
              </a:extLst>
            </a:blip>
            <a:stretch>
              <a:fillRect/>
            </a:stretch>
          </p:blipFill>
          <p:spPr>
            <a:xfrm>
              <a:off x="1368089" y="2184050"/>
              <a:ext cx="1859633" cy="1027297"/>
            </a:xfrm>
            <a:prstGeom prst="rect">
              <a:avLst/>
            </a:prstGeom>
            <a:noFill/>
            <a:ln>
              <a:noFill/>
            </a:ln>
          </p:spPr>
        </p:pic>
        <p:sp>
          <p:nvSpPr>
            <p:cNvPr id="38" name="Rectangle 37"/>
            <p:cNvSpPr/>
            <p:nvPr/>
          </p:nvSpPr>
          <p:spPr>
            <a:xfrm>
              <a:off x="675858" y="4158734"/>
              <a:ext cx="3244094" cy="369332"/>
            </a:xfrm>
            <a:prstGeom prst="rect">
              <a:avLst/>
            </a:prstGeom>
          </p:spPr>
          <p:txBody>
            <a:bodyPr wrap="square">
              <a:spAutoFit/>
            </a:bodyPr>
            <a:lstStyle/>
            <a:p>
              <a:pPr algn="ctr" defTabSz="1218673">
                <a:lnSpc>
                  <a:spcPct val="90000"/>
                </a:lnSpc>
              </a:pPr>
              <a:r>
                <a:rPr lang="en-US" sz="2000" dirty="0">
                  <a:solidFill>
                    <a:schemeClr val="bg2">
                      <a:lumMod val="50000"/>
                      <a:alpha val="99000"/>
                    </a:schemeClr>
                  </a:solidFill>
                </a:rPr>
                <a:t>Infrastructure-as-a-Service</a:t>
              </a:r>
            </a:p>
          </p:txBody>
        </p:sp>
        <p:sp>
          <p:nvSpPr>
            <p:cNvPr id="35" name="TextBox 34"/>
            <p:cNvSpPr txBox="1"/>
            <p:nvPr/>
          </p:nvSpPr>
          <p:spPr>
            <a:xfrm>
              <a:off x="554226" y="4784395"/>
              <a:ext cx="3487358" cy="553998"/>
            </a:xfrm>
            <a:prstGeom prst="rect">
              <a:avLst/>
            </a:prstGeom>
            <a:noFill/>
            <a:ln>
              <a:noFill/>
            </a:ln>
            <a:effectLst>
              <a:reflection stA="50000" endPos="32000" dist="63500" dir="5400000" sy="-100000" algn="bl" rotWithShape="0"/>
            </a:effectLst>
          </p:spPr>
          <p:txBody>
            <a:bodyPr wrap="square" lIns="0" tIns="0" rIns="0" bIns="0" rtlCol="0" anchor="ctr" anchorCtr="0">
              <a:noAutofit/>
            </a:bodyPr>
            <a:lstStyle/>
            <a:p>
              <a:pPr algn="ctr"/>
              <a:r>
                <a:rPr lang="en-US" sz="3600" dirty="0" smtClean="0">
                  <a:solidFill>
                    <a:schemeClr val="bg1">
                      <a:alpha val="99000"/>
                    </a:schemeClr>
                  </a:solidFill>
                </a:rPr>
                <a:t>host</a:t>
              </a:r>
              <a:endParaRPr lang="en-US" sz="1600" dirty="0">
                <a:solidFill>
                  <a:schemeClr val="bg1">
                    <a:alpha val="99000"/>
                  </a:schemeClr>
                </a:solidFill>
              </a:endParaRPr>
            </a:p>
          </p:txBody>
        </p:sp>
        <p:sp>
          <p:nvSpPr>
            <p:cNvPr id="36" name="TextBox 35"/>
            <p:cNvSpPr txBox="1"/>
            <p:nvPr/>
          </p:nvSpPr>
          <p:spPr>
            <a:xfrm>
              <a:off x="1566806" y="3337070"/>
              <a:ext cx="1411562" cy="938696"/>
            </a:xfrm>
            <a:prstGeom prst="rect">
              <a:avLst/>
            </a:prstGeom>
            <a:noFill/>
          </p:spPr>
          <p:txBody>
            <a:bodyPr wrap="none" lIns="121899" tIns="60949" rIns="121899" bIns="60949" rtlCol="0">
              <a:spAutoFit/>
            </a:bodyPr>
            <a:lstStyle/>
            <a:p>
              <a:r>
                <a:rPr lang="en-US" sz="5300" dirty="0" err="1" smtClean="0">
                  <a:solidFill>
                    <a:schemeClr val="accent2">
                      <a:alpha val="99000"/>
                    </a:schemeClr>
                  </a:solidFill>
                  <a:latin typeface="Segoe UI Light" pitchFamily="34" charset="0"/>
                </a:rPr>
                <a:t>IaaS</a:t>
              </a:r>
              <a:endParaRPr lang="en-US" sz="5300" dirty="0">
                <a:solidFill>
                  <a:schemeClr val="accent2">
                    <a:alpha val="99000"/>
                  </a:schemeClr>
                </a:solidFill>
                <a:latin typeface="Segoe UI Light" pitchFamily="34" charset="0"/>
              </a:endParaRPr>
            </a:p>
          </p:txBody>
        </p:sp>
      </p:grpSp>
    </p:spTree>
    <p:extLst>
      <p:ext uri="{BB962C8B-B14F-4D97-AF65-F5344CB8AC3E}">
        <p14:creationId xmlns:p14="http://schemas.microsoft.com/office/powerpoint/2010/main" val="3273873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25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nodeType="withEffect">
                                  <p:stCondLst>
                                    <p:cond delay="50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Rectangle 65"/>
          <p:cNvSpPr/>
          <p:nvPr/>
        </p:nvSpPr>
        <p:spPr bwMode="auto">
          <a:xfrm>
            <a:off x="3206705" y="1115366"/>
            <a:ext cx="8720688" cy="5139864"/>
          </a:xfrm>
          <a:prstGeom prst="rect">
            <a:avLst/>
          </a:prstGeom>
          <a:solidFill>
            <a:schemeClr val="bg1">
              <a:lumMod val="95000"/>
            </a:schemeClr>
          </a:solid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dirty="0" smtClean="0"/>
              <a:t>Cloud </a:t>
            </a:r>
            <a:r>
              <a:rPr lang="en-US" dirty="0">
                <a:solidFill>
                  <a:schemeClr val="accent2">
                    <a:alpha val="99000"/>
                  </a:schemeClr>
                </a:solidFill>
              </a:rPr>
              <a:t>Services</a:t>
            </a:r>
          </a:p>
        </p:txBody>
      </p:sp>
      <p:grpSp>
        <p:nvGrpSpPr>
          <p:cNvPr id="4" name="Group 3"/>
          <p:cNvGrpSpPr/>
          <p:nvPr/>
        </p:nvGrpSpPr>
        <p:grpSpPr>
          <a:xfrm>
            <a:off x="795377" y="1332173"/>
            <a:ext cx="2427913" cy="4790431"/>
            <a:chOff x="855665" y="1583373"/>
            <a:chExt cx="2427913" cy="4790431"/>
          </a:xfrm>
        </p:grpSpPr>
        <p:sp>
          <p:nvSpPr>
            <p:cNvPr id="124" name="Rectangle 123"/>
            <p:cNvSpPr/>
            <p:nvPr/>
          </p:nvSpPr>
          <p:spPr>
            <a:xfrm>
              <a:off x="1416806" y="1583373"/>
              <a:ext cx="1866772" cy="640080"/>
            </a:xfrm>
            <a:prstGeom prst="rect">
              <a:avLst/>
            </a:prstGeom>
            <a:noFill/>
            <a:ln w="9525" cap="flat" cmpd="sng" algn="ctr">
              <a:noFill/>
              <a:prstDash val="solid"/>
            </a:ln>
            <a:effectLst/>
          </p:spPr>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defTabSz="1218836" fontAlgn="base">
                <a:spcAft>
                  <a:spcPct val="0"/>
                </a:spcAft>
              </a:pPr>
              <a:r>
                <a:rPr lang="en-US" sz="2000" dirty="0">
                  <a:solidFill>
                    <a:srgbClr val="595959">
                      <a:alpha val="99000"/>
                    </a:srgbClr>
                  </a:solidFill>
                  <a:ea typeface="Kozuka Gothic Pro R" pitchFamily="34" charset="-128"/>
                </a:rPr>
                <a:t>Packaged Software</a:t>
              </a:r>
            </a:p>
          </p:txBody>
        </p:sp>
        <p:sp>
          <p:nvSpPr>
            <p:cNvPr id="128" name="Rectangle 127"/>
            <p:cNvSpPr/>
            <p:nvPr/>
          </p:nvSpPr>
          <p:spPr>
            <a:xfrm>
              <a:off x="1396458" y="5537987"/>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8936"/>
              <a:r>
                <a:rPr lang="en-US" sz="1500" dirty="0">
                  <a:solidFill>
                    <a:schemeClr val="bg1">
                      <a:alpha val="99000"/>
                    </a:schemeClr>
                  </a:solidFill>
                  <a:latin typeface="Segoe UI"/>
                  <a:ea typeface="Segoe UI" pitchFamily="34" charset="0"/>
                  <a:cs typeface="Segoe UI" pitchFamily="34" charset="0"/>
                </a:rPr>
                <a:t>Storage</a:t>
              </a:r>
            </a:p>
          </p:txBody>
        </p:sp>
        <p:sp>
          <p:nvSpPr>
            <p:cNvPr id="129" name="Rectangle 128"/>
            <p:cNvSpPr/>
            <p:nvPr/>
          </p:nvSpPr>
          <p:spPr>
            <a:xfrm>
              <a:off x="1396458" y="5083168"/>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8936"/>
              <a:r>
                <a:rPr lang="en-US" sz="1500" dirty="0">
                  <a:solidFill>
                    <a:schemeClr val="bg1">
                      <a:alpha val="99000"/>
                    </a:schemeClr>
                  </a:solidFill>
                  <a:latin typeface="Segoe UI"/>
                  <a:ea typeface="Segoe UI" pitchFamily="34" charset="0"/>
                  <a:cs typeface="Segoe UI" pitchFamily="34" charset="0"/>
                </a:rPr>
                <a:t>Servers</a:t>
              </a:r>
            </a:p>
          </p:txBody>
        </p:sp>
        <p:sp>
          <p:nvSpPr>
            <p:cNvPr id="130" name="Rectangle 129"/>
            <p:cNvSpPr/>
            <p:nvPr/>
          </p:nvSpPr>
          <p:spPr>
            <a:xfrm>
              <a:off x="1396458" y="5992804"/>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8936"/>
              <a:r>
                <a:rPr lang="en-US" sz="1500" dirty="0">
                  <a:solidFill>
                    <a:schemeClr val="bg1">
                      <a:alpha val="99000"/>
                    </a:schemeClr>
                  </a:solidFill>
                  <a:latin typeface="Segoe UI"/>
                  <a:ea typeface="Segoe UI" pitchFamily="34" charset="0"/>
                  <a:cs typeface="Segoe UI" pitchFamily="34" charset="0"/>
                </a:rPr>
                <a:t>Networking</a:t>
              </a:r>
            </a:p>
          </p:txBody>
        </p:sp>
        <p:sp>
          <p:nvSpPr>
            <p:cNvPr id="131" name="Rectangle 130"/>
            <p:cNvSpPr/>
            <p:nvPr/>
          </p:nvSpPr>
          <p:spPr>
            <a:xfrm>
              <a:off x="1396458" y="4173530"/>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8936"/>
              <a:r>
                <a:rPr lang="en-US" sz="1500" dirty="0">
                  <a:solidFill>
                    <a:schemeClr val="bg1">
                      <a:alpha val="99000"/>
                    </a:schemeClr>
                  </a:solidFill>
                  <a:latin typeface="Segoe UI"/>
                  <a:ea typeface="Segoe UI" pitchFamily="34" charset="0"/>
                  <a:cs typeface="Segoe UI" pitchFamily="34" charset="0"/>
                </a:rPr>
                <a:t>O/S</a:t>
              </a:r>
            </a:p>
          </p:txBody>
        </p:sp>
        <p:sp>
          <p:nvSpPr>
            <p:cNvPr id="132" name="Rectangle 131"/>
            <p:cNvSpPr/>
            <p:nvPr/>
          </p:nvSpPr>
          <p:spPr>
            <a:xfrm>
              <a:off x="1396458" y="3718711"/>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8936"/>
              <a:r>
                <a:rPr lang="en-US" sz="1500" dirty="0">
                  <a:solidFill>
                    <a:schemeClr val="bg1">
                      <a:alpha val="99000"/>
                    </a:schemeClr>
                  </a:solidFill>
                  <a:latin typeface="Segoe UI"/>
                  <a:ea typeface="Segoe UI" pitchFamily="34" charset="0"/>
                  <a:cs typeface="Segoe UI" pitchFamily="34" charset="0"/>
                </a:rPr>
                <a:t>Middleware</a:t>
              </a:r>
            </a:p>
          </p:txBody>
        </p:sp>
        <p:sp>
          <p:nvSpPr>
            <p:cNvPr id="133" name="Rectangle 132"/>
            <p:cNvSpPr/>
            <p:nvPr/>
          </p:nvSpPr>
          <p:spPr>
            <a:xfrm>
              <a:off x="1396458" y="4628349"/>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lIns="0" r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8936"/>
              <a:r>
                <a:rPr lang="en-US" sz="1500" dirty="0">
                  <a:solidFill>
                    <a:schemeClr val="bg1">
                      <a:alpha val="99000"/>
                    </a:schemeClr>
                  </a:solidFill>
                  <a:latin typeface="Segoe UI"/>
                  <a:ea typeface="Segoe UI" pitchFamily="34" charset="0"/>
                  <a:cs typeface="Segoe UI" pitchFamily="34" charset="0"/>
                </a:rPr>
                <a:t>Virtualization</a:t>
              </a:r>
            </a:p>
          </p:txBody>
        </p:sp>
        <p:sp>
          <p:nvSpPr>
            <p:cNvPr id="134" name="Rectangle 133"/>
            <p:cNvSpPr/>
            <p:nvPr/>
          </p:nvSpPr>
          <p:spPr>
            <a:xfrm>
              <a:off x="1396458" y="2809073"/>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8936"/>
              <a:r>
                <a:rPr lang="en-US" sz="1500" dirty="0">
                  <a:solidFill>
                    <a:schemeClr val="bg1">
                      <a:alpha val="99000"/>
                    </a:schemeClr>
                  </a:solidFill>
                  <a:latin typeface="Segoe UI"/>
                  <a:ea typeface="Segoe UI" pitchFamily="34" charset="0"/>
                  <a:cs typeface="Segoe UI" pitchFamily="34" charset="0"/>
                </a:rPr>
                <a:t>Data</a:t>
              </a:r>
            </a:p>
          </p:txBody>
        </p:sp>
        <p:sp>
          <p:nvSpPr>
            <p:cNvPr id="135" name="Rectangle 134"/>
            <p:cNvSpPr/>
            <p:nvPr/>
          </p:nvSpPr>
          <p:spPr>
            <a:xfrm>
              <a:off x="1396458" y="2354254"/>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8936"/>
              <a:r>
                <a:rPr lang="en-US" sz="1500" dirty="0">
                  <a:solidFill>
                    <a:schemeClr val="bg1">
                      <a:alpha val="99000"/>
                    </a:schemeClr>
                  </a:solidFill>
                  <a:latin typeface="Segoe UI"/>
                  <a:ea typeface="Segoe UI" pitchFamily="34" charset="0"/>
                  <a:cs typeface="Segoe UI" pitchFamily="34" charset="0"/>
                </a:rPr>
                <a:t>Applications</a:t>
              </a:r>
            </a:p>
          </p:txBody>
        </p:sp>
        <p:sp>
          <p:nvSpPr>
            <p:cNvPr id="136" name="Rectangle 135"/>
            <p:cNvSpPr/>
            <p:nvPr/>
          </p:nvSpPr>
          <p:spPr>
            <a:xfrm>
              <a:off x="1396458" y="3263892"/>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8936"/>
              <a:r>
                <a:rPr lang="en-US" sz="1500" dirty="0">
                  <a:solidFill>
                    <a:schemeClr val="bg1">
                      <a:alpha val="99000"/>
                    </a:schemeClr>
                  </a:solidFill>
                  <a:latin typeface="Segoe UI"/>
                  <a:ea typeface="Segoe UI" pitchFamily="34" charset="0"/>
                  <a:cs typeface="Segoe UI" pitchFamily="34" charset="0"/>
                </a:rPr>
                <a:t>Runtime</a:t>
              </a:r>
            </a:p>
          </p:txBody>
        </p:sp>
        <p:sp>
          <p:nvSpPr>
            <p:cNvPr id="126" name="Left Brace 125"/>
            <p:cNvSpPr/>
            <p:nvPr/>
          </p:nvSpPr>
          <p:spPr>
            <a:xfrm>
              <a:off x="1249156" y="2354254"/>
              <a:ext cx="137875" cy="4019550"/>
            </a:xfrm>
            <a:prstGeom prst="leftBrace">
              <a:avLst>
                <a:gd name="adj1" fmla="val 0"/>
                <a:gd name="adj2" fmla="val 50000"/>
              </a:avLst>
            </a:prstGeom>
            <a:noFill/>
            <a:ln w="19050" cap="flat" cmpd="sng" algn="ctr">
              <a:solidFill>
                <a:schemeClr val="accent2"/>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218936"/>
              <a:endParaRPr lang="en-US" dirty="0">
                <a:solidFill>
                  <a:srgbClr val="FFFFFF"/>
                </a:solidFill>
                <a:latin typeface="Segoe UI"/>
                <a:ea typeface="Segoe UI" pitchFamily="34" charset="0"/>
                <a:cs typeface="Segoe UI" pitchFamily="34" charset="0"/>
              </a:endParaRPr>
            </a:p>
          </p:txBody>
        </p:sp>
        <p:sp>
          <p:nvSpPr>
            <p:cNvPr id="127" name="TextBox 52"/>
            <p:cNvSpPr txBox="1"/>
            <p:nvPr/>
          </p:nvSpPr>
          <p:spPr>
            <a:xfrm>
              <a:off x="855665" y="3820893"/>
              <a:ext cx="400110" cy="1070421"/>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8836" fontAlgn="base">
                <a:spcAft>
                  <a:spcPct val="0"/>
                </a:spcAft>
              </a:pPr>
              <a:r>
                <a:rPr lang="en-US" sz="1400" dirty="0">
                  <a:solidFill>
                    <a:srgbClr val="595959">
                      <a:alpha val="99000"/>
                    </a:srgbClr>
                  </a:solidFill>
                  <a:ea typeface="Kozuka Gothic Pro R" pitchFamily="34" charset="-128"/>
                </a:rPr>
                <a:t>You manage</a:t>
              </a:r>
            </a:p>
          </p:txBody>
        </p:sp>
      </p:grpSp>
      <p:grpSp>
        <p:nvGrpSpPr>
          <p:cNvPr id="5" name="Group 4"/>
          <p:cNvGrpSpPr/>
          <p:nvPr/>
        </p:nvGrpSpPr>
        <p:grpSpPr>
          <a:xfrm>
            <a:off x="3859670" y="1342221"/>
            <a:ext cx="2771925" cy="4780387"/>
            <a:chOff x="3377366" y="1593421"/>
            <a:chExt cx="2771925" cy="4780387"/>
          </a:xfrm>
        </p:grpSpPr>
        <p:sp>
          <p:nvSpPr>
            <p:cNvPr id="138" name="Rectangle 137"/>
            <p:cNvSpPr/>
            <p:nvPr/>
          </p:nvSpPr>
          <p:spPr>
            <a:xfrm>
              <a:off x="3897998" y="1593421"/>
              <a:ext cx="2108505" cy="640080"/>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defTabSz="1218836" fontAlgn="base">
                <a:spcAft>
                  <a:spcPct val="0"/>
                </a:spcAft>
              </a:pPr>
              <a:r>
                <a:rPr lang="en-US" sz="2000" dirty="0">
                  <a:solidFill>
                    <a:srgbClr val="595959">
                      <a:alpha val="99000"/>
                    </a:srgbClr>
                  </a:solidFill>
                  <a:ea typeface="Kozuka Gothic Pro R" pitchFamily="34" charset="-128"/>
                </a:rPr>
                <a:t>Infrastructure</a:t>
              </a:r>
            </a:p>
            <a:p>
              <a:pPr defTabSz="1218936"/>
              <a:r>
                <a:rPr lang="en-US" sz="1600" dirty="0">
                  <a:solidFill>
                    <a:srgbClr val="595959">
                      <a:alpha val="99000"/>
                    </a:srgbClr>
                  </a:solidFill>
                  <a:ea typeface="Kozuka Gothic Pro R" pitchFamily="34" charset="-128"/>
                </a:rPr>
                <a:t>(as a Service)</a:t>
              </a:r>
            </a:p>
          </p:txBody>
        </p:sp>
        <p:sp>
          <p:nvSpPr>
            <p:cNvPr id="144" name="Rectangle 143"/>
            <p:cNvSpPr/>
            <p:nvPr/>
          </p:nvSpPr>
          <p:spPr>
            <a:xfrm>
              <a:off x="3928143" y="5537991"/>
              <a:ext cx="1638241" cy="381000"/>
            </a:xfrm>
            <a:prstGeom prst="rect">
              <a:avLst/>
            </a:prstGeom>
            <a:solidFill>
              <a:schemeClr val="accent4"/>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1218936"/>
              <a:r>
                <a:rPr lang="en-US" sz="1500" dirty="0">
                  <a:solidFill>
                    <a:schemeClr val="bg1">
                      <a:alpha val="99000"/>
                    </a:schemeClr>
                  </a:solidFill>
                  <a:latin typeface="Segoe UI"/>
                  <a:ea typeface="Segoe UI" pitchFamily="34" charset="0"/>
                  <a:cs typeface="Segoe UI" pitchFamily="34" charset="0"/>
                </a:rPr>
                <a:t>Storage</a:t>
              </a:r>
            </a:p>
          </p:txBody>
        </p:sp>
        <p:sp>
          <p:nvSpPr>
            <p:cNvPr id="145" name="Rectangle 144"/>
            <p:cNvSpPr/>
            <p:nvPr/>
          </p:nvSpPr>
          <p:spPr>
            <a:xfrm>
              <a:off x="3928143" y="5083172"/>
              <a:ext cx="1638241" cy="381000"/>
            </a:xfrm>
            <a:prstGeom prst="rect">
              <a:avLst/>
            </a:prstGeom>
            <a:solidFill>
              <a:schemeClr val="accent4"/>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1218936"/>
              <a:r>
                <a:rPr lang="en-US" sz="1500" dirty="0">
                  <a:solidFill>
                    <a:schemeClr val="bg1">
                      <a:alpha val="99000"/>
                    </a:schemeClr>
                  </a:solidFill>
                  <a:latin typeface="Segoe UI"/>
                  <a:ea typeface="Segoe UI" pitchFamily="34" charset="0"/>
                  <a:cs typeface="Segoe UI" pitchFamily="34" charset="0"/>
                </a:rPr>
                <a:t>Servers</a:t>
              </a:r>
            </a:p>
          </p:txBody>
        </p:sp>
        <p:sp>
          <p:nvSpPr>
            <p:cNvPr id="146" name="Rectangle 145"/>
            <p:cNvSpPr/>
            <p:nvPr/>
          </p:nvSpPr>
          <p:spPr>
            <a:xfrm>
              <a:off x="3928143" y="5992808"/>
              <a:ext cx="1638241" cy="381000"/>
            </a:xfrm>
            <a:prstGeom prst="rect">
              <a:avLst/>
            </a:prstGeom>
            <a:solidFill>
              <a:schemeClr val="accent4"/>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1218936"/>
              <a:r>
                <a:rPr lang="en-US" sz="1500" dirty="0">
                  <a:solidFill>
                    <a:schemeClr val="bg1">
                      <a:alpha val="99000"/>
                    </a:schemeClr>
                  </a:solidFill>
                  <a:latin typeface="Segoe UI"/>
                  <a:ea typeface="Segoe UI" pitchFamily="34" charset="0"/>
                  <a:cs typeface="Segoe UI" pitchFamily="34" charset="0"/>
                </a:rPr>
                <a:t>Networking</a:t>
              </a:r>
            </a:p>
          </p:txBody>
        </p:sp>
        <p:sp>
          <p:nvSpPr>
            <p:cNvPr id="147" name="Rectangle 146"/>
            <p:cNvSpPr/>
            <p:nvPr/>
          </p:nvSpPr>
          <p:spPr>
            <a:xfrm>
              <a:off x="3928143" y="4173534"/>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O/S</a:t>
              </a:r>
            </a:p>
          </p:txBody>
        </p:sp>
        <p:sp>
          <p:nvSpPr>
            <p:cNvPr id="148" name="Rectangle 147"/>
            <p:cNvSpPr/>
            <p:nvPr/>
          </p:nvSpPr>
          <p:spPr>
            <a:xfrm>
              <a:off x="3928143" y="3718715"/>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Middleware</a:t>
              </a:r>
            </a:p>
          </p:txBody>
        </p:sp>
        <p:sp>
          <p:nvSpPr>
            <p:cNvPr id="149" name="Rectangle 148"/>
            <p:cNvSpPr/>
            <p:nvPr/>
          </p:nvSpPr>
          <p:spPr>
            <a:xfrm>
              <a:off x="3928143" y="4628353"/>
              <a:ext cx="1638241" cy="381000"/>
            </a:xfrm>
            <a:prstGeom prst="rect">
              <a:avLst/>
            </a:prstGeom>
            <a:solidFill>
              <a:schemeClr val="accent4"/>
            </a:solidFill>
            <a:ln w="9525" cap="flat" cmpd="sng" algn="ctr">
              <a:noFill/>
              <a:prstDash val="solid"/>
            </a:ln>
            <a:effectLst/>
          </p:spPr>
          <p:txBody>
            <a:bodyPr lIns="0" rIns="0"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1218936"/>
              <a:r>
                <a:rPr lang="en-US" sz="1500" dirty="0">
                  <a:solidFill>
                    <a:schemeClr val="bg1">
                      <a:alpha val="99000"/>
                    </a:schemeClr>
                  </a:solidFill>
                  <a:latin typeface="Segoe UI"/>
                  <a:ea typeface="Segoe UI" pitchFamily="34" charset="0"/>
                  <a:cs typeface="Segoe UI" pitchFamily="34" charset="0"/>
                </a:rPr>
                <a:t>Virtualization</a:t>
              </a:r>
            </a:p>
          </p:txBody>
        </p:sp>
        <p:sp>
          <p:nvSpPr>
            <p:cNvPr id="150" name="Rectangle 149"/>
            <p:cNvSpPr/>
            <p:nvPr/>
          </p:nvSpPr>
          <p:spPr>
            <a:xfrm>
              <a:off x="3928143" y="2809077"/>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Data</a:t>
              </a:r>
            </a:p>
          </p:txBody>
        </p:sp>
        <p:sp>
          <p:nvSpPr>
            <p:cNvPr id="151" name="Rectangle 150"/>
            <p:cNvSpPr/>
            <p:nvPr/>
          </p:nvSpPr>
          <p:spPr>
            <a:xfrm>
              <a:off x="3928143" y="2354258"/>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Applications</a:t>
              </a:r>
            </a:p>
          </p:txBody>
        </p:sp>
        <p:sp>
          <p:nvSpPr>
            <p:cNvPr id="152" name="Rectangle 151"/>
            <p:cNvSpPr/>
            <p:nvPr/>
          </p:nvSpPr>
          <p:spPr>
            <a:xfrm>
              <a:off x="3928143" y="3263896"/>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Runtime</a:t>
              </a:r>
            </a:p>
          </p:txBody>
        </p:sp>
        <p:sp>
          <p:nvSpPr>
            <p:cNvPr id="140" name="Left Brace 139"/>
            <p:cNvSpPr/>
            <p:nvPr/>
          </p:nvSpPr>
          <p:spPr>
            <a:xfrm flipH="1">
              <a:off x="5575615" y="4587244"/>
              <a:ext cx="228600" cy="1764000"/>
            </a:xfrm>
            <a:prstGeom prst="leftBrace">
              <a:avLst>
                <a:gd name="adj1" fmla="val 0"/>
                <a:gd name="adj2" fmla="val 50000"/>
              </a:avLst>
            </a:prstGeom>
            <a:noFill/>
            <a:ln w="19050" cap="flat" cmpd="sng" algn="ctr">
              <a:solidFill>
                <a:schemeClr val="accent2"/>
              </a:solidFill>
              <a:prstDash val="solid"/>
            </a:ln>
            <a:effectLst/>
          </p:spPr>
          <p:txBody>
            <a:bodyPr rtlCol="0" anchor="ctr"/>
            <a:lstStyle/>
            <a:p>
              <a:pPr algn="ctr" defTabSz="1218936"/>
              <a:endParaRPr lang="en-US" sz="1800" dirty="0">
                <a:solidFill>
                  <a:srgbClr val="FFFFFF"/>
                </a:solidFill>
                <a:latin typeface="Segoe UI"/>
                <a:ea typeface="Segoe UI" pitchFamily="34" charset="0"/>
                <a:cs typeface="Segoe UI" pitchFamily="34" charset="0"/>
              </a:endParaRPr>
            </a:p>
          </p:txBody>
        </p:sp>
        <p:sp>
          <p:nvSpPr>
            <p:cNvPr id="141" name="TextBox 56"/>
            <p:cNvSpPr txBox="1"/>
            <p:nvPr/>
          </p:nvSpPr>
          <p:spPr>
            <a:xfrm flipH="1">
              <a:off x="5749181" y="4644086"/>
              <a:ext cx="400110" cy="1691104"/>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8836" fontAlgn="base">
                <a:spcAft>
                  <a:spcPct val="0"/>
                </a:spcAft>
              </a:pPr>
              <a:r>
                <a:rPr lang="en-US" sz="1400" dirty="0">
                  <a:solidFill>
                    <a:srgbClr val="595959">
                      <a:alpha val="99000"/>
                    </a:srgbClr>
                  </a:solidFill>
                  <a:ea typeface="Kozuka Gothic Pro R" pitchFamily="34" charset="-128"/>
                </a:rPr>
                <a:t>Managed by vendor</a:t>
              </a:r>
            </a:p>
          </p:txBody>
        </p:sp>
        <p:sp>
          <p:nvSpPr>
            <p:cNvPr id="142" name="Left Brace 141"/>
            <p:cNvSpPr/>
            <p:nvPr/>
          </p:nvSpPr>
          <p:spPr>
            <a:xfrm>
              <a:off x="3789635" y="2354258"/>
              <a:ext cx="133350" cy="1752600"/>
            </a:xfrm>
            <a:prstGeom prst="leftBrace">
              <a:avLst>
                <a:gd name="adj1" fmla="val 0"/>
                <a:gd name="adj2" fmla="val 50000"/>
              </a:avLst>
            </a:prstGeom>
            <a:noFill/>
            <a:ln w="19050" cap="flat" cmpd="sng" algn="ctr">
              <a:solidFill>
                <a:schemeClr val="accent2"/>
              </a:solidFill>
              <a:prstDash val="solid"/>
            </a:ln>
            <a:effectLst/>
          </p:spPr>
          <p:txBody>
            <a:bodyPr rtlCol="0" anchor="ctr"/>
            <a:lstStyle/>
            <a:p>
              <a:pPr algn="ctr" defTabSz="1218936"/>
              <a:endParaRPr lang="en-US" sz="1800" dirty="0">
                <a:solidFill>
                  <a:srgbClr val="FFFFFF"/>
                </a:solidFill>
                <a:latin typeface="Segoe UI"/>
                <a:ea typeface="Segoe UI" pitchFamily="34" charset="0"/>
                <a:cs typeface="Segoe UI" pitchFamily="34" charset="0"/>
              </a:endParaRPr>
            </a:p>
          </p:txBody>
        </p:sp>
        <p:sp>
          <p:nvSpPr>
            <p:cNvPr id="143" name="TextBox 58"/>
            <p:cNvSpPr txBox="1"/>
            <p:nvPr/>
          </p:nvSpPr>
          <p:spPr>
            <a:xfrm>
              <a:off x="3377366" y="2677898"/>
              <a:ext cx="400110" cy="1070421"/>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8836" fontAlgn="base">
                <a:spcAft>
                  <a:spcPct val="0"/>
                </a:spcAft>
              </a:pPr>
              <a:r>
                <a:rPr lang="en-US" sz="1400" dirty="0">
                  <a:solidFill>
                    <a:srgbClr val="595959">
                      <a:alpha val="99000"/>
                    </a:srgbClr>
                  </a:solidFill>
                  <a:ea typeface="Kozuka Gothic Pro R" pitchFamily="34" charset="-128"/>
                </a:rPr>
                <a:t>You manage</a:t>
              </a:r>
            </a:p>
          </p:txBody>
        </p:sp>
      </p:grpSp>
      <p:grpSp>
        <p:nvGrpSpPr>
          <p:cNvPr id="6" name="Group 5"/>
          <p:cNvGrpSpPr/>
          <p:nvPr/>
        </p:nvGrpSpPr>
        <p:grpSpPr>
          <a:xfrm>
            <a:off x="6461726" y="1332173"/>
            <a:ext cx="2706420" cy="4798706"/>
            <a:chOff x="5979422" y="1583373"/>
            <a:chExt cx="2706420" cy="4798706"/>
          </a:xfrm>
        </p:grpSpPr>
        <p:sp>
          <p:nvSpPr>
            <p:cNvPr id="154" name="Rectangle 153"/>
            <p:cNvSpPr/>
            <p:nvPr/>
          </p:nvSpPr>
          <p:spPr>
            <a:xfrm>
              <a:off x="6405737" y="1583373"/>
              <a:ext cx="2000311" cy="640080"/>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defTabSz="1218836" fontAlgn="base">
                <a:spcAft>
                  <a:spcPct val="0"/>
                </a:spcAft>
              </a:pPr>
              <a:r>
                <a:rPr lang="en-US" sz="2000" dirty="0">
                  <a:solidFill>
                    <a:srgbClr val="595959">
                      <a:alpha val="99000"/>
                    </a:srgbClr>
                  </a:solidFill>
                  <a:ea typeface="Kozuka Gothic Pro R" pitchFamily="34" charset="-128"/>
                </a:rPr>
                <a:t>Platform</a:t>
              </a:r>
            </a:p>
            <a:p>
              <a:pPr defTabSz="1218936"/>
              <a:r>
                <a:rPr lang="en-US" sz="1600" dirty="0">
                  <a:solidFill>
                    <a:srgbClr val="595959">
                      <a:alpha val="99000"/>
                    </a:srgbClr>
                  </a:solidFill>
                  <a:ea typeface="Kozuka Gothic Pro R" pitchFamily="34" charset="-128"/>
                </a:rPr>
                <a:t>(as a Service)</a:t>
              </a:r>
            </a:p>
          </p:txBody>
        </p:sp>
        <p:sp>
          <p:nvSpPr>
            <p:cNvPr id="155" name="Left Brace 154"/>
            <p:cNvSpPr/>
            <p:nvPr/>
          </p:nvSpPr>
          <p:spPr>
            <a:xfrm flipH="1">
              <a:off x="8131739" y="3259131"/>
              <a:ext cx="209580" cy="3122948"/>
            </a:xfrm>
            <a:prstGeom prst="leftBrace">
              <a:avLst>
                <a:gd name="adj1" fmla="val 0"/>
                <a:gd name="adj2" fmla="val 50000"/>
              </a:avLst>
            </a:prstGeom>
            <a:noFill/>
            <a:ln w="19050" cap="flat" cmpd="sng" algn="ctr">
              <a:solidFill>
                <a:schemeClr val="accent2"/>
              </a:solidFill>
              <a:prstDash val="solid"/>
            </a:ln>
            <a:effectLst/>
          </p:spPr>
          <p:txBody>
            <a:bodyPr rtlCol="0" anchor="ctr"/>
            <a:lstStyle/>
            <a:p>
              <a:pPr algn="ctr" defTabSz="1218936"/>
              <a:endParaRPr lang="en-US" sz="1800" dirty="0">
                <a:solidFill>
                  <a:srgbClr val="FFFFFF"/>
                </a:solidFill>
                <a:latin typeface="Segoe UI"/>
                <a:ea typeface="Segoe UI" pitchFamily="34" charset="0"/>
                <a:cs typeface="Segoe UI" pitchFamily="34" charset="0"/>
              </a:endParaRPr>
            </a:p>
          </p:txBody>
        </p:sp>
        <p:sp>
          <p:nvSpPr>
            <p:cNvPr id="156" name="TextBox 54"/>
            <p:cNvSpPr txBox="1"/>
            <p:nvPr/>
          </p:nvSpPr>
          <p:spPr>
            <a:xfrm flipH="1">
              <a:off x="8285732" y="3992249"/>
              <a:ext cx="400110" cy="1691104"/>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8836" fontAlgn="base">
                <a:spcAft>
                  <a:spcPct val="0"/>
                </a:spcAft>
              </a:pPr>
              <a:r>
                <a:rPr lang="en-US" sz="1400" dirty="0">
                  <a:solidFill>
                    <a:srgbClr val="595959">
                      <a:alpha val="99000"/>
                    </a:srgbClr>
                  </a:solidFill>
                  <a:ea typeface="Kozuka Gothic Pro R" pitchFamily="34" charset="-128"/>
                </a:rPr>
                <a:t>Managed by vendor</a:t>
              </a:r>
            </a:p>
          </p:txBody>
        </p:sp>
        <p:sp>
          <p:nvSpPr>
            <p:cNvPr id="157" name="Left Brace 156"/>
            <p:cNvSpPr/>
            <p:nvPr/>
          </p:nvSpPr>
          <p:spPr>
            <a:xfrm>
              <a:off x="6322411" y="2335206"/>
              <a:ext cx="152400" cy="847725"/>
            </a:xfrm>
            <a:prstGeom prst="leftBrace">
              <a:avLst>
                <a:gd name="adj1" fmla="val 0"/>
                <a:gd name="adj2" fmla="val 50000"/>
              </a:avLst>
            </a:prstGeom>
            <a:noFill/>
            <a:ln w="19050" cap="flat" cmpd="sng" algn="ctr">
              <a:solidFill>
                <a:schemeClr val="accent2"/>
              </a:solidFill>
              <a:prstDash val="solid"/>
            </a:ln>
            <a:effectLst/>
          </p:spPr>
          <p:txBody>
            <a:bodyPr rtlCol="0" anchor="ctr"/>
            <a:lstStyle/>
            <a:p>
              <a:pPr algn="ctr" defTabSz="1218936"/>
              <a:endParaRPr lang="en-US" sz="1800" dirty="0">
                <a:solidFill>
                  <a:srgbClr val="FFFFFF"/>
                </a:solidFill>
                <a:latin typeface="Segoe UI"/>
                <a:ea typeface="Segoe UI" pitchFamily="34" charset="0"/>
                <a:cs typeface="Segoe UI" pitchFamily="34" charset="0"/>
              </a:endParaRPr>
            </a:p>
          </p:txBody>
        </p:sp>
        <p:sp>
          <p:nvSpPr>
            <p:cNvPr id="158" name="TextBox 60"/>
            <p:cNvSpPr txBox="1"/>
            <p:nvPr/>
          </p:nvSpPr>
          <p:spPr>
            <a:xfrm>
              <a:off x="5979422" y="2220697"/>
              <a:ext cx="400110" cy="1070421"/>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8836" fontAlgn="base">
                <a:spcAft>
                  <a:spcPct val="0"/>
                </a:spcAft>
              </a:pPr>
              <a:r>
                <a:rPr lang="en-US" sz="1400" dirty="0">
                  <a:solidFill>
                    <a:srgbClr val="595959">
                      <a:alpha val="99000"/>
                    </a:srgbClr>
                  </a:solidFill>
                  <a:ea typeface="Kozuka Gothic Pro R" pitchFamily="34" charset="-128"/>
                </a:rPr>
                <a:t>You manage</a:t>
              </a:r>
            </a:p>
          </p:txBody>
        </p:sp>
        <p:sp>
          <p:nvSpPr>
            <p:cNvPr id="160" name="Rectangle 159"/>
            <p:cNvSpPr/>
            <p:nvPr/>
          </p:nvSpPr>
          <p:spPr>
            <a:xfrm>
              <a:off x="6484238" y="5537990"/>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Storage</a:t>
              </a:r>
            </a:p>
          </p:txBody>
        </p:sp>
        <p:sp>
          <p:nvSpPr>
            <p:cNvPr id="161" name="Rectangle 160"/>
            <p:cNvSpPr/>
            <p:nvPr/>
          </p:nvSpPr>
          <p:spPr>
            <a:xfrm>
              <a:off x="6484238" y="5083171"/>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Servers</a:t>
              </a:r>
            </a:p>
          </p:txBody>
        </p:sp>
        <p:sp>
          <p:nvSpPr>
            <p:cNvPr id="162" name="Rectangle 161"/>
            <p:cNvSpPr/>
            <p:nvPr/>
          </p:nvSpPr>
          <p:spPr>
            <a:xfrm>
              <a:off x="6484238" y="5992807"/>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Networking</a:t>
              </a:r>
            </a:p>
          </p:txBody>
        </p:sp>
        <p:sp>
          <p:nvSpPr>
            <p:cNvPr id="163" name="Rectangle 162"/>
            <p:cNvSpPr/>
            <p:nvPr/>
          </p:nvSpPr>
          <p:spPr>
            <a:xfrm>
              <a:off x="6484238" y="4173533"/>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O/S</a:t>
              </a:r>
            </a:p>
          </p:txBody>
        </p:sp>
        <p:sp>
          <p:nvSpPr>
            <p:cNvPr id="164" name="Rectangle 163"/>
            <p:cNvSpPr/>
            <p:nvPr/>
          </p:nvSpPr>
          <p:spPr>
            <a:xfrm>
              <a:off x="6484238" y="3718714"/>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Middleware</a:t>
              </a:r>
            </a:p>
          </p:txBody>
        </p:sp>
        <p:sp>
          <p:nvSpPr>
            <p:cNvPr id="165" name="Rectangle 164"/>
            <p:cNvSpPr/>
            <p:nvPr/>
          </p:nvSpPr>
          <p:spPr>
            <a:xfrm>
              <a:off x="6484238" y="4628352"/>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Virtualization</a:t>
              </a:r>
            </a:p>
          </p:txBody>
        </p:sp>
        <p:sp>
          <p:nvSpPr>
            <p:cNvPr id="166" name="Rectangle 165"/>
            <p:cNvSpPr/>
            <p:nvPr/>
          </p:nvSpPr>
          <p:spPr>
            <a:xfrm>
              <a:off x="6484238" y="2354257"/>
              <a:ext cx="1638240"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Applications</a:t>
              </a:r>
            </a:p>
          </p:txBody>
        </p:sp>
        <p:sp>
          <p:nvSpPr>
            <p:cNvPr id="167" name="Rectangle 166"/>
            <p:cNvSpPr/>
            <p:nvPr/>
          </p:nvSpPr>
          <p:spPr>
            <a:xfrm>
              <a:off x="6484238" y="3263895"/>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Runtime</a:t>
              </a:r>
            </a:p>
          </p:txBody>
        </p:sp>
        <p:sp>
          <p:nvSpPr>
            <p:cNvPr id="168" name="Rectangle 167"/>
            <p:cNvSpPr/>
            <p:nvPr/>
          </p:nvSpPr>
          <p:spPr>
            <a:xfrm>
              <a:off x="6484238" y="2809076"/>
              <a:ext cx="1638240"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Data</a:t>
              </a:r>
            </a:p>
          </p:txBody>
        </p:sp>
      </p:grpSp>
      <p:grpSp>
        <p:nvGrpSpPr>
          <p:cNvPr id="7" name="Group 6"/>
          <p:cNvGrpSpPr/>
          <p:nvPr/>
        </p:nvGrpSpPr>
        <p:grpSpPr>
          <a:xfrm>
            <a:off x="9463135" y="1332173"/>
            <a:ext cx="2323096" cy="4798703"/>
            <a:chOff x="8980831" y="1583373"/>
            <a:chExt cx="2323096" cy="4798703"/>
          </a:xfrm>
        </p:grpSpPr>
        <p:sp>
          <p:nvSpPr>
            <p:cNvPr id="170" name="Rectangle 169"/>
            <p:cNvSpPr/>
            <p:nvPr/>
          </p:nvSpPr>
          <p:spPr>
            <a:xfrm>
              <a:off x="8980831" y="1583373"/>
              <a:ext cx="2028257" cy="640080"/>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defTabSz="1218836" fontAlgn="base">
                <a:spcAft>
                  <a:spcPct val="0"/>
                </a:spcAft>
              </a:pPr>
              <a:r>
                <a:rPr lang="en-US" sz="2000" dirty="0">
                  <a:solidFill>
                    <a:srgbClr val="595959">
                      <a:alpha val="99000"/>
                    </a:srgbClr>
                  </a:solidFill>
                  <a:ea typeface="Kozuka Gothic Pro R" pitchFamily="34" charset="-128"/>
                </a:rPr>
                <a:t>Software</a:t>
              </a:r>
            </a:p>
            <a:p>
              <a:pPr defTabSz="1218936"/>
              <a:r>
                <a:rPr lang="en-US" sz="1600" dirty="0">
                  <a:solidFill>
                    <a:srgbClr val="595959">
                      <a:alpha val="99000"/>
                    </a:srgbClr>
                  </a:solidFill>
                  <a:ea typeface="Kozuka Gothic Pro R" pitchFamily="34" charset="-128"/>
                </a:rPr>
                <a:t>(as a Service)</a:t>
              </a:r>
            </a:p>
          </p:txBody>
        </p:sp>
        <p:sp>
          <p:nvSpPr>
            <p:cNvPr id="171" name="Left Brace 170"/>
            <p:cNvSpPr/>
            <p:nvPr/>
          </p:nvSpPr>
          <p:spPr>
            <a:xfrm flipH="1">
              <a:off x="10688405" y="2335204"/>
              <a:ext cx="200055" cy="4046872"/>
            </a:xfrm>
            <a:prstGeom prst="leftBrace">
              <a:avLst>
                <a:gd name="adj1" fmla="val 0"/>
                <a:gd name="adj2" fmla="val 50000"/>
              </a:avLst>
            </a:prstGeom>
            <a:noFill/>
            <a:ln w="19050" cap="flat" cmpd="sng" algn="ctr">
              <a:solidFill>
                <a:schemeClr val="accent2"/>
              </a:solidFill>
              <a:prstDash val="solid"/>
            </a:ln>
            <a:effectLst/>
          </p:spPr>
          <p:txBody>
            <a:bodyPr rtlCol="0" anchor="ctr"/>
            <a:lstStyle/>
            <a:p>
              <a:pPr algn="ctr" defTabSz="1218936"/>
              <a:endParaRPr lang="en-US" sz="1800" dirty="0">
                <a:solidFill>
                  <a:srgbClr val="FFFFFF"/>
                </a:solidFill>
                <a:latin typeface="Segoe UI"/>
                <a:ea typeface="Segoe UI" pitchFamily="34" charset="0"/>
                <a:cs typeface="Segoe UI" pitchFamily="34" charset="0"/>
              </a:endParaRPr>
            </a:p>
          </p:txBody>
        </p:sp>
        <p:sp>
          <p:nvSpPr>
            <p:cNvPr id="172" name="TextBox 64"/>
            <p:cNvSpPr txBox="1"/>
            <p:nvPr/>
          </p:nvSpPr>
          <p:spPr>
            <a:xfrm flipH="1">
              <a:off x="10903817" y="3520342"/>
              <a:ext cx="400110" cy="1691104"/>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8836" fontAlgn="base">
                <a:spcAft>
                  <a:spcPct val="0"/>
                </a:spcAft>
              </a:pPr>
              <a:r>
                <a:rPr lang="en-US" sz="1400" dirty="0">
                  <a:solidFill>
                    <a:srgbClr val="595959">
                      <a:alpha val="99000"/>
                    </a:srgbClr>
                  </a:solidFill>
                  <a:ea typeface="Kozuka Gothic Pro R" pitchFamily="34" charset="-128"/>
                </a:rPr>
                <a:t>Managed by vendor</a:t>
              </a:r>
            </a:p>
          </p:txBody>
        </p:sp>
        <p:sp>
          <p:nvSpPr>
            <p:cNvPr id="174" name="Rectangle 173"/>
            <p:cNvSpPr/>
            <p:nvPr/>
          </p:nvSpPr>
          <p:spPr>
            <a:xfrm>
              <a:off x="9040806" y="5537987"/>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Storage</a:t>
              </a:r>
            </a:p>
          </p:txBody>
        </p:sp>
        <p:sp>
          <p:nvSpPr>
            <p:cNvPr id="175" name="Rectangle 174"/>
            <p:cNvSpPr/>
            <p:nvPr/>
          </p:nvSpPr>
          <p:spPr>
            <a:xfrm>
              <a:off x="9040806" y="5083168"/>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Servers</a:t>
              </a:r>
            </a:p>
          </p:txBody>
        </p:sp>
        <p:sp>
          <p:nvSpPr>
            <p:cNvPr id="176" name="Rectangle 175"/>
            <p:cNvSpPr/>
            <p:nvPr/>
          </p:nvSpPr>
          <p:spPr>
            <a:xfrm>
              <a:off x="9040806" y="5992804"/>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Networking</a:t>
              </a:r>
            </a:p>
          </p:txBody>
        </p:sp>
        <p:sp>
          <p:nvSpPr>
            <p:cNvPr id="177" name="Rectangle 176"/>
            <p:cNvSpPr/>
            <p:nvPr/>
          </p:nvSpPr>
          <p:spPr>
            <a:xfrm>
              <a:off x="9040806" y="4173530"/>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O/S</a:t>
              </a:r>
            </a:p>
          </p:txBody>
        </p:sp>
        <p:sp>
          <p:nvSpPr>
            <p:cNvPr id="178" name="Rectangle 177"/>
            <p:cNvSpPr/>
            <p:nvPr/>
          </p:nvSpPr>
          <p:spPr>
            <a:xfrm>
              <a:off x="9040806" y="3718711"/>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Middleware</a:t>
              </a:r>
            </a:p>
          </p:txBody>
        </p:sp>
        <p:sp>
          <p:nvSpPr>
            <p:cNvPr id="179" name="Rectangle 178"/>
            <p:cNvSpPr/>
            <p:nvPr/>
          </p:nvSpPr>
          <p:spPr>
            <a:xfrm>
              <a:off x="9040806" y="4628349"/>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Virtualization</a:t>
              </a:r>
            </a:p>
          </p:txBody>
        </p:sp>
        <p:sp>
          <p:nvSpPr>
            <p:cNvPr id="180" name="Rectangle 179"/>
            <p:cNvSpPr/>
            <p:nvPr/>
          </p:nvSpPr>
          <p:spPr>
            <a:xfrm>
              <a:off x="9040806" y="2354254"/>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Applications</a:t>
              </a:r>
            </a:p>
          </p:txBody>
        </p:sp>
        <p:sp>
          <p:nvSpPr>
            <p:cNvPr id="181" name="Rectangle 180"/>
            <p:cNvSpPr/>
            <p:nvPr/>
          </p:nvSpPr>
          <p:spPr>
            <a:xfrm>
              <a:off x="9040806" y="3263892"/>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Runtime</a:t>
              </a:r>
            </a:p>
          </p:txBody>
        </p:sp>
        <p:sp>
          <p:nvSpPr>
            <p:cNvPr id="182" name="Rectangle 181"/>
            <p:cNvSpPr/>
            <p:nvPr/>
          </p:nvSpPr>
          <p:spPr>
            <a:xfrm>
              <a:off x="9040806" y="2809073"/>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Data</a:t>
              </a:r>
            </a:p>
          </p:txBody>
        </p:sp>
      </p:grpSp>
      <p:pic>
        <p:nvPicPr>
          <p:cNvPr id="63" name="Picture 11" descr="Cloud 512x512.png"/>
          <p:cNvPicPr>
            <a:picLocks noChangeAspect="1"/>
          </p:cNvPicPr>
          <p:nvPr/>
        </p:nvPicPr>
        <p:blipFill>
          <a:blip r:embed="rId3" cstate="print">
            <a:duotone>
              <a:prstClr val="black"/>
              <a:schemeClr val="tx1">
                <a:tint val="45000"/>
                <a:satMod val="400000"/>
              </a:schemeClr>
            </a:duotone>
            <a:extLst>
              <a:ext uri="{28A0092B-C50C-407E-A947-70E740481C1C}">
                <a14:useLocalDpi xmlns:a14="http://schemas.microsoft.com/office/drawing/2010/main" val="0"/>
              </a:ext>
            </a:extLst>
          </a:blip>
          <a:srcRect/>
          <a:stretch>
            <a:fillRect/>
          </a:stretch>
        </p:blipFill>
        <p:spPr bwMode="auto">
          <a:xfrm>
            <a:off x="3285815" y="5363244"/>
            <a:ext cx="1014104" cy="10141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65" name="Picture 12" descr="Gift 512x512.png"/>
          <p:cNvPicPr>
            <a:picLocks noChangeAspect="1"/>
          </p:cNvPicPr>
          <p:nvPr/>
        </p:nvPicPr>
        <p:blipFill>
          <a:blip r:embed="rId4" cstate="print">
            <a:duotone>
              <a:prstClr val="black"/>
              <a:schemeClr val="tx1">
                <a:tint val="45000"/>
                <a:satMod val="400000"/>
              </a:schemeClr>
            </a:duotone>
            <a:extLst>
              <a:ext uri="{28A0092B-C50C-407E-A947-70E740481C1C}">
                <a14:useLocalDpi xmlns:a14="http://schemas.microsoft.com/office/drawing/2010/main" val="0"/>
              </a:ext>
            </a:extLst>
          </a:blip>
          <a:srcRect/>
          <a:stretch>
            <a:fillRect/>
          </a:stretch>
        </p:blipFill>
        <p:spPr bwMode="auto">
          <a:xfrm>
            <a:off x="371793" y="5372988"/>
            <a:ext cx="806273" cy="8062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7" name="Rectangle 66"/>
          <p:cNvSpPr/>
          <p:nvPr/>
        </p:nvSpPr>
        <p:spPr bwMode="auto">
          <a:xfrm flipH="1">
            <a:off x="251209" y="1115366"/>
            <a:ext cx="2955496" cy="5139864"/>
          </a:xfrm>
          <a:prstGeom prst="rect">
            <a:avLst/>
          </a:prstGeom>
          <a:no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783716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5"/>
                                        </p:tgtEl>
                                        <p:attrNameLst>
                                          <p:attrName>style.visibility</p:attrName>
                                        </p:attrNameLst>
                                      </p:cBhvr>
                                      <p:to>
                                        <p:strVal val="visible"/>
                                      </p:to>
                                    </p:set>
                                    <p:animEffect transition="in" filter="fade">
                                      <p:cBhvr>
                                        <p:cTn id="11" dur="250"/>
                                        <p:tgtEl>
                                          <p:spTgt spid="65"/>
                                        </p:tgtEl>
                                      </p:cBhvr>
                                    </p:animEffect>
                                  </p:childTnLst>
                                </p:cTn>
                              </p:par>
                            </p:childTnLst>
                          </p:cTn>
                        </p:par>
                        <p:par>
                          <p:cTn id="12" fill="hold">
                            <p:stCondLst>
                              <p:cond delay="750"/>
                            </p:stCondLst>
                            <p:childTnLst>
                              <p:par>
                                <p:cTn id="13" presetID="22" presetClass="entr" presetSubtype="4" fill="hold" grpId="0" nodeType="afterEffect">
                                  <p:stCondLst>
                                    <p:cond delay="0"/>
                                  </p:stCondLst>
                                  <p:childTnLst>
                                    <p:set>
                                      <p:cBhvr>
                                        <p:cTn id="14" dur="1" fill="hold">
                                          <p:stCondLst>
                                            <p:cond delay="0"/>
                                          </p:stCondLst>
                                        </p:cTn>
                                        <p:tgtEl>
                                          <p:spTgt spid="67"/>
                                        </p:tgtEl>
                                        <p:attrNameLst>
                                          <p:attrName>style.visibility</p:attrName>
                                        </p:attrNameLst>
                                      </p:cBhvr>
                                      <p:to>
                                        <p:strVal val="visible"/>
                                      </p:to>
                                    </p:set>
                                    <p:animEffect transition="in" filter="wipe(down)">
                                      <p:cBhvr>
                                        <p:cTn id="15" dur="500"/>
                                        <p:tgtEl>
                                          <p:spTgt spid="67"/>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66"/>
                                        </p:tgtEl>
                                        <p:attrNameLst>
                                          <p:attrName>style.visibility</p:attrName>
                                        </p:attrNameLst>
                                      </p:cBhvr>
                                      <p:to>
                                        <p:strVal val="visible"/>
                                      </p:to>
                                    </p:set>
                                    <p:animEffect transition="in" filter="wipe(left)">
                                      <p:cBhvr>
                                        <p:cTn id="20" dur="500"/>
                                        <p:tgtEl>
                                          <p:spTgt spid="66"/>
                                        </p:tgtEl>
                                      </p:cBhvr>
                                    </p:animEffect>
                                  </p:childTnLst>
                                </p:cTn>
                              </p:par>
                            </p:childTnLst>
                          </p:cTn>
                        </p:par>
                        <p:par>
                          <p:cTn id="21" fill="hold">
                            <p:stCondLst>
                              <p:cond delay="500"/>
                            </p:stCondLst>
                            <p:childTnLst>
                              <p:par>
                                <p:cTn id="22" presetID="10" presetClass="entr" presetSubtype="0" fill="hold" nodeType="afterEffect">
                                  <p:stCondLst>
                                    <p:cond delay="0"/>
                                  </p:stCondLst>
                                  <p:childTnLst>
                                    <p:set>
                                      <p:cBhvr>
                                        <p:cTn id="23" dur="1" fill="hold">
                                          <p:stCondLst>
                                            <p:cond delay="0"/>
                                          </p:stCondLst>
                                        </p:cTn>
                                        <p:tgtEl>
                                          <p:spTgt spid="63"/>
                                        </p:tgtEl>
                                        <p:attrNameLst>
                                          <p:attrName>style.visibility</p:attrName>
                                        </p:attrNameLst>
                                      </p:cBhvr>
                                      <p:to>
                                        <p:strVal val="visible"/>
                                      </p:to>
                                    </p:set>
                                    <p:animEffect transition="in" filter="fade">
                                      <p:cBhvr>
                                        <p:cTn id="24" dur="250"/>
                                        <p:tgtEl>
                                          <p:spTgt spid="63"/>
                                        </p:tgtEl>
                                      </p:cBhvr>
                                    </p:animEffect>
                                  </p:childTnLst>
                                </p:cTn>
                              </p:par>
                            </p:childTnLst>
                          </p:cTn>
                        </p:par>
                        <p:par>
                          <p:cTn id="25" fill="hold">
                            <p:stCondLst>
                              <p:cond delay="750"/>
                            </p:stCondLst>
                            <p:childTnLst>
                              <p:par>
                                <p:cTn id="26" presetID="10" presetClass="entr" presetSubtype="0" fill="hold" nodeType="after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fade">
                                      <p:cBhvr>
                                        <p:cTn id="28" dur="500"/>
                                        <p:tgtEl>
                                          <p:spTgt spid="5"/>
                                        </p:tgtEl>
                                      </p:cBhvr>
                                    </p:animEffect>
                                  </p:childTnLst>
                                </p:cTn>
                              </p:par>
                            </p:childTnLst>
                          </p:cTn>
                        </p:par>
                        <p:par>
                          <p:cTn id="29" fill="hold">
                            <p:stCondLst>
                              <p:cond delay="1250"/>
                            </p:stCondLst>
                            <p:childTnLst>
                              <p:par>
                                <p:cTn id="30" presetID="10" presetClass="entr" presetSubtype="0" fill="hold" nodeType="after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fade">
                                      <p:cBhvr>
                                        <p:cTn id="32" dur="500"/>
                                        <p:tgtEl>
                                          <p:spTgt spid="6"/>
                                        </p:tgtEl>
                                      </p:cBhvr>
                                    </p:animEffect>
                                  </p:childTnLst>
                                </p:cTn>
                              </p:par>
                            </p:childTnLst>
                          </p:cTn>
                        </p:par>
                        <p:par>
                          <p:cTn id="33" fill="hold">
                            <p:stCondLst>
                              <p:cond delay="1750"/>
                            </p:stCondLst>
                            <p:childTnLst>
                              <p:par>
                                <p:cTn id="34" presetID="10" presetClass="entr" presetSubtype="0" fill="hold" nodeType="afterEffect">
                                  <p:stCondLst>
                                    <p:cond delay="0"/>
                                  </p:stCondLst>
                                  <p:childTnLst>
                                    <p:set>
                                      <p:cBhvr>
                                        <p:cTn id="35" dur="1" fill="hold">
                                          <p:stCondLst>
                                            <p:cond delay="0"/>
                                          </p:stCondLst>
                                        </p:cTn>
                                        <p:tgtEl>
                                          <p:spTgt spid="7"/>
                                        </p:tgtEl>
                                        <p:attrNameLst>
                                          <p:attrName>style.visibility</p:attrName>
                                        </p:attrNameLst>
                                      </p:cBhvr>
                                      <p:to>
                                        <p:strVal val="visible"/>
                                      </p:to>
                                    </p:set>
                                    <p:animEffect transition="in" filter="fade">
                                      <p:cBhvr>
                                        <p:cTn id="3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animBg="1"/>
      <p:bldP spid="67"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Windows </a:t>
            </a:r>
            <a:r>
              <a:rPr lang="en-US" dirty="0">
                <a:solidFill>
                  <a:schemeClr val="accent2">
                    <a:alpha val="99000"/>
                  </a:schemeClr>
                </a:solidFill>
              </a:rPr>
              <a:t>Azure</a:t>
            </a:r>
          </a:p>
        </p:txBody>
      </p:sp>
      <p:sp>
        <p:nvSpPr>
          <p:cNvPr id="21" name="Text Placeholder 2"/>
          <p:cNvSpPr>
            <a:spLocks noGrp="1"/>
          </p:cNvSpPr>
          <p:nvPr>
            <p:ph type="body" sz="quarter" idx="10"/>
          </p:nvPr>
        </p:nvSpPr>
        <p:spPr>
          <a:xfrm>
            <a:off x="519114" y="1447800"/>
            <a:ext cx="5901784" cy="3046988"/>
          </a:xfrm>
        </p:spPr>
        <p:txBody>
          <a:bodyPr/>
          <a:lstStyle/>
          <a:p>
            <a:r>
              <a:rPr lang="en-US" sz="4400" dirty="0" smtClean="0"/>
              <a:t>Comprehensive set of services that enable you to build, host and scale applications in Microsoft datacenters  </a:t>
            </a:r>
            <a:endParaRPr lang="en-US" sz="4400" dirty="0"/>
          </a:p>
        </p:txBody>
      </p:sp>
      <p:grpSp>
        <p:nvGrpSpPr>
          <p:cNvPr id="6" name="Group 5"/>
          <p:cNvGrpSpPr/>
          <p:nvPr/>
        </p:nvGrpSpPr>
        <p:grpSpPr>
          <a:xfrm>
            <a:off x="6571622" y="4617750"/>
            <a:ext cx="5104441" cy="1639914"/>
            <a:chOff x="6571622" y="4607702"/>
            <a:chExt cx="5104441" cy="1639914"/>
          </a:xfrm>
        </p:grpSpPr>
        <p:sp>
          <p:nvSpPr>
            <p:cNvPr id="18" name="Rounded Rectangle 17"/>
            <p:cNvSpPr/>
            <p:nvPr/>
          </p:nvSpPr>
          <p:spPr bwMode="auto">
            <a:xfrm>
              <a:off x="6571622" y="4607702"/>
              <a:ext cx="5104441" cy="1639914"/>
            </a:xfrm>
            <a:prstGeom prst="roundRect">
              <a:avLst>
                <a:gd name="adj" fmla="val 0"/>
              </a:avLst>
            </a:prstGeom>
            <a:solidFill>
              <a:schemeClr val="accent2"/>
            </a:solidFill>
            <a:ln w="9525" cap="flat" cmpd="sng" algn="ctr">
              <a:noFill/>
              <a:prstDash val="solid"/>
            </a:ln>
            <a:effectLst/>
          </p:spPr>
          <p:txBody>
            <a:bodyPr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 </a:t>
              </a:r>
            </a:p>
          </p:txBody>
        </p:sp>
        <p:sp>
          <p:nvSpPr>
            <p:cNvPr id="24" name="TextBox 23"/>
            <p:cNvSpPr txBox="1"/>
            <p:nvPr/>
          </p:nvSpPr>
          <p:spPr>
            <a:xfrm>
              <a:off x="7993311" y="4951155"/>
              <a:ext cx="3048000" cy="954107"/>
            </a:xfrm>
            <a:prstGeom prst="rect">
              <a:avLst/>
            </a:prstGeom>
          </p:spPr>
          <p:txBody>
            <a:bodyPr wrap="square">
              <a:spAutoFit/>
            </a:bodyPr>
            <a:lstStyle>
              <a:defPPr>
                <a:defRPr lang="en-US"/>
              </a:defPPr>
              <a:lvl1pPr defTabSz="914361">
                <a:defRPr sz="2800" kern="0">
                  <a:gradFill>
                    <a:gsLst>
                      <a:gs pos="0">
                        <a:srgbClr val="FFFFFF"/>
                      </a:gs>
                      <a:gs pos="100000">
                        <a:srgbClr val="FFFFFF"/>
                      </a:gs>
                    </a:gsLst>
                    <a:lin ang="5400000" scaled="0"/>
                  </a:gradFill>
                </a:defRPr>
              </a:lvl1pPr>
            </a:lstStyle>
            <a:p>
              <a:r>
                <a:rPr lang="en-US" altLang="zh-CN" dirty="0"/>
                <a:t>Designed for next generation apps</a:t>
              </a:r>
            </a:p>
          </p:txBody>
        </p:sp>
        <p:pic>
          <p:nvPicPr>
            <p:cNvPr id="28" name="Picture 4" descr="Lightbulb active 512x512.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15757" y="4726244"/>
              <a:ext cx="1410844" cy="14108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grpSp>
        <p:nvGrpSpPr>
          <p:cNvPr id="5" name="Group 4"/>
          <p:cNvGrpSpPr/>
          <p:nvPr/>
        </p:nvGrpSpPr>
        <p:grpSpPr>
          <a:xfrm>
            <a:off x="6571622" y="2869640"/>
            <a:ext cx="5104441" cy="1639914"/>
            <a:chOff x="6571622" y="2869640"/>
            <a:chExt cx="5104441" cy="1639914"/>
          </a:xfrm>
        </p:grpSpPr>
        <p:sp>
          <p:nvSpPr>
            <p:cNvPr id="29" name="Rounded Rectangle 28"/>
            <p:cNvSpPr/>
            <p:nvPr/>
          </p:nvSpPr>
          <p:spPr bwMode="auto">
            <a:xfrm>
              <a:off x="6571622" y="2869640"/>
              <a:ext cx="5104441" cy="1639914"/>
            </a:xfrm>
            <a:prstGeom prst="roundRect">
              <a:avLst>
                <a:gd name="adj" fmla="val 0"/>
              </a:avLst>
            </a:prstGeom>
            <a:solidFill>
              <a:schemeClr val="accent2"/>
            </a:solidFill>
            <a:ln w="9525" cap="flat" cmpd="sng" algn="ctr">
              <a:noFill/>
              <a:prstDash val="solid"/>
            </a:ln>
            <a:effectLst/>
          </p:spPr>
          <p:txBody>
            <a:bodyPr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 </a:t>
              </a:r>
            </a:p>
          </p:txBody>
        </p:sp>
        <p:sp>
          <p:nvSpPr>
            <p:cNvPr id="22" name="Freeform 15"/>
            <p:cNvSpPr>
              <a:spLocks noEditPoints="1"/>
            </p:cNvSpPr>
            <p:nvPr/>
          </p:nvSpPr>
          <p:spPr bwMode="black">
            <a:xfrm>
              <a:off x="6758465" y="3205429"/>
              <a:ext cx="1011303" cy="1012467"/>
            </a:xfrm>
            <a:custGeom>
              <a:avLst/>
              <a:gdLst>
                <a:gd name="T0" fmla="*/ 455 w 708"/>
                <a:gd name="T1" fmla="*/ 121 h 709"/>
                <a:gd name="T2" fmla="*/ 392 w 708"/>
                <a:gd name="T3" fmla="*/ 121 h 709"/>
                <a:gd name="T4" fmla="*/ 392 w 708"/>
                <a:gd name="T5" fmla="*/ 206 h 709"/>
                <a:gd name="T6" fmla="*/ 316 w 708"/>
                <a:gd name="T7" fmla="*/ 206 h 709"/>
                <a:gd name="T8" fmla="*/ 316 w 708"/>
                <a:gd name="T9" fmla="*/ 121 h 709"/>
                <a:gd name="T10" fmla="*/ 250 w 708"/>
                <a:gd name="T11" fmla="*/ 121 h 709"/>
                <a:gd name="T12" fmla="*/ 354 w 708"/>
                <a:gd name="T13" fmla="*/ 0 h 709"/>
                <a:gd name="T14" fmla="*/ 455 w 708"/>
                <a:gd name="T15" fmla="*/ 121 h 709"/>
                <a:gd name="T16" fmla="*/ 205 w 708"/>
                <a:gd name="T17" fmla="*/ 371 h 709"/>
                <a:gd name="T18" fmla="*/ 139 w 708"/>
                <a:gd name="T19" fmla="*/ 371 h 709"/>
                <a:gd name="T20" fmla="*/ 139 w 708"/>
                <a:gd name="T21" fmla="*/ 456 h 709"/>
                <a:gd name="T22" fmla="*/ 63 w 708"/>
                <a:gd name="T23" fmla="*/ 456 h 709"/>
                <a:gd name="T24" fmla="*/ 63 w 708"/>
                <a:gd name="T25" fmla="*/ 371 h 709"/>
                <a:gd name="T26" fmla="*/ 0 w 708"/>
                <a:gd name="T27" fmla="*/ 371 h 709"/>
                <a:gd name="T28" fmla="*/ 101 w 708"/>
                <a:gd name="T29" fmla="*/ 251 h 709"/>
                <a:gd name="T30" fmla="*/ 205 w 708"/>
                <a:gd name="T31" fmla="*/ 371 h 709"/>
                <a:gd name="T32" fmla="*/ 205 w 708"/>
                <a:gd name="T33" fmla="*/ 503 h 709"/>
                <a:gd name="T34" fmla="*/ 0 w 708"/>
                <a:gd name="T35" fmla="*/ 503 h 709"/>
                <a:gd name="T36" fmla="*/ 0 w 708"/>
                <a:gd name="T37" fmla="*/ 709 h 709"/>
                <a:gd name="T38" fmla="*/ 205 w 708"/>
                <a:gd name="T39" fmla="*/ 709 h 709"/>
                <a:gd name="T40" fmla="*/ 205 w 708"/>
                <a:gd name="T41" fmla="*/ 503 h 709"/>
                <a:gd name="T42" fmla="*/ 708 w 708"/>
                <a:gd name="T43" fmla="*/ 503 h 709"/>
                <a:gd name="T44" fmla="*/ 503 w 708"/>
                <a:gd name="T45" fmla="*/ 503 h 709"/>
                <a:gd name="T46" fmla="*/ 503 w 708"/>
                <a:gd name="T47" fmla="*/ 709 h 709"/>
                <a:gd name="T48" fmla="*/ 708 w 708"/>
                <a:gd name="T49" fmla="*/ 709 h 709"/>
                <a:gd name="T50" fmla="*/ 708 w 708"/>
                <a:gd name="T51" fmla="*/ 503 h 709"/>
                <a:gd name="T52" fmla="*/ 708 w 708"/>
                <a:gd name="T53" fmla="*/ 0 h 709"/>
                <a:gd name="T54" fmla="*/ 503 w 708"/>
                <a:gd name="T55" fmla="*/ 0 h 709"/>
                <a:gd name="T56" fmla="*/ 503 w 708"/>
                <a:gd name="T57" fmla="*/ 206 h 709"/>
                <a:gd name="T58" fmla="*/ 708 w 708"/>
                <a:gd name="T59" fmla="*/ 206 h 709"/>
                <a:gd name="T60" fmla="*/ 708 w 708"/>
                <a:gd name="T61" fmla="*/ 0 h 709"/>
                <a:gd name="T62" fmla="*/ 708 w 708"/>
                <a:gd name="T63" fmla="*/ 251 h 709"/>
                <a:gd name="T64" fmla="*/ 503 w 708"/>
                <a:gd name="T65" fmla="*/ 251 h 709"/>
                <a:gd name="T66" fmla="*/ 503 w 708"/>
                <a:gd name="T67" fmla="*/ 456 h 709"/>
                <a:gd name="T68" fmla="*/ 708 w 708"/>
                <a:gd name="T69" fmla="*/ 456 h 709"/>
                <a:gd name="T70" fmla="*/ 708 w 708"/>
                <a:gd name="T71" fmla="*/ 251 h 709"/>
                <a:gd name="T72" fmla="*/ 455 w 708"/>
                <a:gd name="T73" fmla="*/ 251 h 709"/>
                <a:gd name="T74" fmla="*/ 250 w 708"/>
                <a:gd name="T75" fmla="*/ 251 h 709"/>
                <a:gd name="T76" fmla="*/ 250 w 708"/>
                <a:gd name="T77" fmla="*/ 456 h 709"/>
                <a:gd name="T78" fmla="*/ 455 w 708"/>
                <a:gd name="T79" fmla="*/ 456 h 709"/>
                <a:gd name="T80" fmla="*/ 455 w 708"/>
                <a:gd name="T81" fmla="*/ 251 h 709"/>
                <a:gd name="T82" fmla="*/ 455 w 708"/>
                <a:gd name="T83" fmla="*/ 503 h 709"/>
                <a:gd name="T84" fmla="*/ 250 w 708"/>
                <a:gd name="T85" fmla="*/ 503 h 709"/>
                <a:gd name="T86" fmla="*/ 250 w 708"/>
                <a:gd name="T87" fmla="*/ 709 h 709"/>
                <a:gd name="T88" fmla="*/ 455 w 708"/>
                <a:gd name="T89" fmla="*/ 709 h 709"/>
                <a:gd name="T90" fmla="*/ 455 w 708"/>
                <a:gd name="T91" fmla="*/ 503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08" h="709">
                  <a:moveTo>
                    <a:pt x="455" y="121"/>
                  </a:moveTo>
                  <a:lnTo>
                    <a:pt x="392" y="121"/>
                  </a:lnTo>
                  <a:lnTo>
                    <a:pt x="392" y="206"/>
                  </a:lnTo>
                  <a:lnTo>
                    <a:pt x="316" y="206"/>
                  </a:lnTo>
                  <a:lnTo>
                    <a:pt x="316" y="121"/>
                  </a:lnTo>
                  <a:lnTo>
                    <a:pt x="250" y="121"/>
                  </a:lnTo>
                  <a:lnTo>
                    <a:pt x="354" y="0"/>
                  </a:lnTo>
                  <a:lnTo>
                    <a:pt x="455" y="121"/>
                  </a:lnTo>
                  <a:close/>
                  <a:moveTo>
                    <a:pt x="205" y="371"/>
                  </a:moveTo>
                  <a:lnTo>
                    <a:pt x="139" y="371"/>
                  </a:lnTo>
                  <a:lnTo>
                    <a:pt x="139" y="456"/>
                  </a:lnTo>
                  <a:lnTo>
                    <a:pt x="63" y="456"/>
                  </a:lnTo>
                  <a:lnTo>
                    <a:pt x="63" y="371"/>
                  </a:lnTo>
                  <a:lnTo>
                    <a:pt x="0" y="371"/>
                  </a:lnTo>
                  <a:lnTo>
                    <a:pt x="101" y="251"/>
                  </a:lnTo>
                  <a:lnTo>
                    <a:pt x="205" y="371"/>
                  </a:lnTo>
                  <a:close/>
                  <a:moveTo>
                    <a:pt x="205" y="503"/>
                  </a:moveTo>
                  <a:lnTo>
                    <a:pt x="0" y="503"/>
                  </a:lnTo>
                  <a:lnTo>
                    <a:pt x="0" y="709"/>
                  </a:lnTo>
                  <a:lnTo>
                    <a:pt x="205" y="709"/>
                  </a:lnTo>
                  <a:lnTo>
                    <a:pt x="205" y="503"/>
                  </a:lnTo>
                  <a:close/>
                  <a:moveTo>
                    <a:pt x="708" y="503"/>
                  </a:moveTo>
                  <a:lnTo>
                    <a:pt x="503" y="503"/>
                  </a:lnTo>
                  <a:lnTo>
                    <a:pt x="503" y="709"/>
                  </a:lnTo>
                  <a:lnTo>
                    <a:pt x="708" y="709"/>
                  </a:lnTo>
                  <a:lnTo>
                    <a:pt x="708" y="503"/>
                  </a:lnTo>
                  <a:close/>
                  <a:moveTo>
                    <a:pt x="708" y="0"/>
                  </a:moveTo>
                  <a:lnTo>
                    <a:pt x="503" y="0"/>
                  </a:lnTo>
                  <a:lnTo>
                    <a:pt x="503" y="206"/>
                  </a:lnTo>
                  <a:lnTo>
                    <a:pt x="708" y="206"/>
                  </a:lnTo>
                  <a:lnTo>
                    <a:pt x="708" y="0"/>
                  </a:lnTo>
                  <a:close/>
                  <a:moveTo>
                    <a:pt x="708" y="251"/>
                  </a:moveTo>
                  <a:lnTo>
                    <a:pt x="503" y="251"/>
                  </a:lnTo>
                  <a:lnTo>
                    <a:pt x="503" y="456"/>
                  </a:lnTo>
                  <a:lnTo>
                    <a:pt x="708" y="456"/>
                  </a:lnTo>
                  <a:lnTo>
                    <a:pt x="708" y="251"/>
                  </a:lnTo>
                  <a:close/>
                  <a:moveTo>
                    <a:pt x="455" y="251"/>
                  </a:moveTo>
                  <a:lnTo>
                    <a:pt x="250" y="251"/>
                  </a:lnTo>
                  <a:lnTo>
                    <a:pt x="250" y="456"/>
                  </a:lnTo>
                  <a:lnTo>
                    <a:pt x="455" y="456"/>
                  </a:lnTo>
                  <a:lnTo>
                    <a:pt x="455" y="251"/>
                  </a:lnTo>
                  <a:close/>
                  <a:moveTo>
                    <a:pt x="455" y="503"/>
                  </a:moveTo>
                  <a:lnTo>
                    <a:pt x="250" y="503"/>
                  </a:lnTo>
                  <a:lnTo>
                    <a:pt x="250" y="709"/>
                  </a:lnTo>
                  <a:lnTo>
                    <a:pt x="455" y="709"/>
                  </a:lnTo>
                  <a:lnTo>
                    <a:pt x="455" y="503"/>
                  </a:ln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dirty="0"/>
            </a:p>
          </p:txBody>
        </p:sp>
        <p:sp>
          <p:nvSpPr>
            <p:cNvPr id="15" name="TextBox 14"/>
            <p:cNvSpPr txBox="1"/>
            <p:nvPr/>
          </p:nvSpPr>
          <p:spPr>
            <a:xfrm>
              <a:off x="8026601" y="3200946"/>
              <a:ext cx="3368278" cy="954107"/>
            </a:xfrm>
            <a:prstGeom prst="rect">
              <a:avLst/>
            </a:prstGeom>
          </p:spPr>
          <p:txBody>
            <a:bodyPr wrap="square">
              <a:spAutoFit/>
            </a:bodyPr>
            <a:lstStyle>
              <a:defPPr>
                <a:defRPr lang="en-US"/>
              </a:defPPr>
              <a:lvl1pPr defTabSz="914361">
                <a:defRPr sz="2800" kern="0">
                  <a:gradFill>
                    <a:gsLst>
                      <a:gs pos="0">
                        <a:srgbClr val="FFFFFF"/>
                      </a:gs>
                      <a:gs pos="100000">
                        <a:srgbClr val="FFFFFF"/>
                      </a:gs>
                    </a:gsLst>
                    <a:lin ang="5400000" scaled="0"/>
                  </a:gradFill>
                </a:defRPr>
              </a:lvl1pPr>
            </a:lstStyle>
            <a:p>
              <a:r>
                <a:rPr lang="en-US" altLang="zh-CN" dirty="0"/>
                <a:t>Leverage Existing Investments</a:t>
              </a:r>
            </a:p>
          </p:txBody>
        </p:sp>
      </p:grpSp>
      <p:grpSp>
        <p:nvGrpSpPr>
          <p:cNvPr id="3" name="Group 2"/>
          <p:cNvGrpSpPr/>
          <p:nvPr/>
        </p:nvGrpSpPr>
        <p:grpSpPr>
          <a:xfrm>
            <a:off x="6571622" y="1118720"/>
            <a:ext cx="5104441" cy="1639914"/>
            <a:chOff x="6571622" y="1118720"/>
            <a:chExt cx="5104441" cy="1639914"/>
          </a:xfrm>
        </p:grpSpPr>
        <p:sp>
          <p:nvSpPr>
            <p:cNvPr id="30" name="Rounded Rectangle 29"/>
            <p:cNvSpPr/>
            <p:nvPr/>
          </p:nvSpPr>
          <p:spPr bwMode="auto">
            <a:xfrm>
              <a:off x="6571622" y="1118720"/>
              <a:ext cx="5104441" cy="1639914"/>
            </a:xfrm>
            <a:prstGeom prst="roundRect">
              <a:avLst>
                <a:gd name="adj" fmla="val 0"/>
              </a:avLst>
            </a:prstGeom>
            <a:solidFill>
              <a:schemeClr val="accent2"/>
            </a:solidFill>
            <a:ln w="9525" cap="flat" cmpd="sng" algn="ctr">
              <a:noFill/>
              <a:prstDash val="solid"/>
            </a:ln>
            <a:effectLst/>
          </p:spPr>
          <p:txBody>
            <a:bodyPr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 </a:t>
              </a:r>
            </a:p>
          </p:txBody>
        </p:sp>
        <p:sp>
          <p:nvSpPr>
            <p:cNvPr id="31" name="TextBox 30"/>
            <p:cNvSpPr txBox="1"/>
            <p:nvPr/>
          </p:nvSpPr>
          <p:spPr>
            <a:xfrm>
              <a:off x="8026601" y="1677067"/>
              <a:ext cx="3368278" cy="523220"/>
            </a:xfrm>
            <a:prstGeom prst="rect">
              <a:avLst/>
            </a:prstGeom>
          </p:spPr>
          <p:txBody>
            <a:bodyPr wrap="square">
              <a:spAutoFit/>
            </a:bodyPr>
            <a:lstStyle>
              <a:defPPr>
                <a:defRPr lang="en-US"/>
              </a:defPPr>
              <a:lvl1pPr defTabSz="914361">
                <a:defRPr sz="2800" kern="0">
                  <a:gradFill>
                    <a:gsLst>
                      <a:gs pos="0">
                        <a:srgbClr val="FFFFFF"/>
                      </a:gs>
                      <a:gs pos="100000">
                        <a:srgbClr val="FFFFFF"/>
                      </a:gs>
                    </a:gsLst>
                    <a:lin ang="5400000" scaled="0"/>
                  </a:gradFill>
                </a:defRPr>
              </a:lvl1pPr>
            </a:lstStyle>
            <a:p>
              <a:r>
                <a:rPr lang="en-US" altLang="zh-CN" dirty="0" smtClean="0"/>
                <a:t>Open &amp; Flexible</a:t>
              </a:r>
              <a:endParaRPr lang="en-US" altLang="zh-CN" dirty="0"/>
            </a:p>
          </p:txBody>
        </p:sp>
        <p:pic>
          <p:nvPicPr>
            <p:cNvPr id="32" name="Picture 9" descr="Fullscreen 512x512.png"/>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31164" y="1444297"/>
              <a:ext cx="1000125" cy="1000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spTree>
    <p:extLst>
      <p:ext uri="{BB962C8B-B14F-4D97-AF65-F5344CB8AC3E}">
        <p14:creationId xmlns:p14="http://schemas.microsoft.com/office/powerpoint/2010/main" val="335848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Windows </a:t>
            </a:r>
            <a:r>
              <a:rPr lang="en-US" dirty="0">
                <a:solidFill>
                  <a:schemeClr val="accent2">
                    <a:alpha val="99000"/>
                  </a:schemeClr>
                </a:solidFill>
              </a:rPr>
              <a:t>Azure</a:t>
            </a:r>
          </a:p>
        </p:txBody>
      </p:sp>
      <p:grpSp>
        <p:nvGrpSpPr>
          <p:cNvPr id="20" name="Group 19"/>
          <p:cNvGrpSpPr/>
          <p:nvPr/>
        </p:nvGrpSpPr>
        <p:grpSpPr>
          <a:xfrm>
            <a:off x="517526" y="1390964"/>
            <a:ext cx="11158538" cy="4725987"/>
            <a:chOff x="388245" y="1986973"/>
            <a:chExt cx="8371083" cy="3544490"/>
          </a:xfrm>
        </p:grpSpPr>
        <p:sp>
          <p:nvSpPr>
            <p:cNvPr id="18" name="Rectangle 17"/>
            <p:cNvSpPr/>
            <p:nvPr/>
          </p:nvSpPr>
          <p:spPr>
            <a:xfrm>
              <a:off x="388245" y="1986973"/>
              <a:ext cx="8371083" cy="354449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7" name="TextBox 16"/>
            <p:cNvSpPr txBox="1"/>
            <p:nvPr/>
          </p:nvSpPr>
          <p:spPr>
            <a:xfrm>
              <a:off x="3170247" y="4796777"/>
              <a:ext cx="2819401" cy="530915"/>
            </a:xfrm>
            <a:prstGeom prst="rect">
              <a:avLst/>
            </a:prstGeom>
            <a:noFill/>
          </p:spPr>
          <p:txBody>
            <a:bodyPr wrap="square" rtlCol="0">
              <a:spAutoFit/>
            </a:bodyPr>
            <a:lstStyle/>
            <a:p>
              <a:pPr algn="ctr"/>
              <a:r>
                <a:rPr lang="en-US" sz="4000" spc="-100" dirty="0">
                  <a:gradFill>
                    <a:gsLst>
                      <a:gs pos="0">
                        <a:srgbClr val="595959"/>
                      </a:gs>
                      <a:gs pos="86000">
                        <a:srgbClr val="595959"/>
                      </a:gs>
                    </a:gsLst>
                    <a:lin ang="5400000" scaled="0"/>
                  </a:gradFill>
                  <a:latin typeface="Segoe UI Light" pitchFamily="34" charset="0"/>
                </a:rPr>
                <a:t>Core Services</a:t>
              </a:r>
            </a:p>
          </p:txBody>
        </p:sp>
      </p:grpSp>
      <p:grpSp>
        <p:nvGrpSpPr>
          <p:cNvPr id="48" name="Group 47"/>
          <p:cNvGrpSpPr/>
          <p:nvPr/>
        </p:nvGrpSpPr>
        <p:grpSpPr>
          <a:xfrm>
            <a:off x="850587" y="1752651"/>
            <a:ext cx="3169095" cy="3172968"/>
            <a:chOff x="914162" y="6336256"/>
            <a:chExt cx="3169095" cy="3172968"/>
          </a:xfrm>
        </p:grpSpPr>
        <p:sp>
          <p:nvSpPr>
            <p:cNvPr id="32" name="Rectangle 31"/>
            <p:cNvSpPr/>
            <p:nvPr/>
          </p:nvSpPr>
          <p:spPr>
            <a:xfrm>
              <a:off x="914162" y="6336256"/>
              <a:ext cx="3169095" cy="3172968"/>
            </a:xfrm>
            <a:prstGeom prst="rect">
              <a:avLst/>
            </a:prstGeom>
            <a:solidFill>
              <a:schemeClr val="accent1"/>
            </a:solidFill>
            <a:ln w="9525" cap="flat" cmpd="sng" algn="ctr">
              <a:noFill/>
              <a:prstDash val="solid"/>
            </a:ln>
            <a:effectLst/>
          </p:spPr>
          <p:txBody>
            <a:bodyPr lIns="182880" bIns="91440" rtlCol="0" anchor="b" anchorCtr="0"/>
            <a:lstStyle/>
            <a:p>
              <a:pPr defTabSz="1218936"/>
              <a:r>
                <a:rPr lang="en-US" sz="2800" dirty="0">
                  <a:solidFill>
                    <a:schemeClr val="bg1">
                      <a:alpha val="99000"/>
                    </a:schemeClr>
                  </a:solidFill>
                  <a:latin typeface="Segoe UI"/>
                  <a:ea typeface="Segoe UI" pitchFamily="34" charset="0"/>
                  <a:cs typeface="Segoe UI" pitchFamily="34" charset="0"/>
                </a:rPr>
                <a:t>Compute</a:t>
              </a:r>
            </a:p>
          </p:txBody>
        </p:sp>
        <p:grpSp>
          <p:nvGrpSpPr>
            <p:cNvPr id="33" name="Group 32"/>
            <p:cNvGrpSpPr/>
            <p:nvPr/>
          </p:nvGrpSpPr>
          <p:grpSpPr bwMode="black">
            <a:xfrm>
              <a:off x="1505538" y="6985926"/>
              <a:ext cx="1891282" cy="1538642"/>
              <a:chOff x="5184775" y="225425"/>
              <a:chExt cx="1500188" cy="1220788"/>
            </a:xfrm>
            <a:solidFill>
              <a:srgbClr val="FFFFFF"/>
            </a:solidFill>
          </p:grpSpPr>
          <p:sp>
            <p:nvSpPr>
              <p:cNvPr id="34" name="Freeform 86"/>
              <p:cNvSpPr>
                <a:spLocks noEditPoints="1"/>
              </p:cNvSpPr>
              <p:nvPr/>
            </p:nvSpPr>
            <p:spPr bwMode="black">
              <a:xfrm>
                <a:off x="5184775" y="344488"/>
                <a:ext cx="1095375" cy="1101725"/>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35" name="Oval 87"/>
              <p:cNvSpPr>
                <a:spLocks noChangeArrowheads="1"/>
              </p:cNvSpPr>
              <p:nvPr/>
            </p:nvSpPr>
            <p:spPr bwMode="black">
              <a:xfrm>
                <a:off x="5630863" y="812800"/>
                <a:ext cx="203200" cy="2032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36" name="Freeform 88"/>
              <p:cNvSpPr>
                <a:spLocks noEditPoints="1"/>
              </p:cNvSpPr>
              <p:nvPr/>
            </p:nvSpPr>
            <p:spPr bwMode="black">
              <a:xfrm>
                <a:off x="6129338" y="225425"/>
                <a:ext cx="555625" cy="598488"/>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grpSp>
      </p:grpSp>
      <p:grpSp>
        <p:nvGrpSpPr>
          <p:cNvPr id="49" name="Group 48"/>
          <p:cNvGrpSpPr/>
          <p:nvPr/>
        </p:nvGrpSpPr>
        <p:grpSpPr>
          <a:xfrm>
            <a:off x="4505298" y="1752651"/>
            <a:ext cx="3172968" cy="3172968"/>
            <a:chOff x="4631754" y="6336256"/>
            <a:chExt cx="3172968" cy="3172968"/>
          </a:xfrm>
        </p:grpSpPr>
        <p:sp>
          <p:nvSpPr>
            <p:cNvPr id="38" name="Rectangle 37"/>
            <p:cNvSpPr/>
            <p:nvPr/>
          </p:nvSpPr>
          <p:spPr>
            <a:xfrm>
              <a:off x="4631754" y="6336256"/>
              <a:ext cx="3172968" cy="3172968"/>
            </a:xfrm>
            <a:prstGeom prst="rect">
              <a:avLst/>
            </a:prstGeom>
            <a:solidFill>
              <a:schemeClr val="accent1"/>
            </a:solidFill>
            <a:ln w="9525" cap="flat" cmpd="sng" algn="ctr">
              <a:noFill/>
              <a:prstDash val="solid"/>
            </a:ln>
            <a:effectLst/>
          </p:spPr>
          <p:txBody>
            <a:bodyPr lIns="182880" bIns="91440" rtlCol="0" anchor="b" anchorCtr="0"/>
            <a:lstStyle/>
            <a:p>
              <a:pPr defTabSz="1218936"/>
              <a:r>
                <a:rPr lang="en-US" sz="2800" dirty="0" smtClean="0">
                  <a:solidFill>
                    <a:schemeClr val="bg1">
                      <a:alpha val="99000"/>
                    </a:schemeClr>
                  </a:solidFill>
                  <a:latin typeface="Segoe UI"/>
                  <a:ea typeface="Segoe UI" pitchFamily="34" charset="0"/>
                  <a:cs typeface="Segoe UI" pitchFamily="34" charset="0"/>
                </a:rPr>
                <a:t>Storage</a:t>
              </a:r>
              <a:endParaRPr lang="en-US" sz="2800" dirty="0">
                <a:solidFill>
                  <a:schemeClr val="bg1">
                    <a:alpha val="99000"/>
                  </a:schemeClr>
                </a:solidFill>
                <a:latin typeface="Segoe UI"/>
                <a:ea typeface="Segoe UI" pitchFamily="34" charset="0"/>
                <a:cs typeface="Segoe UI" pitchFamily="34" charset="0"/>
              </a:endParaRPr>
            </a:p>
          </p:txBody>
        </p:sp>
        <p:sp>
          <p:nvSpPr>
            <p:cNvPr id="39" name="Freeform 79"/>
            <p:cNvSpPr>
              <a:spLocks noEditPoints="1"/>
            </p:cNvSpPr>
            <p:nvPr/>
          </p:nvSpPr>
          <p:spPr bwMode="black">
            <a:xfrm>
              <a:off x="5586905" y="6858000"/>
              <a:ext cx="1262667" cy="1706968"/>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800" dirty="0"/>
            </a:p>
          </p:txBody>
        </p:sp>
      </p:grpSp>
      <p:grpSp>
        <p:nvGrpSpPr>
          <p:cNvPr id="50" name="Group 49"/>
          <p:cNvGrpSpPr/>
          <p:nvPr/>
        </p:nvGrpSpPr>
        <p:grpSpPr>
          <a:xfrm>
            <a:off x="8163882" y="1752651"/>
            <a:ext cx="3172968" cy="3172968"/>
            <a:chOff x="8227457" y="6315987"/>
            <a:chExt cx="3172968" cy="3172968"/>
          </a:xfrm>
        </p:grpSpPr>
        <p:sp>
          <p:nvSpPr>
            <p:cNvPr id="41" name="Rectangle 40"/>
            <p:cNvSpPr/>
            <p:nvPr/>
          </p:nvSpPr>
          <p:spPr>
            <a:xfrm>
              <a:off x="8227457" y="6315987"/>
              <a:ext cx="3172968" cy="3172968"/>
            </a:xfrm>
            <a:prstGeom prst="rect">
              <a:avLst/>
            </a:prstGeom>
            <a:solidFill>
              <a:schemeClr val="accent1"/>
            </a:solidFill>
            <a:ln w="9525" cap="flat" cmpd="sng" algn="ctr">
              <a:noFill/>
              <a:prstDash val="solid"/>
            </a:ln>
            <a:effectLst/>
          </p:spPr>
          <p:txBody>
            <a:bodyPr lIns="182880" bIns="91440" rtlCol="0" anchor="b" anchorCtr="0"/>
            <a:lstStyle/>
            <a:p>
              <a:pPr defTabSz="1218936"/>
              <a:r>
                <a:rPr lang="en-US" sz="2800" dirty="0" smtClean="0">
                  <a:solidFill>
                    <a:schemeClr val="bg1">
                      <a:alpha val="99000"/>
                    </a:schemeClr>
                  </a:solidFill>
                  <a:latin typeface="Segoe UI"/>
                  <a:ea typeface="Segoe UI" pitchFamily="34" charset="0"/>
                  <a:cs typeface="Segoe UI" pitchFamily="34" charset="0"/>
                </a:rPr>
                <a:t>Database</a:t>
              </a:r>
              <a:endParaRPr lang="en-US" sz="2800" dirty="0">
                <a:solidFill>
                  <a:schemeClr val="bg1">
                    <a:alpha val="99000"/>
                  </a:schemeClr>
                </a:solidFill>
                <a:latin typeface="Segoe UI"/>
                <a:ea typeface="Segoe UI" pitchFamily="34" charset="0"/>
                <a:cs typeface="Segoe UI" pitchFamily="34" charset="0"/>
              </a:endParaRPr>
            </a:p>
          </p:txBody>
        </p:sp>
        <p:sp>
          <p:nvSpPr>
            <p:cNvPr id="42" name="Freeform 83"/>
            <p:cNvSpPr>
              <a:spLocks noEditPoints="1"/>
            </p:cNvSpPr>
            <p:nvPr/>
          </p:nvSpPr>
          <p:spPr bwMode="black">
            <a:xfrm>
              <a:off x="9041602" y="6858000"/>
              <a:ext cx="1544679" cy="1630607"/>
            </a:xfrm>
            <a:custGeom>
              <a:avLst/>
              <a:gdLst>
                <a:gd name="T0" fmla="*/ 502 w 2107"/>
                <a:gd name="T1" fmla="*/ 1162 h 2221"/>
                <a:gd name="T2" fmla="*/ 239 w 2107"/>
                <a:gd name="T3" fmla="*/ 2072 h 2221"/>
                <a:gd name="T4" fmla="*/ 1587 w 2107"/>
                <a:gd name="T5" fmla="*/ 1800 h 2221"/>
                <a:gd name="T6" fmla="*/ 1487 w 2107"/>
                <a:gd name="T7" fmla="*/ 1835 h 2221"/>
                <a:gd name="T8" fmla="*/ 1579 w 2107"/>
                <a:gd name="T9" fmla="*/ 1870 h 2221"/>
                <a:gd name="T10" fmla="*/ 1470 w 2107"/>
                <a:gd name="T11" fmla="*/ 1847 h 2221"/>
                <a:gd name="T12" fmla="*/ 983 w 2107"/>
                <a:gd name="T13" fmla="*/ 1837 h 2221"/>
                <a:gd name="T14" fmla="*/ 1062 w 2107"/>
                <a:gd name="T15" fmla="*/ 1872 h 2221"/>
                <a:gd name="T16" fmla="*/ 956 w 2107"/>
                <a:gd name="T17" fmla="*/ 1951 h 2221"/>
                <a:gd name="T18" fmla="*/ 1046 w 2107"/>
                <a:gd name="T19" fmla="*/ 1970 h 2221"/>
                <a:gd name="T20" fmla="*/ 820 w 2107"/>
                <a:gd name="T21" fmla="*/ 1872 h 2221"/>
                <a:gd name="T22" fmla="*/ 899 w 2107"/>
                <a:gd name="T23" fmla="*/ 1836 h 2221"/>
                <a:gd name="T24" fmla="*/ 841 w 2107"/>
                <a:gd name="T25" fmla="*/ 1886 h 2221"/>
                <a:gd name="T26" fmla="*/ 905 w 2107"/>
                <a:gd name="T27" fmla="*/ 1920 h 2221"/>
                <a:gd name="T28" fmla="*/ 882 w 2107"/>
                <a:gd name="T29" fmla="*/ 1971 h 2221"/>
                <a:gd name="T30" fmla="*/ 687 w 2107"/>
                <a:gd name="T31" fmla="*/ 1847 h 2221"/>
                <a:gd name="T32" fmla="*/ 780 w 2107"/>
                <a:gd name="T33" fmla="*/ 1844 h 2221"/>
                <a:gd name="T34" fmla="*/ 760 w 2107"/>
                <a:gd name="T35" fmla="*/ 1882 h 2221"/>
                <a:gd name="T36" fmla="*/ 703 w 2107"/>
                <a:gd name="T37" fmla="*/ 1912 h 2221"/>
                <a:gd name="T38" fmla="*/ 682 w 2107"/>
                <a:gd name="T39" fmla="*/ 1972 h 2221"/>
                <a:gd name="T40" fmla="*/ 647 w 2107"/>
                <a:gd name="T41" fmla="*/ 1928 h 2221"/>
                <a:gd name="T42" fmla="*/ 631 w 2107"/>
                <a:gd name="T43" fmla="*/ 1862 h 2221"/>
                <a:gd name="T44" fmla="*/ 545 w 2107"/>
                <a:gd name="T45" fmla="*/ 2017 h 2221"/>
                <a:gd name="T46" fmla="*/ 416 w 2107"/>
                <a:gd name="T47" fmla="*/ 2078 h 2221"/>
                <a:gd name="T48" fmla="*/ 435 w 2107"/>
                <a:gd name="T49" fmla="*/ 2014 h 2221"/>
                <a:gd name="T50" fmla="*/ 538 w 2107"/>
                <a:gd name="T51" fmla="*/ 2006 h 2221"/>
                <a:gd name="T52" fmla="*/ 520 w 2107"/>
                <a:gd name="T53" fmla="*/ 1973 h 2221"/>
                <a:gd name="T54" fmla="*/ 490 w 2107"/>
                <a:gd name="T55" fmla="*/ 1930 h 2221"/>
                <a:gd name="T56" fmla="*/ 587 w 2107"/>
                <a:gd name="T57" fmla="*/ 1913 h 2221"/>
                <a:gd name="T58" fmla="*/ 1055 w 2107"/>
                <a:gd name="T59" fmla="*/ 2071 h 2221"/>
                <a:gd name="T60" fmla="*/ 605 w 2107"/>
                <a:gd name="T61" fmla="*/ 2078 h 2221"/>
                <a:gd name="T62" fmla="*/ 613 w 2107"/>
                <a:gd name="T63" fmla="*/ 2010 h 2221"/>
                <a:gd name="T64" fmla="*/ 1046 w 2107"/>
                <a:gd name="T65" fmla="*/ 2003 h 2221"/>
                <a:gd name="T66" fmla="*/ 1113 w 2107"/>
                <a:gd name="T67" fmla="*/ 1877 h 2221"/>
                <a:gd name="T68" fmla="*/ 1176 w 2107"/>
                <a:gd name="T69" fmla="*/ 1835 h 2221"/>
                <a:gd name="T70" fmla="*/ 1137 w 2107"/>
                <a:gd name="T71" fmla="*/ 1885 h 2221"/>
                <a:gd name="T72" fmla="*/ 1115 w 2107"/>
                <a:gd name="T73" fmla="*/ 1926 h 2221"/>
                <a:gd name="T74" fmla="*/ 1215 w 2107"/>
                <a:gd name="T75" fmla="*/ 1968 h 2221"/>
                <a:gd name="T76" fmla="*/ 1135 w 2107"/>
                <a:gd name="T77" fmla="*/ 1970 h 2221"/>
                <a:gd name="T78" fmla="*/ 1146 w 2107"/>
                <a:gd name="T79" fmla="*/ 2075 h 2221"/>
                <a:gd name="T80" fmla="*/ 1122 w 2107"/>
                <a:gd name="T81" fmla="*/ 2019 h 2221"/>
                <a:gd name="T82" fmla="*/ 1139 w 2107"/>
                <a:gd name="T83" fmla="*/ 2003 h 2221"/>
                <a:gd name="T84" fmla="*/ 1217 w 2107"/>
                <a:gd name="T85" fmla="*/ 2003 h 2221"/>
                <a:gd name="T86" fmla="*/ 1337 w 2107"/>
                <a:gd name="T87" fmla="*/ 1868 h 2221"/>
                <a:gd name="T88" fmla="*/ 1411 w 2107"/>
                <a:gd name="T89" fmla="*/ 1838 h 2221"/>
                <a:gd name="T90" fmla="*/ 1425 w 2107"/>
                <a:gd name="T91" fmla="*/ 1883 h 2221"/>
                <a:gd name="T92" fmla="*/ 1359 w 2107"/>
                <a:gd name="T93" fmla="*/ 1927 h 2221"/>
                <a:gd name="T94" fmla="*/ 1476 w 2107"/>
                <a:gd name="T95" fmla="*/ 1956 h 2221"/>
                <a:gd name="T96" fmla="*/ 1461 w 2107"/>
                <a:gd name="T97" fmla="*/ 1970 h 2221"/>
                <a:gd name="T98" fmla="*/ 1511 w 2107"/>
                <a:gd name="T99" fmla="*/ 2075 h 2221"/>
                <a:gd name="T100" fmla="*/ 1393 w 2107"/>
                <a:gd name="T101" fmla="*/ 2019 h 2221"/>
                <a:gd name="T102" fmla="*/ 1475 w 2107"/>
                <a:gd name="T103" fmla="*/ 2001 h 2221"/>
                <a:gd name="T104" fmla="*/ 1681 w 2107"/>
                <a:gd name="T105" fmla="*/ 2018 h 2221"/>
                <a:gd name="T106" fmla="*/ 1623 w 2107"/>
                <a:gd name="T107" fmla="*/ 2075 h 2221"/>
                <a:gd name="T108" fmla="*/ 1639 w 2107"/>
                <a:gd name="T109" fmla="*/ 2000 h 2221"/>
                <a:gd name="T110" fmla="*/ 1630 w 2107"/>
                <a:gd name="T111" fmla="*/ 1969 h 2221"/>
                <a:gd name="T112" fmla="*/ 1532 w 2107"/>
                <a:gd name="T113" fmla="*/ 1910 h 2221"/>
                <a:gd name="T114" fmla="*/ 933 w 2107"/>
                <a:gd name="T115" fmla="*/ 1308 h 2221"/>
                <a:gd name="T116" fmla="*/ 9 w 2107"/>
                <a:gd name="T117" fmla="*/ 909 h 2221"/>
                <a:gd name="T118" fmla="*/ 413 w 2107"/>
                <a:gd name="T119" fmla="*/ 386 h 2221"/>
                <a:gd name="T120" fmla="*/ 1700 w 2107"/>
                <a:gd name="T121" fmla="*/ 556 h 2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107" h="2221">
                  <a:moveTo>
                    <a:pt x="2107" y="809"/>
                  </a:moveTo>
                  <a:cubicBezTo>
                    <a:pt x="2106" y="786"/>
                    <a:pt x="2103" y="764"/>
                    <a:pt x="2098" y="742"/>
                  </a:cubicBezTo>
                  <a:cubicBezTo>
                    <a:pt x="2098" y="745"/>
                    <a:pt x="2098" y="747"/>
                    <a:pt x="2098" y="749"/>
                  </a:cubicBezTo>
                  <a:cubicBezTo>
                    <a:pt x="2096" y="810"/>
                    <a:pt x="2076" y="869"/>
                    <a:pt x="2040" y="926"/>
                  </a:cubicBezTo>
                  <a:cubicBezTo>
                    <a:pt x="2018" y="961"/>
                    <a:pt x="1988" y="995"/>
                    <a:pt x="1953" y="1027"/>
                  </a:cubicBezTo>
                  <a:cubicBezTo>
                    <a:pt x="1918" y="1064"/>
                    <a:pt x="1873" y="1098"/>
                    <a:pt x="1819" y="1131"/>
                  </a:cubicBezTo>
                  <a:cubicBezTo>
                    <a:pt x="1777" y="1156"/>
                    <a:pt x="1731" y="1178"/>
                    <a:pt x="1682" y="1198"/>
                  </a:cubicBezTo>
                  <a:cubicBezTo>
                    <a:pt x="1682" y="1061"/>
                    <a:pt x="1682" y="1061"/>
                    <a:pt x="1682" y="1061"/>
                  </a:cubicBezTo>
                  <a:cubicBezTo>
                    <a:pt x="1682" y="1059"/>
                    <a:pt x="1682" y="1058"/>
                    <a:pt x="1682" y="1056"/>
                  </a:cubicBezTo>
                  <a:cubicBezTo>
                    <a:pt x="1680" y="988"/>
                    <a:pt x="1624" y="933"/>
                    <a:pt x="1554" y="933"/>
                  </a:cubicBezTo>
                  <a:cubicBezTo>
                    <a:pt x="555" y="933"/>
                    <a:pt x="555" y="933"/>
                    <a:pt x="555" y="933"/>
                  </a:cubicBezTo>
                  <a:cubicBezTo>
                    <a:pt x="484" y="933"/>
                    <a:pt x="426" y="990"/>
                    <a:pt x="426" y="1061"/>
                  </a:cubicBezTo>
                  <a:cubicBezTo>
                    <a:pt x="426" y="1141"/>
                    <a:pt x="426" y="1141"/>
                    <a:pt x="426" y="1141"/>
                  </a:cubicBezTo>
                  <a:cubicBezTo>
                    <a:pt x="430" y="1142"/>
                    <a:pt x="430" y="1142"/>
                    <a:pt x="430" y="1142"/>
                  </a:cubicBezTo>
                  <a:cubicBezTo>
                    <a:pt x="430" y="1143"/>
                    <a:pt x="459" y="1152"/>
                    <a:pt x="502" y="1162"/>
                  </a:cubicBezTo>
                  <a:cubicBezTo>
                    <a:pt x="502" y="1069"/>
                    <a:pt x="502" y="1069"/>
                    <a:pt x="502" y="1069"/>
                  </a:cubicBezTo>
                  <a:cubicBezTo>
                    <a:pt x="502" y="1032"/>
                    <a:pt x="531" y="1003"/>
                    <a:pt x="568" y="1003"/>
                  </a:cubicBezTo>
                  <a:cubicBezTo>
                    <a:pt x="1541" y="1003"/>
                    <a:pt x="1541" y="1003"/>
                    <a:pt x="1541" y="1003"/>
                  </a:cubicBezTo>
                  <a:cubicBezTo>
                    <a:pt x="1577" y="1003"/>
                    <a:pt x="1607" y="1032"/>
                    <a:pt x="1607" y="1069"/>
                  </a:cubicBezTo>
                  <a:cubicBezTo>
                    <a:pt x="1607" y="1668"/>
                    <a:pt x="1607" y="1668"/>
                    <a:pt x="1607" y="1668"/>
                  </a:cubicBezTo>
                  <a:cubicBezTo>
                    <a:pt x="1607" y="1704"/>
                    <a:pt x="1577" y="1734"/>
                    <a:pt x="1541" y="1734"/>
                  </a:cubicBezTo>
                  <a:cubicBezTo>
                    <a:pt x="568" y="1734"/>
                    <a:pt x="568" y="1734"/>
                    <a:pt x="568" y="1734"/>
                  </a:cubicBezTo>
                  <a:cubicBezTo>
                    <a:pt x="531" y="1734"/>
                    <a:pt x="502" y="1704"/>
                    <a:pt x="502" y="1668"/>
                  </a:cubicBezTo>
                  <a:cubicBezTo>
                    <a:pt x="502" y="1541"/>
                    <a:pt x="502" y="1541"/>
                    <a:pt x="502" y="1541"/>
                  </a:cubicBezTo>
                  <a:cubicBezTo>
                    <a:pt x="476" y="1535"/>
                    <a:pt x="451" y="1528"/>
                    <a:pt x="426" y="1520"/>
                  </a:cubicBezTo>
                  <a:cubicBezTo>
                    <a:pt x="426" y="1676"/>
                    <a:pt x="426" y="1676"/>
                    <a:pt x="426" y="1676"/>
                  </a:cubicBezTo>
                  <a:cubicBezTo>
                    <a:pt x="426" y="1736"/>
                    <a:pt x="467" y="1786"/>
                    <a:pt x="523" y="1800"/>
                  </a:cubicBezTo>
                  <a:cubicBezTo>
                    <a:pt x="491" y="1802"/>
                    <a:pt x="456" y="1813"/>
                    <a:pt x="435" y="1837"/>
                  </a:cubicBezTo>
                  <a:cubicBezTo>
                    <a:pt x="419" y="1857"/>
                    <a:pt x="403" y="1876"/>
                    <a:pt x="387" y="1895"/>
                  </a:cubicBezTo>
                  <a:cubicBezTo>
                    <a:pt x="337" y="1954"/>
                    <a:pt x="288" y="2013"/>
                    <a:pt x="239" y="2072"/>
                  </a:cubicBezTo>
                  <a:cubicBezTo>
                    <a:pt x="227" y="2086"/>
                    <a:pt x="203" y="2107"/>
                    <a:pt x="203" y="2127"/>
                  </a:cubicBezTo>
                  <a:cubicBezTo>
                    <a:pt x="203" y="2183"/>
                    <a:pt x="203" y="2183"/>
                    <a:pt x="203" y="2183"/>
                  </a:cubicBezTo>
                  <a:cubicBezTo>
                    <a:pt x="204" y="2190"/>
                    <a:pt x="206" y="2197"/>
                    <a:pt x="209" y="2202"/>
                  </a:cubicBezTo>
                  <a:cubicBezTo>
                    <a:pt x="222" y="2220"/>
                    <a:pt x="247" y="2221"/>
                    <a:pt x="267" y="2221"/>
                  </a:cubicBezTo>
                  <a:cubicBezTo>
                    <a:pt x="295" y="2221"/>
                    <a:pt x="1759" y="2221"/>
                    <a:pt x="1804" y="2221"/>
                  </a:cubicBezTo>
                  <a:cubicBezTo>
                    <a:pt x="1826" y="2221"/>
                    <a:pt x="1850" y="2219"/>
                    <a:pt x="1871" y="2214"/>
                  </a:cubicBezTo>
                  <a:cubicBezTo>
                    <a:pt x="1886" y="2211"/>
                    <a:pt x="1903" y="2203"/>
                    <a:pt x="1905" y="2186"/>
                  </a:cubicBezTo>
                  <a:cubicBezTo>
                    <a:pt x="1905" y="2126"/>
                    <a:pt x="1905" y="2126"/>
                    <a:pt x="1905" y="2126"/>
                  </a:cubicBezTo>
                  <a:cubicBezTo>
                    <a:pt x="1907" y="2113"/>
                    <a:pt x="1899" y="2100"/>
                    <a:pt x="1891" y="2091"/>
                  </a:cubicBezTo>
                  <a:cubicBezTo>
                    <a:pt x="1887" y="2086"/>
                    <a:pt x="1883" y="2081"/>
                    <a:pt x="1879" y="2077"/>
                  </a:cubicBezTo>
                  <a:cubicBezTo>
                    <a:pt x="1858" y="2052"/>
                    <a:pt x="1837" y="2027"/>
                    <a:pt x="1816" y="2003"/>
                  </a:cubicBezTo>
                  <a:cubicBezTo>
                    <a:pt x="1770" y="1948"/>
                    <a:pt x="1724" y="1894"/>
                    <a:pt x="1678" y="1840"/>
                  </a:cubicBezTo>
                  <a:cubicBezTo>
                    <a:pt x="1676" y="1837"/>
                    <a:pt x="1674" y="1834"/>
                    <a:pt x="1671" y="1832"/>
                  </a:cubicBezTo>
                  <a:cubicBezTo>
                    <a:pt x="1662" y="1820"/>
                    <a:pt x="1647" y="1813"/>
                    <a:pt x="1633" y="1809"/>
                  </a:cubicBezTo>
                  <a:cubicBezTo>
                    <a:pt x="1618" y="1804"/>
                    <a:pt x="1603" y="1801"/>
                    <a:pt x="1587" y="1800"/>
                  </a:cubicBezTo>
                  <a:cubicBezTo>
                    <a:pt x="1642" y="1785"/>
                    <a:pt x="1682" y="1735"/>
                    <a:pt x="1682" y="1676"/>
                  </a:cubicBezTo>
                  <a:cubicBezTo>
                    <a:pt x="1682" y="1462"/>
                    <a:pt x="1682" y="1462"/>
                    <a:pt x="1682" y="1462"/>
                  </a:cubicBezTo>
                  <a:cubicBezTo>
                    <a:pt x="1698" y="1455"/>
                    <a:pt x="1714" y="1448"/>
                    <a:pt x="1730" y="1441"/>
                  </a:cubicBezTo>
                  <a:cubicBezTo>
                    <a:pt x="1801" y="1408"/>
                    <a:pt x="1863" y="1368"/>
                    <a:pt x="1916" y="1325"/>
                  </a:cubicBezTo>
                  <a:cubicBezTo>
                    <a:pt x="1946" y="1300"/>
                    <a:pt x="1972" y="1273"/>
                    <a:pt x="1995" y="1246"/>
                  </a:cubicBezTo>
                  <a:cubicBezTo>
                    <a:pt x="2018" y="1218"/>
                    <a:pt x="2037" y="1187"/>
                    <a:pt x="2054" y="1154"/>
                  </a:cubicBezTo>
                  <a:cubicBezTo>
                    <a:pt x="2068" y="1124"/>
                    <a:pt x="2079" y="1090"/>
                    <a:pt x="2084" y="1054"/>
                  </a:cubicBezTo>
                  <a:cubicBezTo>
                    <a:pt x="2086" y="1040"/>
                    <a:pt x="2087" y="1026"/>
                    <a:pt x="2089" y="1013"/>
                  </a:cubicBezTo>
                  <a:cubicBezTo>
                    <a:pt x="2089" y="1008"/>
                    <a:pt x="2090" y="1003"/>
                    <a:pt x="2090" y="998"/>
                  </a:cubicBezTo>
                  <a:cubicBezTo>
                    <a:pt x="2102" y="877"/>
                    <a:pt x="2102" y="877"/>
                    <a:pt x="2102" y="877"/>
                  </a:cubicBezTo>
                  <a:cubicBezTo>
                    <a:pt x="2103" y="874"/>
                    <a:pt x="2103" y="870"/>
                    <a:pt x="2103" y="867"/>
                  </a:cubicBezTo>
                  <a:cubicBezTo>
                    <a:pt x="2105" y="848"/>
                    <a:pt x="2107" y="829"/>
                    <a:pt x="2107" y="809"/>
                  </a:cubicBezTo>
                  <a:close/>
                  <a:moveTo>
                    <a:pt x="1474" y="1837"/>
                  </a:moveTo>
                  <a:cubicBezTo>
                    <a:pt x="1475" y="1836"/>
                    <a:pt x="1476" y="1836"/>
                    <a:pt x="1478" y="1836"/>
                  </a:cubicBezTo>
                  <a:cubicBezTo>
                    <a:pt x="1481" y="1835"/>
                    <a:pt x="1483" y="1835"/>
                    <a:pt x="1487" y="1835"/>
                  </a:cubicBezTo>
                  <a:cubicBezTo>
                    <a:pt x="1492" y="1835"/>
                    <a:pt x="1492" y="1835"/>
                    <a:pt x="1492" y="1835"/>
                  </a:cubicBezTo>
                  <a:cubicBezTo>
                    <a:pt x="1492" y="1835"/>
                    <a:pt x="1492" y="1835"/>
                    <a:pt x="1492" y="1835"/>
                  </a:cubicBezTo>
                  <a:cubicBezTo>
                    <a:pt x="1502" y="1835"/>
                    <a:pt x="1511" y="1835"/>
                    <a:pt x="1521" y="1835"/>
                  </a:cubicBezTo>
                  <a:cubicBezTo>
                    <a:pt x="1521" y="1835"/>
                    <a:pt x="1521" y="1835"/>
                    <a:pt x="1521" y="1835"/>
                  </a:cubicBezTo>
                  <a:cubicBezTo>
                    <a:pt x="1531" y="1835"/>
                    <a:pt x="1531" y="1835"/>
                    <a:pt x="1531" y="1835"/>
                  </a:cubicBezTo>
                  <a:cubicBezTo>
                    <a:pt x="1534" y="1834"/>
                    <a:pt x="1538" y="1835"/>
                    <a:pt x="1541" y="1835"/>
                  </a:cubicBezTo>
                  <a:cubicBezTo>
                    <a:pt x="1543" y="1836"/>
                    <a:pt x="1546" y="1836"/>
                    <a:pt x="1548" y="1837"/>
                  </a:cubicBezTo>
                  <a:cubicBezTo>
                    <a:pt x="1548" y="1837"/>
                    <a:pt x="1548" y="1837"/>
                    <a:pt x="1548" y="1837"/>
                  </a:cubicBezTo>
                  <a:cubicBezTo>
                    <a:pt x="1549" y="1837"/>
                    <a:pt x="1549" y="1838"/>
                    <a:pt x="1549" y="1838"/>
                  </a:cubicBezTo>
                  <a:cubicBezTo>
                    <a:pt x="1550" y="1838"/>
                    <a:pt x="1550" y="1838"/>
                    <a:pt x="1550" y="1838"/>
                  </a:cubicBezTo>
                  <a:cubicBezTo>
                    <a:pt x="1553" y="1839"/>
                    <a:pt x="1556" y="1840"/>
                    <a:pt x="1558" y="1842"/>
                  </a:cubicBezTo>
                  <a:cubicBezTo>
                    <a:pt x="1560" y="1843"/>
                    <a:pt x="1562" y="1845"/>
                    <a:pt x="1563" y="1847"/>
                  </a:cubicBezTo>
                  <a:cubicBezTo>
                    <a:pt x="1571" y="1858"/>
                    <a:pt x="1571" y="1858"/>
                    <a:pt x="1571" y="1858"/>
                  </a:cubicBezTo>
                  <a:cubicBezTo>
                    <a:pt x="1573" y="1861"/>
                    <a:pt x="1577" y="1865"/>
                    <a:pt x="1579" y="1870"/>
                  </a:cubicBezTo>
                  <a:cubicBezTo>
                    <a:pt x="1579" y="1870"/>
                    <a:pt x="1579" y="1870"/>
                    <a:pt x="1579" y="1870"/>
                  </a:cubicBezTo>
                  <a:cubicBezTo>
                    <a:pt x="1581" y="1872"/>
                    <a:pt x="1581" y="1874"/>
                    <a:pt x="1581" y="1876"/>
                  </a:cubicBezTo>
                  <a:cubicBezTo>
                    <a:pt x="1581" y="1877"/>
                    <a:pt x="1580" y="1878"/>
                    <a:pt x="1579" y="1879"/>
                  </a:cubicBezTo>
                  <a:cubicBezTo>
                    <a:pt x="1579" y="1879"/>
                    <a:pt x="1579" y="1880"/>
                    <a:pt x="1579" y="1880"/>
                  </a:cubicBezTo>
                  <a:cubicBezTo>
                    <a:pt x="1579" y="1880"/>
                    <a:pt x="1579" y="1880"/>
                    <a:pt x="1579" y="1880"/>
                  </a:cubicBezTo>
                  <a:cubicBezTo>
                    <a:pt x="1578" y="1880"/>
                    <a:pt x="1578" y="1880"/>
                    <a:pt x="1578" y="1880"/>
                  </a:cubicBezTo>
                  <a:cubicBezTo>
                    <a:pt x="1578" y="1880"/>
                    <a:pt x="1578" y="1881"/>
                    <a:pt x="1577" y="1881"/>
                  </a:cubicBezTo>
                  <a:cubicBezTo>
                    <a:pt x="1577" y="1881"/>
                    <a:pt x="1577" y="1881"/>
                    <a:pt x="1576" y="1881"/>
                  </a:cubicBezTo>
                  <a:cubicBezTo>
                    <a:pt x="1576" y="1881"/>
                    <a:pt x="1576" y="1882"/>
                    <a:pt x="1575" y="1882"/>
                  </a:cubicBezTo>
                  <a:cubicBezTo>
                    <a:pt x="1569" y="1885"/>
                    <a:pt x="1560" y="1884"/>
                    <a:pt x="1553" y="1884"/>
                  </a:cubicBezTo>
                  <a:cubicBezTo>
                    <a:pt x="1516" y="1884"/>
                    <a:pt x="1516" y="1884"/>
                    <a:pt x="1516" y="1884"/>
                  </a:cubicBezTo>
                  <a:cubicBezTo>
                    <a:pt x="1509" y="1884"/>
                    <a:pt x="1501" y="1883"/>
                    <a:pt x="1494" y="1879"/>
                  </a:cubicBezTo>
                  <a:cubicBezTo>
                    <a:pt x="1492" y="1878"/>
                    <a:pt x="1490" y="1877"/>
                    <a:pt x="1488" y="1876"/>
                  </a:cubicBezTo>
                  <a:cubicBezTo>
                    <a:pt x="1486" y="1874"/>
                    <a:pt x="1484" y="1872"/>
                    <a:pt x="1483" y="1871"/>
                  </a:cubicBezTo>
                  <a:cubicBezTo>
                    <a:pt x="1481" y="1868"/>
                    <a:pt x="1481" y="1868"/>
                    <a:pt x="1481" y="1868"/>
                  </a:cubicBezTo>
                  <a:cubicBezTo>
                    <a:pt x="1478" y="1861"/>
                    <a:pt x="1473" y="1854"/>
                    <a:pt x="1470" y="1847"/>
                  </a:cubicBezTo>
                  <a:cubicBezTo>
                    <a:pt x="1467" y="1842"/>
                    <a:pt x="1469" y="1839"/>
                    <a:pt x="1474" y="1837"/>
                  </a:cubicBezTo>
                  <a:close/>
                  <a:moveTo>
                    <a:pt x="965" y="1871"/>
                  </a:moveTo>
                  <a:cubicBezTo>
                    <a:pt x="966" y="1869"/>
                    <a:pt x="966" y="1868"/>
                    <a:pt x="966" y="1866"/>
                  </a:cubicBezTo>
                  <a:cubicBezTo>
                    <a:pt x="966" y="1866"/>
                    <a:pt x="966" y="1866"/>
                    <a:pt x="966" y="1866"/>
                  </a:cubicBezTo>
                  <a:cubicBezTo>
                    <a:pt x="967" y="1861"/>
                    <a:pt x="966" y="1855"/>
                    <a:pt x="968" y="1850"/>
                  </a:cubicBezTo>
                  <a:cubicBezTo>
                    <a:pt x="968" y="1848"/>
                    <a:pt x="968" y="1848"/>
                    <a:pt x="968" y="1848"/>
                  </a:cubicBezTo>
                  <a:cubicBezTo>
                    <a:pt x="968" y="1846"/>
                    <a:pt x="969" y="1845"/>
                    <a:pt x="970" y="1843"/>
                  </a:cubicBezTo>
                  <a:cubicBezTo>
                    <a:pt x="971" y="1842"/>
                    <a:pt x="973" y="1841"/>
                    <a:pt x="974" y="1841"/>
                  </a:cubicBezTo>
                  <a:cubicBezTo>
                    <a:pt x="974" y="1840"/>
                    <a:pt x="974" y="1840"/>
                    <a:pt x="974" y="1840"/>
                  </a:cubicBezTo>
                  <a:cubicBezTo>
                    <a:pt x="975" y="1840"/>
                    <a:pt x="975" y="1840"/>
                    <a:pt x="975" y="1840"/>
                  </a:cubicBezTo>
                  <a:cubicBezTo>
                    <a:pt x="976" y="1840"/>
                    <a:pt x="976" y="1839"/>
                    <a:pt x="976" y="1839"/>
                  </a:cubicBezTo>
                  <a:cubicBezTo>
                    <a:pt x="976" y="1839"/>
                    <a:pt x="977" y="1839"/>
                    <a:pt x="977" y="1839"/>
                  </a:cubicBezTo>
                  <a:cubicBezTo>
                    <a:pt x="978" y="1839"/>
                    <a:pt x="978" y="1838"/>
                    <a:pt x="979" y="1838"/>
                  </a:cubicBezTo>
                  <a:cubicBezTo>
                    <a:pt x="980" y="1838"/>
                    <a:pt x="980" y="1838"/>
                    <a:pt x="980" y="1838"/>
                  </a:cubicBezTo>
                  <a:cubicBezTo>
                    <a:pt x="981" y="1837"/>
                    <a:pt x="982" y="1837"/>
                    <a:pt x="983" y="1837"/>
                  </a:cubicBezTo>
                  <a:cubicBezTo>
                    <a:pt x="983" y="1837"/>
                    <a:pt x="984" y="1837"/>
                    <a:pt x="984" y="1837"/>
                  </a:cubicBezTo>
                  <a:cubicBezTo>
                    <a:pt x="984" y="1837"/>
                    <a:pt x="984" y="1837"/>
                    <a:pt x="985" y="1837"/>
                  </a:cubicBezTo>
                  <a:cubicBezTo>
                    <a:pt x="985" y="1837"/>
                    <a:pt x="985" y="1837"/>
                    <a:pt x="986" y="1836"/>
                  </a:cubicBezTo>
                  <a:cubicBezTo>
                    <a:pt x="988" y="1836"/>
                    <a:pt x="991" y="1836"/>
                    <a:pt x="993" y="1836"/>
                  </a:cubicBezTo>
                  <a:cubicBezTo>
                    <a:pt x="995" y="1836"/>
                    <a:pt x="995" y="1836"/>
                    <a:pt x="995" y="1836"/>
                  </a:cubicBezTo>
                  <a:cubicBezTo>
                    <a:pt x="998" y="1836"/>
                    <a:pt x="1000" y="1836"/>
                    <a:pt x="1003" y="1836"/>
                  </a:cubicBezTo>
                  <a:cubicBezTo>
                    <a:pt x="1038" y="1836"/>
                    <a:pt x="1038" y="1836"/>
                    <a:pt x="1038" y="1836"/>
                  </a:cubicBezTo>
                  <a:cubicBezTo>
                    <a:pt x="1038" y="1836"/>
                    <a:pt x="1039" y="1836"/>
                    <a:pt x="1040" y="1836"/>
                  </a:cubicBezTo>
                  <a:cubicBezTo>
                    <a:pt x="1040" y="1836"/>
                    <a:pt x="1040" y="1836"/>
                    <a:pt x="1041" y="1836"/>
                  </a:cubicBezTo>
                  <a:cubicBezTo>
                    <a:pt x="1042" y="1836"/>
                    <a:pt x="1042" y="1836"/>
                    <a:pt x="1043" y="1836"/>
                  </a:cubicBezTo>
                  <a:cubicBezTo>
                    <a:pt x="1050" y="1837"/>
                    <a:pt x="1058" y="1839"/>
                    <a:pt x="1061" y="1844"/>
                  </a:cubicBezTo>
                  <a:cubicBezTo>
                    <a:pt x="1061" y="1845"/>
                    <a:pt x="1061" y="1845"/>
                    <a:pt x="1061" y="1846"/>
                  </a:cubicBezTo>
                  <a:cubicBezTo>
                    <a:pt x="1061" y="1846"/>
                    <a:pt x="1061" y="1846"/>
                    <a:pt x="1061" y="1846"/>
                  </a:cubicBezTo>
                  <a:cubicBezTo>
                    <a:pt x="1063" y="1853"/>
                    <a:pt x="1062" y="1863"/>
                    <a:pt x="1062" y="1870"/>
                  </a:cubicBezTo>
                  <a:cubicBezTo>
                    <a:pt x="1062" y="1872"/>
                    <a:pt x="1062" y="1872"/>
                    <a:pt x="1062" y="1872"/>
                  </a:cubicBezTo>
                  <a:cubicBezTo>
                    <a:pt x="1062" y="1873"/>
                    <a:pt x="1062" y="1874"/>
                    <a:pt x="1061" y="1876"/>
                  </a:cubicBezTo>
                  <a:cubicBezTo>
                    <a:pt x="1054" y="1889"/>
                    <a:pt x="1022" y="1885"/>
                    <a:pt x="1010" y="1885"/>
                  </a:cubicBezTo>
                  <a:cubicBezTo>
                    <a:pt x="1003" y="1885"/>
                    <a:pt x="996" y="1885"/>
                    <a:pt x="989" y="1885"/>
                  </a:cubicBezTo>
                  <a:cubicBezTo>
                    <a:pt x="983" y="1885"/>
                    <a:pt x="974" y="1884"/>
                    <a:pt x="969" y="1879"/>
                  </a:cubicBezTo>
                  <a:cubicBezTo>
                    <a:pt x="969" y="1879"/>
                    <a:pt x="969" y="1879"/>
                    <a:pt x="968" y="1879"/>
                  </a:cubicBezTo>
                  <a:cubicBezTo>
                    <a:pt x="968" y="1879"/>
                    <a:pt x="968" y="1878"/>
                    <a:pt x="968" y="1878"/>
                  </a:cubicBezTo>
                  <a:cubicBezTo>
                    <a:pt x="967" y="1878"/>
                    <a:pt x="967" y="1878"/>
                    <a:pt x="967" y="1877"/>
                  </a:cubicBezTo>
                  <a:cubicBezTo>
                    <a:pt x="967" y="1877"/>
                    <a:pt x="967" y="1877"/>
                    <a:pt x="967" y="1877"/>
                  </a:cubicBezTo>
                  <a:cubicBezTo>
                    <a:pt x="967" y="1877"/>
                    <a:pt x="967" y="1877"/>
                    <a:pt x="967" y="1877"/>
                  </a:cubicBezTo>
                  <a:cubicBezTo>
                    <a:pt x="966" y="1876"/>
                    <a:pt x="966" y="1876"/>
                    <a:pt x="966" y="1875"/>
                  </a:cubicBezTo>
                  <a:cubicBezTo>
                    <a:pt x="965" y="1874"/>
                    <a:pt x="965" y="1873"/>
                    <a:pt x="965" y="1872"/>
                  </a:cubicBezTo>
                  <a:lnTo>
                    <a:pt x="965" y="1871"/>
                  </a:lnTo>
                  <a:close/>
                  <a:moveTo>
                    <a:pt x="956" y="1955"/>
                  </a:moveTo>
                  <a:cubicBezTo>
                    <a:pt x="956" y="1952"/>
                    <a:pt x="956" y="1952"/>
                    <a:pt x="956" y="1952"/>
                  </a:cubicBezTo>
                  <a:cubicBezTo>
                    <a:pt x="956" y="1952"/>
                    <a:pt x="956" y="1951"/>
                    <a:pt x="956" y="1951"/>
                  </a:cubicBezTo>
                  <a:cubicBezTo>
                    <a:pt x="957" y="1943"/>
                    <a:pt x="958" y="1935"/>
                    <a:pt x="959" y="1926"/>
                  </a:cubicBezTo>
                  <a:cubicBezTo>
                    <a:pt x="959" y="1926"/>
                    <a:pt x="959" y="1926"/>
                    <a:pt x="959" y="1926"/>
                  </a:cubicBezTo>
                  <a:cubicBezTo>
                    <a:pt x="959" y="1926"/>
                    <a:pt x="959" y="1926"/>
                    <a:pt x="959" y="1925"/>
                  </a:cubicBezTo>
                  <a:cubicBezTo>
                    <a:pt x="963" y="1907"/>
                    <a:pt x="999" y="1911"/>
                    <a:pt x="1013" y="1911"/>
                  </a:cubicBezTo>
                  <a:cubicBezTo>
                    <a:pt x="1025" y="1911"/>
                    <a:pt x="1055" y="1908"/>
                    <a:pt x="1061" y="1921"/>
                  </a:cubicBezTo>
                  <a:cubicBezTo>
                    <a:pt x="1062" y="1923"/>
                    <a:pt x="1063" y="1924"/>
                    <a:pt x="1063" y="1926"/>
                  </a:cubicBezTo>
                  <a:cubicBezTo>
                    <a:pt x="1063" y="1940"/>
                    <a:pt x="1063" y="1940"/>
                    <a:pt x="1063" y="1940"/>
                  </a:cubicBezTo>
                  <a:cubicBezTo>
                    <a:pt x="1063" y="1945"/>
                    <a:pt x="1063" y="1949"/>
                    <a:pt x="1063" y="1953"/>
                  </a:cubicBezTo>
                  <a:cubicBezTo>
                    <a:pt x="1063" y="1953"/>
                    <a:pt x="1063" y="1953"/>
                    <a:pt x="1063" y="1953"/>
                  </a:cubicBezTo>
                  <a:cubicBezTo>
                    <a:pt x="1063" y="1955"/>
                    <a:pt x="1063" y="1955"/>
                    <a:pt x="1063" y="1955"/>
                  </a:cubicBezTo>
                  <a:cubicBezTo>
                    <a:pt x="1063" y="1957"/>
                    <a:pt x="1062" y="1959"/>
                    <a:pt x="1061" y="1961"/>
                  </a:cubicBezTo>
                  <a:cubicBezTo>
                    <a:pt x="1061" y="1962"/>
                    <a:pt x="1060" y="1962"/>
                    <a:pt x="1060" y="1962"/>
                  </a:cubicBezTo>
                  <a:cubicBezTo>
                    <a:pt x="1060" y="1963"/>
                    <a:pt x="1059" y="1963"/>
                    <a:pt x="1059" y="1964"/>
                  </a:cubicBezTo>
                  <a:cubicBezTo>
                    <a:pt x="1058" y="1964"/>
                    <a:pt x="1058" y="1964"/>
                    <a:pt x="1058" y="1964"/>
                  </a:cubicBezTo>
                  <a:cubicBezTo>
                    <a:pt x="1055" y="1967"/>
                    <a:pt x="1051" y="1969"/>
                    <a:pt x="1046" y="1970"/>
                  </a:cubicBezTo>
                  <a:cubicBezTo>
                    <a:pt x="1046" y="1970"/>
                    <a:pt x="1046" y="1970"/>
                    <a:pt x="1046" y="1970"/>
                  </a:cubicBezTo>
                  <a:cubicBezTo>
                    <a:pt x="1046" y="1970"/>
                    <a:pt x="1046" y="1970"/>
                    <a:pt x="1046" y="1970"/>
                  </a:cubicBezTo>
                  <a:cubicBezTo>
                    <a:pt x="1044" y="1971"/>
                    <a:pt x="1043" y="1971"/>
                    <a:pt x="1041" y="1971"/>
                  </a:cubicBezTo>
                  <a:cubicBezTo>
                    <a:pt x="1041" y="1971"/>
                    <a:pt x="1040" y="1971"/>
                    <a:pt x="1040" y="1971"/>
                  </a:cubicBezTo>
                  <a:cubicBezTo>
                    <a:pt x="1038" y="1971"/>
                    <a:pt x="1037" y="1972"/>
                    <a:pt x="1035" y="1972"/>
                  </a:cubicBezTo>
                  <a:cubicBezTo>
                    <a:pt x="1035" y="1972"/>
                    <a:pt x="1035" y="1972"/>
                    <a:pt x="1035" y="1972"/>
                  </a:cubicBezTo>
                  <a:cubicBezTo>
                    <a:pt x="982" y="1972"/>
                    <a:pt x="982" y="1972"/>
                    <a:pt x="982" y="1972"/>
                  </a:cubicBezTo>
                  <a:cubicBezTo>
                    <a:pt x="976" y="1972"/>
                    <a:pt x="969" y="1971"/>
                    <a:pt x="963" y="1967"/>
                  </a:cubicBezTo>
                  <a:cubicBezTo>
                    <a:pt x="963" y="1967"/>
                    <a:pt x="963" y="1967"/>
                    <a:pt x="963" y="1967"/>
                  </a:cubicBezTo>
                  <a:cubicBezTo>
                    <a:pt x="963" y="1967"/>
                    <a:pt x="963" y="1967"/>
                    <a:pt x="963" y="1967"/>
                  </a:cubicBezTo>
                  <a:cubicBezTo>
                    <a:pt x="962" y="1966"/>
                    <a:pt x="961" y="1965"/>
                    <a:pt x="960" y="1964"/>
                  </a:cubicBezTo>
                  <a:cubicBezTo>
                    <a:pt x="959" y="1964"/>
                    <a:pt x="958" y="1963"/>
                    <a:pt x="958" y="1962"/>
                  </a:cubicBezTo>
                  <a:cubicBezTo>
                    <a:pt x="958" y="1962"/>
                    <a:pt x="958" y="1962"/>
                    <a:pt x="957" y="1962"/>
                  </a:cubicBezTo>
                  <a:cubicBezTo>
                    <a:pt x="956" y="1960"/>
                    <a:pt x="956" y="1957"/>
                    <a:pt x="956" y="1955"/>
                  </a:cubicBezTo>
                  <a:close/>
                  <a:moveTo>
                    <a:pt x="820" y="1872"/>
                  </a:moveTo>
                  <a:cubicBezTo>
                    <a:pt x="820" y="1872"/>
                    <a:pt x="820" y="1872"/>
                    <a:pt x="820" y="1872"/>
                  </a:cubicBezTo>
                  <a:cubicBezTo>
                    <a:pt x="820" y="1872"/>
                    <a:pt x="820" y="1872"/>
                    <a:pt x="820" y="1872"/>
                  </a:cubicBezTo>
                  <a:cubicBezTo>
                    <a:pt x="820" y="1870"/>
                    <a:pt x="821" y="1868"/>
                    <a:pt x="822" y="1866"/>
                  </a:cubicBezTo>
                  <a:cubicBezTo>
                    <a:pt x="823" y="1861"/>
                    <a:pt x="824" y="1854"/>
                    <a:pt x="827" y="1849"/>
                  </a:cubicBezTo>
                  <a:cubicBezTo>
                    <a:pt x="827" y="1848"/>
                    <a:pt x="827" y="1848"/>
                    <a:pt x="827" y="1848"/>
                  </a:cubicBezTo>
                  <a:cubicBezTo>
                    <a:pt x="827" y="1847"/>
                    <a:pt x="829" y="1845"/>
                    <a:pt x="830" y="1844"/>
                  </a:cubicBezTo>
                  <a:cubicBezTo>
                    <a:pt x="831" y="1843"/>
                    <a:pt x="832" y="1842"/>
                    <a:pt x="833" y="1841"/>
                  </a:cubicBezTo>
                  <a:cubicBezTo>
                    <a:pt x="837" y="1839"/>
                    <a:pt x="840" y="1838"/>
                    <a:pt x="844" y="1837"/>
                  </a:cubicBezTo>
                  <a:cubicBezTo>
                    <a:pt x="845" y="1837"/>
                    <a:pt x="845" y="1837"/>
                    <a:pt x="845" y="1837"/>
                  </a:cubicBezTo>
                  <a:cubicBezTo>
                    <a:pt x="848" y="1836"/>
                    <a:pt x="851" y="1836"/>
                    <a:pt x="855" y="1836"/>
                  </a:cubicBezTo>
                  <a:cubicBezTo>
                    <a:pt x="859" y="1836"/>
                    <a:pt x="859" y="1836"/>
                    <a:pt x="859" y="1836"/>
                  </a:cubicBezTo>
                  <a:cubicBezTo>
                    <a:pt x="861" y="1836"/>
                    <a:pt x="862" y="1836"/>
                    <a:pt x="864" y="1836"/>
                  </a:cubicBezTo>
                  <a:cubicBezTo>
                    <a:pt x="873" y="1836"/>
                    <a:pt x="883" y="1836"/>
                    <a:pt x="893" y="1836"/>
                  </a:cubicBezTo>
                  <a:cubicBezTo>
                    <a:pt x="894" y="1836"/>
                    <a:pt x="896" y="1836"/>
                    <a:pt x="897" y="1836"/>
                  </a:cubicBezTo>
                  <a:cubicBezTo>
                    <a:pt x="899" y="1836"/>
                    <a:pt x="899" y="1836"/>
                    <a:pt x="899" y="1836"/>
                  </a:cubicBezTo>
                  <a:cubicBezTo>
                    <a:pt x="899" y="1836"/>
                    <a:pt x="899" y="1836"/>
                    <a:pt x="900" y="1836"/>
                  </a:cubicBezTo>
                  <a:cubicBezTo>
                    <a:pt x="901" y="1836"/>
                    <a:pt x="902" y="1836"/>
                    <a:pt x="904" y="1836"/>
                  </a:cubicBezTo>
                  <a:cubicBezTo>
                    <a:pt x="904" y="1836"/>
                    <a:pt x="904" y="1836"/>
                    <a:pt x="904" y="1836"/>
                  </a:cubicBezTo>
                  <a:cubicBezTo>
                    <a:pt x="911" y="1837"/>
                    <a:pt x="919" y="1839"/>
                    <a:pt x="921" y="1846"/>
                  </a:cubicBezTo>
                  <a:cubicBezTo>
                    <a:pt x="921" y="1846"/>
                    <a:pt x="921" y="1846"/>
                    <a:pt x="921" y="1846"/>
                  </a:cubicBezTo>
                  <a:cubicBezTo>
                    <a:pt x="921" y="1846"/>
                    <a:pt x="921" y="1846"/>
                    <a:pt x="921" y="1846"/>
                  </a:cubicBezTo>
                  <a:cubicBezTo>
                    <a:pt x="921" y="1854"/>
                    <a:pt x="918" y="1863"/>
                    <a:pt x="917" y="1870"/>
                  </a:cubicBezTo>
                  <a:cubicBezTo>
                    <a:pt x="917" y="1870"/>
                    <a:pt x="917" y="1870"/>
                    <a:pt x="917" y="1870"/>
                  </a:cubicBezTo>
                  <a:cubicBezTo>
                    <a:pt x="917" y="1872"/>
                    <a:pt x="917" y="1872"/>
                    <a:pt x="917" y="1872"/>
                  </a:cubicBezTo>
                  <a:cubicBezTo>
                    <a:pt x="916" y="1873"/>
                    <a:pt x="916" y="1875"/>
                    <a:pt x="914" y="1876"/>
                  </a:cubicBezTo>
                  <a:cubicBezTo>
                    <a:pt x="914" y="1876"/>
                    <a:pt x="914" y="1877"/>
                    <a:pt x="914" y="1877"/>
                  </a:cubicBezTo>
                  <a:cubicBezTo>
                    <a:pt x="914" y="1877"/>
                    <a:pt x="914" y="1877"/>
                    <a:pt x="914" y="1877"/>
                  </a:cubicBezTo>
                  <a:cubicBezTo>
                    <a:pt x="914" y="1877"/>
                    <a:pt x="914" y="1877"/>
                    <a:pt x="914" y="1877"/>
                  </a:cubicBezTo>
                  <a:cubicBezTo>
                    <a:pt x="904" y="1889"/>
                    <a:pt x="878" y="1886"/>
                    <a:pt x="865" y="1886"/>
                  </a:cubicBezTo>
                  <a:cubicBezTo>
                    <a:pt x="857" y="1886"/>
                    <a:pt x="849" y="1886"/>
                    <a:pt x="841" y="1886"/>
                  </a:cubicBezTo>
                  <a:cubicBezTo>
                    <a:pt x="834" y="1886"/>
                    <a:pt x="824" y="1884"/>
                    <a:pt x="820" y="1877"/>
                  </a:cubicBezTo>
                  <a:cubicBezTo>
                    <a:pt x="820" y="1877"/>
                    <a:pt x="820" y="1876"/>
                    <a:pt x="820" y="1875"/>
                  </a:cubicBezTo>
                  <a:cubicBezTo>
                    <a:pt x="820" y="1875"/>
                    <a:pt x="820" y="1875"/>
                    <a:pt x="820" y="1874"/>
                  </a:cubicBezTo>
                  <a:cubicBezTo>
                    <a:pt x="820" y="1873"/>
                    <a:pt x="820" y="1873"/>
                    <a:pt x="820" y="1872"/>
                  </a:cubicBezTo>
                  <a:close/>
                  <a:moveTo>
                    <a:pt x="795" y="1956"/>
                  </a:moveTo>
                  <a:cubicBezTo>
                    <a:pt x="796" y="1952"/>
                    <a:pt x="796" y="1952"/>
                    <a:pt x="796" y="1952"/>
                  </a:cubicBezTo>
                  <a:cubicBezTo>
                    <a:pt x="796" y="1952"/>
                    <a:pt x="796" y="1952"/>
                    <a:pt x="796" y="1952"/>
                  </a:cubicBezTo>
                  <a:cubicBezTo>
                    <a:pt x="796" y="1951"/>
                    <a:pt x="796" y="1951"/>
                    <a:pt x="796" y="1950"/>
                  </a:cubicBezTo>
                  <a:cubicBezTo>
                    <a:pt x="803" y="1926"/>
                    <a:pt x="803" y="1926"/>
                    <a:pt x="803" y="1926"/>
                  </a:cubicBezTo>
                  <a:cubicBezTo>
                    <a:pt x="804" y="1926"/>
                    <a:pt x="804" y="1926"/>
                    <a:pt x="804" y="1925"/>
                  </a:cubicBezTo>
                  <a:cubicBezTo>
                    <a:pt x="811" y="1908"/>
                    <a:pt x="843" y="1911"/>
                    <a:pt x="859" y="1911"/>
                  </a:cubicBezTo>
                  <a:cubicBezTo>
                    <a:pt x="865" y="1911"/>
                    <a:pt x="877" y="1910"/>
                    <a:pt x="888" y="1912"/>
                  </a:cubicBezTo>
                  <a:cubicBezTo>
                    <a:pt x="890" y="1912"/>
                    <a:pt x="891" y="1912"/>
                    <a:pt x="893" y="1913"/>
                  </a:cubicBezTo>
                  <a:cubicBezTo>
                    <a:pt x="894" y="1913"/>
                    <a:pt x="894" y="1913"/>
                    <a:pt x="894" y="1913"/>
                  </a:cubicBezTo>
                  <a:cubicBezTo>
                    <a:pt x="899" y="1914"/>
                    <a:pt x="903" y="1916"/>
                    <a:pt x="905" y="1920"/>
                  </a:cubicBezTo>
                  <a:cubicBezTo>
                    <a:pt x="906" y="1920"/>
                    <a:pt x="906" y="1920"/>
                    <a:pt x="906" y="1920"/>
                  </a:cubicBezTo>
                  <a:cubicBezTo>
                    <a:pt x="906" y="1921"/>
                    <a:pt x="906" y="1921"/>
                    <a:pt x="906" y="1921"/>
                  </a:cubicBezTo>
                  <a:cubicBezTo>
                    <a:pt x="906" y="1921"/>
                    <a:pt x="906" y="1921"/>
                    <a:pt x="906" y="1921"/>
                  </a:cubicBezTo>
                  <a:cubicBezTo>
                    <a:pt x="907" y="1923"/>
                    <a:pt x="907" y="1924"/>
                    <a:pt x="907" y="1926"/>
                  </a:cubicBezTo>
                  <a:cubicBezTo>
                    <a:pt x="907" y="1928"/>
                    <a:pt x="907" y="1928"/>
                    <a:pt x="907" y="1928"/>
                  </a:cubicBezTo>
                  <a:cubicBezTo>
                    <a:pt x="907" y="1928"/>
                    <a:pt x="907" y="1928"/>
                    <a:pt x="907" y="1928"/>
                  </a:cubicBezTo>
                  <a:cubicBezTo>
                    <a:pt x="906" y="1932"/>
                    <a:pt x="905" y="1936"/>
                    <a:pt x="904" y="1941"/>
                  </a:cubicBezTo>
                  <a:cubicBezTo>
                    <a:pt x="902" y="1955"/>
                    <a:pt x="902" y="1955"/>
                    <a:pt x="902" y="1955"/>
                  </a:cubicBezTo>
                  <a:cubicBezTo>
                    <a:pt x="901" y="1958"/>
                    <a:pt x="900" y="1960"/>
                    <a:pt x="899" y="1962"/>
                  </a:cubicBezTo>
                  <a:cubicBezTo>
                    <a:pt x="898" y="1962"/>
                    <a:pt x="898" y="1962"/>
                    <a:pt x="898" y="1962"/>
                  </a:cubicBezTo>
                  <a:cubicBezTo>
                    <a:pt x="898" y="1963"/>
                    <a:pt x="897" y="1963"/>
                    <a:pt x="897" y="1963"/>
                  </a:cubicBezTo>
                  <a:cubicBezTo>
                    <a:pt x="897" y="1964"/>
                    <a:pt x="896" y="1964"/>
                    <a:pt x="895" y="1965"/>
                  </a:cubicBezTo>
                  <a:cubicBezTo>
                    <a:pt x="891" y="1968"/>
                    <a:pt x="887" y="1969"/>
                    <a:pt x="882" y="1971"/>
                  </a:cubicBezTo>
                  <a:cubicBezTo>
                    <a:pt x="882" y="1971"/>
                    <a:pt x="882" y="1971"/>
                    <a:pt x="882" y="1971"/>
                  </a:cubicBezTo>
                  <a:cubicBezTo>
                    <a:pt x="882" y="1971"/>
                    <a:pt x="882" y="1971"/>
                    <a:pt x="882" y="1971"/>
                  </a:cubicBezTo>
                  <a:cubicBezTo>
                    <a:pt x="880" y="1971"/>
                    <a:pt x="879" y="1971"/>
                    <a:pt x="877" y="1971"/>
                  </a:cubicBezTo>
                  <a:cubicBezTo>
                    <a:pt x="877" y="1972"/>
                    <a:pt x="876" y="1972"/>
                    <a:pt x="876" y="1972"/>
                  </a:cubicBezTo>
                  <a:cubicBezTo>
                    <a:pt x="874" y="1972"/>
                    <a:pt x="872" y="1972"/>
                    <a:pt x="871" y="1972"/>
                  </a:cubicBezTo>
                  <a:cubicBezTo>
                    <a:pt x="871" y="1972"/>
                    <a:pt x="871" y="1972"/>
                    <a:pt x="871" y="1972"/>
                  </a:cubicBezTo>
                  <a:cubicBezTo>
                    <a:pt x="818" y="1972"/>
                    <a:pt x="818" y="1972"/>
                    <a:pt x="818" y="1972"/>
                  </a:cubicBezTo>
                  <a:cubicBezTo>
                    <a:pt x="812" y="1972"/>
                    <a:pt x="805" y="1971"/>
                    <a:pt x="799" y="1967"/>
                  </a:cubicBezTo>
                  <a:cubicBezTo>
                    <a:pt x="799" y="1967"/>
                    <a:pt x="799" y="1967"/>
                    <a:pt x="799" y="1967"/>
                  </a:cubicBezTo>
                  <a:cubicBezTo>
                    <a:pt x="799" y="1967"/>
                    <a:pt x="799" y="1967"/>
                    <a:pt x="799" y="1967"/>
                  </a:cubicBezTo>
                  <a:cubicBezTo>
                    <a:pt x="798" y="1967"/>
                    <a:pt x="797" y="1966"/>
                    <a:pt x="797" y="1965"/>
                  </a:cubicBezTo>
                  <a:cubicBezTo>
                    <a:pt x="796" y="1964"/>
                    <a:pt x="796" y="1963"/>
                    <a:pt x="795" y="1963"/>
                  </a:cubicBezTo>
                  <a:cubicBezTo>
                    <a:pt x="795" y="1962"/>
                    <a:pt x="795" y="1962"/>
                    <a:pt x="795" y="1962"/>
                  </a:cubicBezTo>
                  <a:cubicBezTo>
                    <a:pt x="794" y="1960"/>
                    <a:pt x="794" y="1958"/>
                    <a:pt x="795" y="1956"/>
                  </a:cubicBezTo>
                  <a:close/>
                  <a:moveTo>
                    <a:pt x="674" y="1875"/>
                  </a:moveTo>
                  <a:cubicBezTo>
                    <a:pt x="674" y="1872"/>
                    <a:pt x="676" y="1869"/>
                    <a:pt x="677" y="1867"/>
                  </a:cubicBezTo>
                  <a:cubicBezTo>
                    <a:pt x="680" y="1861"/>
                    <a:pt x="683" y="1852"/>
                    <a:pt x="687" y="1847"/>
                  </a:cubicBezTo>
                  <a:cubicBezTo>
                    <a:pt x="688" y="1846"/>
                    <a:pt x="688" y="1846"/>
                    <a:pt x="688" y="1846"/>
                  </a:cubicBezTo>
                  <a:cubicBezTo>
                    <a:pt x="688" y="1846"/>
                    <a:pt x="689" y="1845"/>
                    <a:pt x="689" y="1845"/>
                  </a:cubicBezTo>
                  <a:cubicBezTo>
                    <a:pt x="689" y="1845"/>
                    <a:pt x="689" y="1845"/>
                    <a:pt x="690" y="1844"/>
                  </a:cubicBezTo>
                  <a:cubicBezTo>
                    <a:pt x="690" y="1844"/>
                    <a:pt x="690" y="1844"/>
                    <a:pt x="690" y="1844"/>
                  </a:cubicBezTo>
                  <a:cubicBezTo>
                    <a:pt x="690" y="1844"/>
                    <a:pt x="691" y="1844"/>
                    <a:pt x="691" y="1843"/>
                  </a:cubicBezTo>
                  <a:cubicBezTo>
                    <a:pt x="695" y="1840"/>
                    <a:pt x="700" y="1838"/>
                    <a:pt x="706" y="1838"/>
                  </a:cubicBezTo>
                  <a:cubicBezTo>
                    <a:pt x="706" y="1837"/>
                    <a:pt x="706" y="1837"/>
                    <a:pt x="706" y="1837"/>
                  </a:cubicBezTo>
                  <a:cubicBezTo>
                    <a:pt x="709" y="1837"/>
                    <a:pt x="713" y="1836"/>
                    <a:pt x="716" y="1836"/>
                  </a:cubicBezTo>
                  <a:cubicBezTo>
                    <a:pt x="734" y="1836"/>
                    <a:pt x="734" y="1836"/>
                    <a:pt x="734" y="1836"/>
                  </a:cubicBezTo>
                  <a:cubicBezTo>
                    <a:pt x="740" y="1836"/>
                    <a:pt x="746" y="1836"/>
                    <a:pt x="751" y="1836"/>
                  </a:cubicBezTo>
                  <a:cubicBezTo>
                    <a:pt x="759" y="1836"/>
                    <a:pt x="771" y="1835"/>
                    <a:pt x="777" y="1841"/>
                  </a:cubicBezTo>
                  <a:cubicBezTo>
                    <a:pt x="778" y="1841"/>
                    <a:pt x="778" y="1842"/>
                    <a:pt x="778" y="1842"/>
                  </a:cubicBezTo>
                  <a:cubicBezTo>
                    <a:pt x="778" y="1842"/>
                    <a:pt x="779" y="1842"/>
                    <a:pt x="779" y="1842"/>
                  </a:cubicBezTo>
                  <a:cubicBezTo>
                    <a:pt x="779" y="1842"/>
                    <a:pt x="779" y="1843"/>
                    <a:pt x="779" y="1843"/>
                  </a:cubicBezTo>
                  <a:cubicBezTo>
                    <a:pt x="779" y="1843"/>
                    <a:pt x="779" y="1843"/>
                    <a:pt x="780" y="1844"/>
                  </a:cubicBezTo>
                  <a:cubicBezTo>
                    <a:pt x="780" y="1845"/>
                    <a:pt x="780" y="1846"/>
                    <a:pt x="780" y="1847"/>
                  </a:cubicBezTo>
                  <a:cubicBezTo>
                    <a:pt x="779" y="1854"/>
                    <a:pt x="774" y="1863"/>
                    <a:pt x="773" y="1867"/>
                  </a:cubicBezTo>
                  <a:cubicBezTo>
                    <a:pt x="773" y="1867"/>
                    <a:pt x="773" y="1867"/>
                    <a:pt x="773" y="1867"/>
                  </a:cubicBezTo>
                  <a:cubicBezTo>
                    <a:pt x="772" y="1869"/>
                    <a:pt x="772" y="1870"/>
                    <a:pt x="771" y="1871"/>
                  </a:cubicBezTo>
                  <a:cubicBezTo>
                    <a:pt x="771" y="1872"/>
                    <a:pt x="771" y="1872"/>
                    <a:pt x="771" y="1872"/>
                  </a:cubicBezTo>
                  <a:cubicBezTo>
                    <a:pt x="771" y="1873"/>
                    <a:pt x="771" y="1873"/>
                    <a:pt x="770" y="1873"/>
                  </a:cubicBezTo>
                  <a:cubicBezTo>
                    <a:pt x="770" y="1874"/>
                    <a:pt x="770" y="1874"/>
                    <a:pt x="770" y="1874"/>
                  </a:cubicBezTo>
                  <a:cubicBezTo>
                    <a:pt x="770" y="1875"/>
                    <a:pt x="769" y="1875"/>
                    <a:pt x="769" y="1876"/>
                  </a:cubicBezTo>
                  <a:cubicBezTo>
                    <a:pt x="769" y="1876"/>
                    <a:pt x="769" y="1876"/>
                    <a:pt x="768" y="1876"/>
                  </a:cubicBezTo>
                  <a:cubicBezTo>
                    <a:pt x="768" y="1876"/>
                    <a:pt x="768" y="1877"/>
                    <a:pt x="768" y="1877"/>
                  </a:cubicBezTo>
                  <a:cubicBezTo>
                    <a:pt x="768" y="1877"/>
                    <a:pt x="767" y="1877"/>
                    <a:pt x="767" y="1877"/>
                  </a:cubicBezTo>
                  <a:cubicBezTo>
                    <a:pt x="766" y="1878"/>
                    <a:pt x="765" y="1879"/>
                    <a:pt x="764" y="1880"/>
                  </a:cubicBezTo>
                  <a:cubicBezTo>
                    <a:pt x="763" y="1880"/>
                    <a:pt x="762" y="1881"/>
                    <a:pt x="761" y="1881"/>
                  </a:cubicBezTo>
                  <a:cubicBezTo>
                    <a:pt x="760" y="1882"/>
                    <a:pt x="760" y="1882"/>
                    <a:pt x="760" y="1882"/>
                  </a:cubicBezTo>
                  <a:cubicBezTo>
                    <a:pt x="760" y="1882"/>
                    <a:pt x="760" y="1882"/>
                    <a:pt x="760" y="1882"/>
                  </a:cubicBezTo>
                  <a:cubicBezTo>
                    <a:pt x="756" y="1883"/>
                    <a:pt x="752" y="1885"/>
                    <a:pt x="749" y="1885"/>
                  </a:cubicBezTo>
                  <a:cubicBezTo>
                    <a:pt x="748" y="1885"/>
                    <a:pt x="746" y="1885"/>
                    <a:pt x="745" y="1886"/>
                  </a:cubicBezTo>
                  <a:cubicBezTo>
                    <a:pt x="745" y="1886"/>
                    <a:pt x="745" y="1886"/>
                    <a:pt x="745" y="1886"/>
                  </a:cubicBezTo>
                  <a:cubicBezTo>
                    <a:pt x="738" y="1886"/>
                    <a:pt x="730" y="1886"/>
                    <a:pt x="723" y="1886"/>
                  </a:cubicBezTo>
                  <a:cubicBezTo>
                    <a:pt x="693" y="1886"/>
                    <a:pt x="693" y="1886"/>
                    <a:pt x="693" y="1886"/>
                  </a:cubicBezTo>
                  <a:cubicBezTo>
                    <a:pt x="687" y="1886"/>
                    <a:pt x="676" y="1885"/>
                    <a:pt x="674" y="1878"/>
                  </a:cubicBezTo>
                  <a:cubicBezTo>
                    <a:pt x="673" y="1877"/>
                    <a:pt x="673" y="1876"/>
                    <a:pt x="673" y="1876"/>
                  </a:cubicBezTo>
                  <a:cubicBezTo>
                    <a:pt x="673" y="1875"/>
                    <a:pt x="674" y="1875"/>
                    <a:pt x="674" y="1875"/>
                  </a:cubicBezTo>
                  <a:close/>
                  <a:moveTo>
                    <a:pt x="647" y="1928"/>
                  </a:moveTo>
                  <a:cubicBezTo>
                    <a:pt x="648" y="1927"/>
                    <a:pt x="648" y="1927"/>
                    <a:pt x="648" y="1927"/>
                  </a:cubicBezTo>
                  <a:cubicBezTo>
                    <a:pt x="648" y="1926"/>
                    <a:pt x="648" y="1926"/>
                    <a:pt x="648" y="1926"/>
                  </a:cubicBezTo>
                  <a:cubicBezTo>
                    <a:pt x="649" y="1925"/>
                    <a:pt x="649" y="1924"/>
                    <a:pt x="650" y="1924"/>
                  </a:cubicBezTo>
                  <a:cubicBezTo>
                    <a:pt x="650" y="1924"/>
                    <a:pt x="650" y="1924"/>
                    <a:pt x="650" y="1924"/>
                  </a:cubicBezTo>
                  <a:cubicBezTo>
                    <a:pt x="661" y="1909"/>
                    <a:pt x="687" y="1912"/>
                    <a:pt x="703" y="1912"/>
                  </a:cubicBezTo>
                  <a:cubicBezTo>
                    <a:pt x="703" y="1912"/>
                    <a:pt x="703" y="1912"/>
                    <a:pt x="703" y="1912"/>
                  </a:cubicBezTo>
                  <a:cubicBezTo>
                    <a:pt x="708" y="1912"/>
                    <a:pt x="720" y="1911"/>
                    <a:pt x="730" y="1912"/>
                  </a:cubicBezTo>
                  <a:cubicBezTo>
                    <a:pt x="734" y="1912"/>
                    <a:pt x="737" y="1912"/>
                    <a:pt x="740" y="1913"/>
                  </a:cubicBezTo>
                  <a:cubicBezTo>
                    <a:pt x="742" y="1913"/>
                    <a:pt x="744" y="1914"/>
                    <a:pt x="745" y="1915"/>
                  </a:cubicBezTo>
                  <a:cubicBezTo>
                    <a:pt x="749" y="1917"/>
                    <a:pt x="752" y="1919"/>
                    <a:pt x="752" y="1923"/>
                  </a:cubicBezTo>
                  <a:cubicBezTo>
                    <a:pt x="752" y="1923"/>
                    <a:pt x="752" y="1924"/>
                    <a:pt x="752" y="1924"/>
                  </a:cubicBezTo>
                  <a:cubicBezTo>
                    <a:pt x="752" y="1924"/>
                    <a:pt x="752" y="1924"/>
                    <a:pt x="752" y="1924"/>
                  </a:cubicBezTo>
                  <a:cubicBezTo>
                    <a:pt x="752" y="1925"/>
                    <a:pt x="751" y="1926"/>
                    <a:pt x="751" y="1927"/>
                  </a:cubicBezTo>
                  <a:cubicBezTo>
                    <a:pt x="741" y="1956"/>
                    <a:pt x="741" y="1956"/>
                    <a:pt x="741" y="1956"/>
                  </a:cubicBezTo>
                  <a:cubicBezTo>
                    <a:pt x="740" y="1958"/>
                    <a:pt x="738" y="1960"/>
                    <a:pt x="736" y="1962"/>
                  </a:cubicBezTo>
                  <a:cubicBezTo>
                    <a:pt x="734" y="1964"/>
                    <a:pt x="731" y="1966"/>
                    <a:pt x="728" y="1967"/>
                  </a:cubicBezTo>
                  <a:cubicBezTo>
                    <a:pt x="728" y="1968"/>
                    <a:pt x="727" y="1968"/>
                    <a:pt x="727" y="1968"/>
                  </a:cubicBezTo>
                  <a:cubicBezTo>
                    <a:pt x="723" y="1970"/>
                    <a:pt x="718" y="1971"/>
                    <a:pt x="713" y="1972"/>
                  </a:cubicBezTo>
                  <a:cubicBezTo>
                    <a:pt x="713" y="1972"/>
                    <a:pt x="713" y="1972"/>
                    <a:pt x="713" y="1972"/>
                  </a:cubicBezTo>
                  <a:cubicBezTo>
                    <a:pt x="712" y="1972"/>
                    <a:pt x="711" y="1972"/>
                    <a:pt x="710" y="1972"/>
                  </a:cubicBezTo>
                  <a:cubicBezTo>
                    <a:pt x="701" y="1973"/>
                    <a:pt x="692" y="1972"/>
                    <a:pt x="682" y="1972"/>
                  </a:cubicBezTo>
                  <a:cubicBezTo>
                    <a:pt x="673" y="1973"/>
                    <a:pt x="663" y="1973"/>
                    <a:pt x="654" y="1973"/>
                  </a:cubicBezTo>
                  <a:cubicBezTo>
                    <a:pt x="647" y="1973"/>
                    <a:pt x="638" y="1971"/>
                    <a:pt x="634" y="1966"/>
                  </a:cubicBezTo>
                  <a:cubicBezTo>
                    <a:pt x="634" y="1965"/>
                    <a:pt x="634" y="1965"/>
                    <a:pt x="633" y="1965"/>
                  </a:cubicBezTo>
                  <a:cubicBezTo>
                    <a:pt x="633" y="1964"/>
                    <a:pt x="633" y="1964"/>
                    <a:pt x="633" y="1964"/>
                  </a:cubicBezTo>
                  <a:cubicBezTo>
                    <a:pt x="633" y="1963"/>
                    <a:pt x="633" y="1963"/>
                    <a:pt x="632" y="1963"/>
                  </a:cubicBezTo>
                  <a:cubicBezTo>
                    <a:pt x="632" y="1963"/>
                    <a:pt x="632" y="1962"/>
                    <a:pt x="632" y="1962"/>
                  </a:cubicBezTo>
                  <a:cubicBezTo>
                    <a:pt x="632" y="1962"/>
                    <a:pt x="632" y="1962"/>
                    <a:pt x="632" y="1962"/>
                  </a:cubicBezTo>
                  <a:cubicBezTo>
                    <a:pt x="632" y="1962"/>
                    <a:pt x="632" y="1961"/>
                    <a:pt x="632" y="1960"/>
                  </a:cubicBezTo>
                  <a:cubicBezTo>
                    <a:pt x="632" y="1959"/>
                    <a:pt x="632" y="1959"/>
                    <a:pt x="633" y="1959"/>
                  </a:cubicBezTo>
                  <a:cubicBezTo>
                    <a:pt x="633" y="1958"/>
                    <a:pt x="633" y="1957"/>
                    <a:pt x="633" y="1956"/>
                  </a:cubicBezTo>
                  <a:cubicBezTo>
                    <a:pt x="633" y="1956"/>
                    <a:pt x="633" y="1956"/>
                    <a:pt x="633" y="1956"/>
                  </a:cubicBezTo>
                  <a:cubicBezTo>
                    <a:pt x="634" y="1955"/>
                    <a:pt x="634" y="1955"/>
                    <a:pt x="634" y="1955"/>
                  </a:cubicBezTo>
                  <a:cubicBezTo>
                    <a:pt x="634" y="1954"/>
                    <a:pt x="635" y="1953"/>
                    <a:pt x="635" y="1952"/>
                  </a:cubicBezTo>
                  <a:cubicBezTo>
                    <a:pt x="639" y="1944"/>
                    <a:pt x="643" y="1936"/>
                    <a:pt x="647" y="1928"/>
                  </a:cubicBezTo>
                  <a:cubicBezTo>
                    <a:pt x="647" y="1928"/>
                    <a:pt x="647" y="1928"/>
                    <a:pt x="647" y="1928"/>
                  </a:cubicBezTo>
                  <a:close/>
                  <a:moveTo>
                    <a:pt x="527" y="1875"/>
                  </a:moveTo>
                  <a:cubicBezTo>
                    <a:pt x="528" y="1873"/>
                    <a:pt x="531" y="1870"/>
                    <a:pt x="532" y="1868"/>
                  </a:cubicBezTo>
                  <a:cubicBezTo>
                    <a:pt x="536" y="1861"/>
                    <a:pt x="541" y="1854"/>
                    <a:pt x="546" y="1848"/>
                  </a:cubicBezTo>
                  <a:cubicBezTo>
                    <a:pt x="546" y="1847"/>
                    <a:pt x="546" y="1847"/>
                    <a:pt x="547" y="1847"/>
                  </a:cubicBezTo>
                  <a:cubicBezTo>
                    <a:pt x="547" y="1847"/>
                    <a:pt x="547" y="1847"/>
                    <a:pt x="547" y="1846"/>
                  </a:cubicBezTo>
                  <a:cubicBezTo>
                    <a:pt x="561" y="1833"/>
                    <a:pt x="590" y="1837"/>
                    <a:pt x="608" y="1837"/>
                  </a:cubicBezTo>
                  <a:cubicBezTo>
                    <a:pt x="616" y="1837"/>
                    <a:pt x="626" y="1835"/>
                    <a:pt x="634" y="1839"/>
                  </a:cubicBezTo>
                  <a:cubicBezTo>
                    <a:pt x="634" y="1839"/>
                    <a:pt x="634" y="1839"/>
                    <a:pt x="634" y="1839"/>
                  </a:cubicBezTo>
                  <a:cubicBezTo>
                    <a:pt x="634" y="1839"/>
                    <a:pt x="635" y="1839"/>
                    <a:pt x="636" y="1840"/>
                  </a:cubicBezTo>
                  <a:cubicBezTo>
                    <a:pt x="636" y="1840"/>
                    <a:pt x="636" y="1840"/>
                    <a:pt x="636" y="1840"/>
                  </a:cubicBezTo>
                  <a:cubicBezTo>
                    <a:pt x="638" y="1841"/>
                    <a:pt x="639" y="1843"/>
                    <a:pt x="639" y="1844"/>
                  </a:cubicBezTo>
                  <a:cubicBezTo>
                    <a:pt x="640" y="1845"/>
                    <a:pt x="640" y="1847"/>
                    <a:pt x="639" y="1849"/>
                  </a:cubicBezTo>
                  <a:cubicBezTo>
                    <a:pt x="638" y="1850"/>
                    <a:pt x="638" y="1850"/>
                    <a:pt x="638" y="1850"/>
                  </a:cubicBezTo>
                  <a:cubicBezTo>
                    <a:pt x="637" y="1854"/>
                    <a:pt x="633" y="1858"/>
                    <a:pt x="631" y="1862"/>
                  </a:cubicBezTo>
                  <a:cubicBezTo>
                    <a:pt x="631" y="1862"/>
                    <a:pt x="631" y="1862"/>
                    <a:pt x="631" y="1862"/>
                  </a:cubicBezTo>
                  <a:cubicBezTo>
                    <a:pt x="625" y="1873"/>
                    <a:pt x="625" y="1873"/>
                    <a:pt x="625" y="1873"/>
                  </a:cubicBezTo>
                  <a:cubicBezTo>
                    <a:pt x="624" y="1874"/>
                    <a:pt x="623" y="1876"/>
                    <a:pt x="621" y="1878"/>
                  </a:cubicBezTo>
                  <a:cubicBezTo>
                    <a:pt x="618" y="1879"/>
                    <a:pt x="616" y="1881"/>
                    <a:pt x="613" y="1882"/>
                  </a:cubicBezTo>
                  <a:cubicBezTo>
                    <a:pt x="612" y="1882"/>
                    <a:pt x="611" y="1883"/>
                    <a:pt x="610" y="1883"/>
                  </a:cubicBezTo>
                  <a:cubicBezTo>
                    <a:pt x="610" y="1883"/>
                    <a:pt x="609" y="1883"/>
                    <a:pt x="609" y="1884"/>
                  </a:cubicBezTo>
                  <a:cubicBezTo>
                    <a:pt x="609" y="1884"/>
                    <a:pt x="609" y="1884"/>
                    <a:pt x="609" y="1884"/>
                  </a:cubicBezTo>
                  <a:cubicBezTo>
                    <a:pt x="607" y="1884"/>
                    <a:pt x="605" y="1885"/>
                    <a:pt x="603" y="1885"/>
                  </a:cubicBezTo>
                  <a:cubicBezTo>
                    <a:pt x="599" y="1886"/>
                    <a:pt x="596" y="1886"/>
                    <a:pt x="592" y="1886"/>
                  </a:cubicBezTo>
                  <a:cubicBezTo>
                    <a:pt x="582" y="1886"/>
                    <a:pt x="582" y="1886"/>
                    <a:pt x="582" y="1886"/>
                  </a:cubicBezTo>
                  <a:cubicBezTo>
                    <a:pt x="582" y="1886"/>
                    <a:pt x="582" y="1886"/>
                    <a:pt x="582" y="1886"/>
                  </a:cubicBezTo>
                  <a:cubicBezTo>
                    <a:pt x="570" y="1886"/>
                    <a:pt x="557" y="1886"/>
                    <a:pt x="545" y="1886"/>
                  </a:cubicBezTo>
                  <a:cubicBezTo>
                    <a:pt x="540" y="1886"/>
                    <a:pt x="528" y="1885"/>
                    <a:pt x="527" y="1878"/>
                  </a:cubicBezTo>
                  <a:cubicBezTo>
                    <a:pt x="527" y="1877"/>
                    <a:pt x="527" y="1876"/>
                    <a:pt x="527" y="1875"/>
                  </a:cubicBezTo>
                  <a:close/>
                  <a:moveTo>
                    <a:pt x="545" y="2017"/>
                  </a:moveTo>
                  <a:cubicBezTo>
                    <a:pt x="545" y="2017"/>
                    <a:pt x="545" y="2017"/>
                    <a:pt x="545" y="2017"/>
                  </a:cubicBezTo>
                  <a:cubicBezTo>
                    <a:pt x="543" y="2024"/>
                    <a:pt x="538" y="2031"/>
                    <a:pt x="534" y="2038"/>
                  </a:cubicBezTo>
                  <a:cubicBezTo>
                    <a:pt x="534" y="2038"/>
                    <a:pt x="534" y="2038"/>
                    <a:pt x="534" y="2038"/>
                  </a:cubicBezTo>
                  <a:cubicBezTo>
                    <a:pt x="530" y="2045"/>
                    <a:pt x="527" y="2053"/>
                    <a:pt x="521" y="2060"/>
                  </a:cubicBezTo>
                  <a:cubicBezTo>
                    <a:pt x="521" y="2061"/>
                    <a:pt x="520" y="2061"/>
                    <a:pt x="520" y="2062"/>
                  </a:cubicBezTo>
                  <a:cubicBezTo>
                    <a:pt x="520" y="2062"/>
                    <a:pt x="520" y="2062"/>
                    <a:pt x="520" y="2062"/>
                  </a:cubicBezTo>
                  <a:cubicBezTo>
                    <a:pt x="519" y="2063"/>
                    <a:pt x="518" y="2064"/>
                    <a:pt x="517" y="2064"/>
                  </a:cubicBezTo>
                  <a:cubicBezTo>
                    <a:pt x="517" y="2065"/>
                    <a:pt x="517" y="2065"/>
                    <a:pt x="516" y="2065"/>
                  </a:cubicBezTo>
                  <a:cubicBezTo>
                    <a:pt x="516" y="2065"/>
                    <a:pt x="516" y="2066"/>
                    <a:pt x="516" y="2066"/>
                  </a:cubicBezTo>
                  <a:cubicBezTo>
                    <a:pt x="510" y="2071"/>
                    <a:pt x="503" y="2074"/>
                    <a:pt x="496" y="2076"/>
                  </a:cubicBezTo>
                  <a:cubicBezTo>
                    <a:pt x="495" y="2076"/>
                    <a:pt x="494" y="2076"/>
                    <a:pt x="493" y="2077"/>
                  </a:cubicBezTo>
                  <a:cubicBezTo>
                    <a:pt x="489" y="2078"/>
                    <a:pt x="484" y="2078"/>
                    <a:pt x="480" y="2078"/>
                  </a:cubicBezTo>
                  <a:cubicBezTo>
                    <a:pt x="476" y="2078"/>
                    <a:pt x="476" y="2078"/>
                    <a:pt x="476" y="2078"/>
                  </a:cubicBezTo>
                  <a:cubicBezTo>
                    <a:pt x="476" y="2078"/>
                    <a:pt x="476" y="2078"/>
                    <a:pt x="476" y="2078"/>
                  </a:cubicBezTo>
                  <a:cubicBezTo>
                    <a:pt x="458" y="2078"/>
                    <a:pt x="439" y="2078"/>
                    <a:pt x="421" y="2079"/>
                  </a:cubicBezTo>
                  <a:cubicBezTo>
                    <a:pt x="419" y="2079"/>
                    <a:pt x="418" y="2078"/>
                    <a:pt x="416" y="2078"/>
                  </a:cubicBezTo>
                  <a:cubicBezTo>
                    <a:pt x="414" y="2078"/>
                    <a:pt x="412" y="2078"/>
                    <a:pt x="410" y="2077"/>
                  </a:cubicBezTo>
                  <a:cubicBezTo>
                    <a:pt x="406" y="2076"/>
                    <a:pt x="404" y="2074"/>
                    <a:pt x="402" y="2072"/>
                  </a:cubicBezTo>
                  <a:cubicBezTo>
                    <a:pt x="401" y="2070"/>
                    <a:pt x="400" y="2068"/>
                    <a:pt x="400" y="2066"/>
                  </a:cubicBezTo>
                  <a:cubicBezTo>
                    <a:pt x="400" y="2064"/>
                    <a:pt x="401" y="2062"/>
                    <a:pt x="402" y="2060"/>
                  </a:cubicBezTo>
                  <a:cubicBezTo>
                    <a:pt x="402" y="2059"/>
                    <a:pt x="402" y="2059"/>
                    <a:pt x="403" y="2059"/>
                  </a:cubicBezTo>
                  <a:cubicBezTo>
                    <a:pt x="403" y="2058"/>
                    <a:pt x="403" y="2058"/>
                    <a:pt x="403" y="2058"/>
                  </a:cubicBezTo>
                  <a:cubicBezTo>
                    <a:pt x="404" y="2057"/>
                    <a:pt x="404" y="2057"/>
                    <a:pt x="404" y="2057"/>
                  </a:cubicBezTo>
                  <a:cubicBezTo>
                    <a:pt x="404" y="2057"/>
                    <a:pt x="404" y="2057"/>
                    <a:pt x="404" y="2057"/>
                  </a:cubicBezTo>
                  <a:cubicBezTo>
                    <a:pt x="409" y="2050"/>
                    <a:pt x="413" y="2043"/>
                    <a:pt x="418" y="2035"/>
                  </a:cubicBezTo>
                  <a:cubicBezTo>
                    <a:pt x="422" y="2030"/>
                    <a:pt x="425" y="2024"/>
                    <a:pt x="430" y="2019"/>
                  </a:cubicBezTo>
                  <a:cubicBezTo>
                    <a:pt x="430" y="2018"/>
                    <a:pt x="431" y="2018"/>
                    <a:pt x="431" y="2017"/>
                  </a:cubicBezTo>
                  <a:cubicBezTo>
                    <a:pt x="431" y="2017"/>
                    <a:pt x="432" y="2017"/>
                    <a:pt x="432" y="2017"/>
                  </a:cubicBezTo>
                  <a:cubicBezTo>
                    <a:pt x="433" y="2016"/>
                    <a:pt x="434" y="2015"/>
                    <a:pt x="435" y="2014"/>
                  </a:cubicBezTo>
                  <a:cubicBezTo>
                    <a:pt x="435" y="2014"/>
                    <a:pt x="435" y="2014"/>
                    <a:pt x="435" y="2014"/>
                  </a:cubicBezTo>
                  <a:cubicBezTo>
                    <a:pt x="435" y="2014"/>
                    <a:pt x="435" y="2014"/>
                    <a:pt x="435" y="2014"/>
                  </a:cubicBezTo>
                  <a:cubicBezTo>
                    <a:pt x="441" y="2009"/>
                    <a:pt x="449" y="2006"/>
                    <a:pt x="457" y="2004"/>
                  </a:cubicBezTo>
                  <a:cubicBezTo>
                    <a:pt x="457" y="2004"/>
                    <a:pt x="457" y="2004"/>
                    <a:pt x="457" y="2004"/>
                  </a:cubicBezTo>
                  <a:cubicBezTo>
                    <a:pt x="457" y="2004"/>
                    <a:pt x="458" y="2004"/>
                    <a:pt x="458" y="2004"/>
                  </a:cubicBezTo>
                  <a:cubicBezTo>
                    <a:pt x="459" y="2004"/>
                    <a:pt x="461" y="2004"/>
                    <a:pt x="462" y="2004"/>
                  </a:cubicBezTo>
                  <a:cubicBezTo>
                    <a:pt x="463" y="2003"/>
                    <a:pt x="464" y="2003"/>
                    <a:pt x="465" y="2003"/>
                  </a:cubicBezTo>
                  <a:cubicBezTo>
                    <a:pt x="466" y="2003"/>
                    <a:pt x="467" y="2003"/>
                    <a:pt x="468" y="2003"/>
                  </a:cubicBezTo>
                  <a:cubicBezTo>
                    <a:pt x="468" y="2003"/>
                    <a:pt x="469" y="2003"/>
                    <a:pt x="470" y="2003"/>
                  </a:cubicBezTo>
                  <a:cubicBezTo>
                    <a:pt x="471" y="2003"/>
                    <a:pt x="471" y="2003"/>
                    <a:pt x="471" y="2003"/>
                  </a:cubicBezTo>
                  <a:cubicBezTo>
                    <a:pt x="471" y="2003"/>
                    <a:pt x="471" y="2003"/>
                    <a:pt x="471" y="2003"/>
                  </a:cubicBezTo>
                  <a:cubicBezTo>
                    <a:pt x="488" y="2003"/>
                    <a:pt x="504" y="2003"/>
                    <a:pt x="521" y="2003"/>
                  </a:cubicBezTo>
                  <a:cubicBezTo>
                    <a:pt x="521" y="2003"/>
                    <a:pt x="521" y="2003"/>
                    <a:pt x="521" y="2003"/>
                  </a:cubicBezTo>
                  <a:cubicBezTo>
                    <a:pt x="524" y="2003"/>
                    <a:pt x="524" y="2003"/>
                    <a:pt x="524" y="2003"/>
                  </a:cubicBezTo>
                  <a:cubicBezTo>
                    <a:pt x="528" y="2003"/>
                    <a:pt x="532" y="2003"/>
                    <a:pt x="535" y="2004"/>
                  </a:cubicBezTo>
                  <a:cubicBezTo>
                    <a:pt x="536" y="2004"/>
                    <a:pt x="536" y="2005"/>
                    <a:pt x="537" y="2005"/>
                  </a:cubicBezTo>
                  <a:cubicBezTo>
                    <a:pt x="537" y="2005"/>
                    <a:pt x="538" y="2005"/>
                    <a:pt x="538" y="2006"/>
                  </a:cubicBezTo>
                  <a:cubicBezTo>
                    <a:pt x="538" y="2006"/>
                    <a:pt x="539" y="2006"/>
                    <a:pt x="539" y="2006"/>
                  </a:cubicBezTo>
                  <a:cubicBezTo>
                    <a:pt x="543" y="2008"/>
                    <a:pt x="546" y="2012"/>
                    <a:pt x="545" y="2017"/>
                  </a:cubicBezTo>
                  <a:close/>
                  <a:moveTo>
                    <a:pt x="579" y="1956"/>
                  </a:moveTo>
                  <a:cubicBezTo>
                    <a:pt x="579" y="1956"/>
                    <a:pt x="579" y="1956"/>
                    <a:pt x="579" y="1956"/>
                  </a:cubicBezTo>
                  <a:cubicBezTo>
                    <a:pt x="579" y="1956"/>
                    <a:pt x="579" y="1956"/>
                    <a:pt x="579" y="1956"/>
                  </a:cubicBezTo>
                  <a:cubicBezTo>
                    <a:pt x="578" y="1957"/>
                    <a:pt x="578" y="1958"/>
                    <a:pt x="577" y="1959"/>
                  </a:cubicBezTo>
                  <a:cubicBezTo>
                    <a:pt x="577" y="1959"/>
                    <a:pt x="577" y="1960"/>
                    <a:pt x="577" y="1960"/>
                  </a:cubicBezTo>
                  <a:cubicBezTo>
                    <a:pt x="572" y="1964"/>
                    <a:pt x="566" y="1968"/>
                    <a:pt x="560" y="1970"/>
                  </a:cubicBezTo>
                  <a:cubicBezTo>
                    <a:pt x="560" y="1970"/>
                    <a:pt x="560" y="1970"/>
                    <a:pt x="560" y="1970"/>
                  </a:cubicBezTo>
                  <a:cubicBezTo>
                    <a:pt x="559" y="1970"/>
                    <a:pt x="558" y="1970"/>
                    <a:pt x="557" y="1971"/>
                  </a:cubicBezTo>
                  <a:cubicBezTo>
                    <a:pt x="556" y="1971"/>
                    <a:pt x="556" y="1971"/>
                    <a:pt x="555" y="1971"/>
                  </a:cubicBezTo>
                  <a:cubicBezTo>
                    <a:pt x="554" y="1971"/>
                    <a:pt x="554" y="1971"/>
                    <a:pt x="553" y="1971"/>
                  </a:cubicBezTo>
                  <a:cubicBezTo>
                    <a:pt x="550" y="1972"/>
                    <a:pt x="546" y="1973"/>
                    <a:pt x="542" y="1973"/>
                  </a:cubicBezTo>
                  <a:cubicBezTo>
                    <a:pt x="541" y="1973"/>
                    <a:pt x="541" y="1973"/>
                    <a:pt x="541" y="1973"/>
                  </a:cubicBezTo>
                  <a:cubicBezTo>
                    <a:pt x="534" y="1973"/>
                    <a:pt x="527" y="1973"/>
                    <a:pt x="520" y="1973"/>
                  </a:cubicBezTo>
                  <a:cubicBezTo>
                    <a:pt x="510" y="1973"/>
                    <a:pt x="499" y="1973"/>
                    <a:pt x="489" y="1973"/>
                  </a:cubicBezTo>
                  <a:cubicBezTo>
                    <a:pt x="488" y="1973"/>
                    <a:pt x="486" y="1973"/>
                    <a:pt x="484" y="1973"/>
                  </a:cubicBezTo>
                  <a:cubicBezTo>
                    <a:pt x="484" y="1973"/>
                    <a:pt x="484" y="1973"/>
                    <a:pt x="483" y="1973"/>
                  </a:cubicBezTo>
                  <a:cubicBezTo>
                    <a:pt x="482" y="1972"/>
                    <a:pt x="480" y="1972"/>
                    <a:pt x="479" y="1972"/>
                  </a:cubicBezTo>
                  <a:cubicBezTo>
                    <a:pt x="479" y="1972"/>
                    <a:pt x="479" y="1972"/>
                    <a:pt x="479" y="1972"/>
                  </a:cubicBezTo>
                  <a:cubicBezTo>
                    <a:pt x="479" y="1972"/>
                    <a:pt x="479" y="1972"/>
                    <a:pt x="479" y="1972"/>
                  </a:cubicBezTo>
                  <a:cubicBezTo>
                    <a:pt x="474" y="1970"/>
                    <a:pt x="470" y="1968"/>
                    <a:pt x="470" y="1963"/>
                  </a:cubicBezTo>
                  <a:cubicBezTo>
                    <a:pt x="470" y="1962"/>
                    <a:pt x="470" y="1961"/>
                    <a:pt x="470" y="1960"/>
                  </a:cubicBezTo>
                  <a:cubicBezTo>
                    <a:pt x="470" y="1960"/>
                    <a:pt x="470" y="1959"/>
                    <a:pt x="471" y="1959"/>
                  </a:cubicBezTo>
                  <a:cubicBezTo>
                    <a:pt x="471" y="1958"/>
                    <a:pt x="471" y="1957"/>
                    <a:pt x="472" y="1957"/>
                  </a:cubicBezTo>
                  <a:cubicBezTo>
                    <a:pt x="472" y="1957"/>
                    <a:pt x="472" y="1956"/>
                    <a:pt x="472" y="1956"/>
                  </a:cubicBezTo>
                  <a:cubicBezTo>
                    <a:pt x="472" y="1956"/>
                    <a:pt x="472" y="1956"/>
                    <a:pt x="472" y="1956"/>
                  </a:cubicBezTo>
                  <a:cubicBezTo>
                    <a:pt x="473" y="1955"/>
                    <a:pt x="474" y="1954"/>
                    <a:pt x="474" y="1953"/>
                  </a:cubicBezTo>
                  <a:cubicBezTo>
                    <a:pt x="479" y="1945"/>
                    <a:pt x="485" y="1938"/>
                    <a:pt x="490" y="1930"/>
                  </a:cubicBezTo>
                  <a:cubicBezTo>
                    <a:pt x="490" y="1930"/>
                    <a:pt x="490" y="1930"/>
                    <a:pt x="490" y="1930"/>
                  </a:cubicBezTo>
                  <a:cubicBezTo>
                    <a:pt x="492" y="1927"/>
                    <a:pt x="492" y="1927"/>
                    <a:pt x="492" y="1927"/>
                  </a:cubicBezTo>
                  <a:cubicBezTo>
                    <a:pt x="493" y="1925"/>
                    <a:pt x="495" y="1923"/>
                    <a:pt x="498" y="1921"/>
                  </a:cubicBezTo>
                  <a:cubicBezTo>
                    <a:pt x="499" y="1920"/>
                    <a:pt x="501" y="1919"/>
                    <a:pt x="503" y="1918"/>
                  </a:cubicBezTo>
                  <a:cubicBezTo>
                    <a:pt x="504" y="1918"/>
                    <a:pt x="505" y="1917"/>
                    <a:pt x="506" y="1917"/>
                  </a:cubicBezTo>
                  <a:cubicBezTo>
                    <a:pt x="506" y="1917"/>
                    <a:pt x="506" y="1917"/>
                    <a:pt x="507" y="1917"/>
                  </a:cubicBezTo>
                  <a:cubicBezTo>
                    <a:pt x="507" y="1917"/>
                    <a:pt x="507" y="1916"/>
                    <a:pt x="507" y="1916"/>
                  </a:cubicBezTo>
                  <a:cubicBezTo>
                    <a:pt x="508" y="1916"/>
                    <a:pt x="508" y="1916"/>
                    <a:pt x="508" y="1916"/>
                  </a:cubicBezTo>
                  <a:cubicBezTo>
                    <a:pt x="511" y="1915"/>
                    <a:pt x="514" y="1914"/>
                    <a:pt x="517" y="1913"/>
                  </a:cubicBezTo>
                  <a:cubicBezTo>
                    <a:pt x="521" y="1913"/>
                    <a:pt x="525" y="1912"/>
                    <a:pt x="528" y="1912"/>
                  </a:cubicBezTo>
                  <a:cubicBezTo>
                    <a:pt x="538" y="1912"/>
                    <a:pt x="538" y="1912"/>
                    <a:pt x="538" y="1912"/>
                  </a:cubicBezTo>
                  <a:cubicBezTo>
                    <a:pt x="541" y="1912"/>
                    <a:pt x="543" y="1912"/>
                    <a:pt x="545" y="1912"/>
                  </a:cubicBezTo>
                  <a:cubicBezTo>
                    <a:pt x="555" y="1912"/>
                    <a:pt x="564" y="1912"/>
                    <a:pt x="573" y="1912"/>
                  </a:cubicBezTo>
                  <a:cubicBezTo>
                    <a:pt x="573" y="1912"/>
                    <a:pt x="573" y="1912"/>
                    <a:pt x="573" y="1912"/>
                  </a:cubicBezTo>
                  <a:cubicBezTo>
                    <a:pt x="577" y="1912"/>
                    <a:pt x="577" y="1912"/>
                    <a:pt x="577" y="1912"/>
                  </a:cubicBezTo>
                  <a:cubicBezTo>
                    <a:pt x="581" y="1912"/>
                    <a:pt x="584" y="1913"/>
                    <a:pt x="587" y="1913"/>
                  </a:cubicBezTo>
                  <a:cubicBezTo>
                    <a:pt x="589" y="1914"/>
                    <a:pt x="590" y="1915"/>
                    <a:pt x="592" y="1915"/>
                  </a:cubicBezTo>
                  <a:cubicBezTo>
                    <a:pt x="596" y="1918"/>
                    <a:pt x="599" y="1921"/>
                    <a:pt x="595" y="1927"/>
                  </a:cubicBezTo>
                  <a:cubicBezTo>
                    <a:pt x="592" y="1934"/>
                    <a:pt x="588" y="1941"/>
                    <a:pt x="584" y="1948"/>
                  </a:cubicBezTo>
                  <a:cubicBezTo>
                    <a:pt x="579" y="1956"/>
                    <a:pt x="579" y="1956"/>
                    <a:pt x="579" y="1956"/>
                  </a:cubicBezTo>
                  <a:cubicBezTo>
                    <a:pt x="579" y="1956"/>
                    <a:pt x="579" y="1956"/>
                    <a:pt x="579" y="1956"/>
                  </a:cubicBezTo>
                  <a:close/>
                  <a:moveTo>
                    <a:pt x="1064" y="2056"/>
                  </a:moveTo>
                  <a:cubicBezTo>
                    <a:pt x="1064" y="2057"/>
                    <a:pt x="1064" y="2059"/>
                    <a:pt x="1064" y="2060"/>
                  </a:cubicBezTo>
                  <a:cubicBezTo>
                    <a:pt x="1064" y="2060"/>
                    <a:pt x="1064" y="2060"/>
                    <a:pt x="1064" y="2061"/>
                  </a:cubicBezTo>
                  <a:cubicBezTo>
                    <a:pt x="1063" y="2062"/>
                    <a:pt x="1063" y="2063"/>
                    <a:pt x="1062" y="2064"/>
                  </a:cubicBezTo>
                  <a:cubicBezTo>
                    <a:pt x="1062" y="2064"/>
                    <a:pt x="1062" y="2064"/>
                    <a:pt x="1062" y="2064"/>
                  </a:cubicBezTo>
                  <a:cubicBezTo>
                    <a:pt x="1062" y="2064"/>
                    <a:pt x="1062" y="2064"/>
                    <a:pt x="1062" y="2064"/>
                  </a:cubicBezTo>
                  <a:cubicBezTo>
                    <a:pt x="1061" y="2065"/>
                    <a:pt x="1060" y="2066"/>
                    <a:pt x="1059" y="2067"/>
                  </a:cubicBezTo>
                  <a:cubicBezTo>
                    <a:pt x="1059" y="2067"/>
                    <a:pt x="1059" y="2067"/>
                    <a:pt x="1059" y="2068"/>
                  </a:cubicBezTo>
                  <a:cubicBezTo>
                    <a:pt x="1058" y="2069"/>
                    <a:pt x="1057" y="2069"/>
                    <a:pt x="1056" y="2070"/>
                  </a:cubicBezTo>
                  <a:cubicBezTo>
                    <a:pt x="1056" y="2070"/>
                    <a:pt x="1055" y="2071"/>
                    <a:pt x="1055" y="2071"/>
                  </a:cubicBezTo>
                  <a:cubicBezTo>
                    <a:pt x="1055" y="2071"/>
                    <a:pt x="1055" y="2071"/>
                    <a:pt x="1055" y="2071"/>
                  </a:cubicBezTo>
                  <a:cubicBezTo>
                    <a:pt x="1053" y="2072"/>
                    <a:pt x="1052" y="2072"/>
                    <a:pt x="1051" y="2073"/>
                  </a:cubicBezTo>
                  <a:cubicBezTo>
                    <a:pt x="1051" y="2073"/>
                    <a:pt x="1051" y="2073"/>
                    <a:pt x="1050" y="2073"/>
                  </a:cubicBezTo>
                  <a:cubicBezTo>
                    <a:pt x="1049" y="2074"/>
                    <a:pt x="1048" y="2074"/>
                    <a:pt x="1047" y="2074"/>
                  </a:cubicBezTo>
                  <a:cubicBezTo>
                    <a:pt x="1047" y="2075"/>
                    <a:pt x="1046" y="2075"/>
                    <a:pt x="1046" y="2075"/>
                  </a:cubicBezTo>
                  <a:cubicBezTo>
                    <a:pt x="1046" y="2075"/>
                    <a:pt x="1045" y="2075"/>
                    <a:pt x="1045" y="2075"/>
                  </a:cubicBezTo>
                  <a:cubicBezTo>
                    <a:pt x="1045" y="2075"/>
                    <a:pt x="1045" y="2075"/>
                    <a:pt x="1044" y="2075"/>
                  </a:cubicBezTo>
                  <a:cubicBezTo>
                    <a:pt x="1043" y="2076"/>
                    <a:pt x="1042" y="2076"/>
                    <a:pt x="1041" y="2076"/>
                  </a:cubicBezTo>
                  <a:cubicBezTo>
                    <a:pt x="1039" y="2076"/>
                    <a:pt x="1038" y="2076"/>
                    <a:pt x="1037" y="2077"/>
                  </a:cubicBezTo>
                  <a:cubicBezTo>
                    <a:pt x="1036" y="2077"/>
                    <a:pt x="1035" y="2077"/>
                    <a:pt x="1034" y="2077"/>
                  </a:cubicBezTo>
                  <a:cubicBezTo>
                    <a:pt x="1033" y="2077"/>
                    <a:pt x="1033" y="2077"/>
                    <a:pt x="1033" y="2077"/>
                  </a:cubicBezTo>
                  <a:cubicBezTo>
                    <a:pt x="1031" y="2077"/>
                    <a:pt x="1031" y="2077"/>
                    <a:pt x="1031" y="2077"/>
                  </a:cubicBezTo>
                  <a:cubicBezTo>
                    <a:pt x="1031" y="2077"/>
                    <a:pt x="1031" y="2077"/>
                    <a:pt x="1031" y="2077"/>
                  </a:cubicBezTo>
                  <a:cubicBezTo>
                    <a:pt x="1025" y="2077"/>
                    <a:pt x="1018" y="2077"/>
                    <a:pt x="1011" y="2077"/>
                  </a:cubicBezTo>
                  <a:cubicBezTo>
                    <a:pt x="981" y="2077"/>
                    <a:pt x="630" y="2078"/>
                    <a:pt x="605" y="2078"/>
                  </a:cubicBezTo>
                  <a:cubicBezTo>
                    <a:pt x="604" y="2078"/>
                    <a:pt x="602" y="2078"/>
                    <a:pt x="600" y="2078"/>
                  </a:cubicBezTo>
                  <a:cubicBezTo>
                    <a:pt x="598" y="2077"/>
                    <a:pt x="596" y="2077"/>
                    <a:pt x="594" y="2076"/>
                  </a:cubicBezTo>
                  <a:cubicBezTo>
                    <a:pt x="590" y="2075"/>
                    <a:pt x="588" y="2074"/>
                    <a:pt x="586" y="2072"/>
                  </a:cubicBezTo>
                  <a:cubicBezTo>
                    <a:pt x="584" y="2070"/>
                    <a:pt x="583" y="2068"/>
                    <a:pt x="582" y="2065"/>
                  </a:cubicBezTo>
                  <a:cubicBezTo>
                    <a:pt x="582" y="2063"/>
                    <a:pt x="582" y="2060"/>
                    <a:pt x="584" y="2057"/>
                  </a:cubicBezTo>
                  <a:cubicBezTo>
                    <a:pt x="584" y="2056"/>
                    <a:pt x="584" y="2056"/>
                    <a:pt x="584" y="2056"/>
                  </a:cubicBezTo>
                  <a:cubicBezTo>
                    <a:pt x="584" y="2056"/>
                    <a:pt x="584" y="2056"/>
                    <a:pt x="584" y="2056"/>
                  </a:cubicBezTo>
                  <a:cubicBezTo>
                    <a:pt x="588" y="2048"/>
                    <a:pt x="592" y="2040"/>
                    <a:pt x="596" y="2031"/>
                  </a:cubicBezTo>
                  <a:cubicBezTo>
                    <a:pt x="597" y="2030"/>
                    <a:pt x="598" y="2029"/>
                    <a:pt x="598" y="2027"/>
                  </a:cubicBezTo>
                  <a:cubicBezTo>
                    <a:pt x="601" y="2021"/>
                    <a:pt x="601" y="2021"/>
                    <a:pt x="601" y="2021"/>
                  </a:cubicBezTo>
                  <a:cubicBezTo>
                    <a:pt x="603" y="2018"/>
                    <a:pt x="605" y="2016"/>
                    <a:pt x="607" y="2014"/>
                  </a:cubicBezTo>
                  <a:cubicBezTo>
                    <a:pt x="608" y="2013"/>
                    <a:pt x="609" y="2013"/>
                    <a:pt x="609" y="2012"/>
                  </a:cubicBezTo>
                  <a:cubicBezTo>
                    <a:pt x="610" y="2012"/>
                    <a:pt x="610" y="2012"/>
                    <a:pt x="610" y="2011"/>
                  </a:cubicBezTo>
                  <a:cubicBezTo>
                    <a:pt x="611" y="2011"/>
                    <a:pt x="612" y="2011"/>
                    <a:pt x="612" y="2010"/>
                  </a:cubicBezTo>
                  <a:cubicBezTo>
                    <a:pt x="612" y="2010"/>
                    <a:pt x="612" y="2010"/>
                    <a:pt x="613" y="2010"/>
                  </a:cubicBezTo>
                  <a:cubicBezTo>
                    <a:pt x="613" y="2010"/>
                    <a:pt x="613" y="2010"/>
                    <a:pt x="614" y="2009"/>
                  </a:cubicBezTo>
                  <a:cubicBezTo>
                    <a:pt x="615" y="2009"/>
                    <a:pt x="616" y="2008"/>
                    <a:pt x="617" y="2008"/>
                  </a:cubicBezTo>
                  <a:cubicBezTo>
                    <a:pt x="617" y="2008"/>
                    <a:pt x="618" y="2007"/>
                    <a:pt x="618" y="2007"/>
                  </a:cubicBezTo>
                  <a:cubicBezTo>
                    <a:pt x="619" y="2007"/>
                    <a:pt x="620" y="2007"/>
                    <a:pt x="621" y="2006"/>
                  </a:cubicBezTo>
                  <a:cubicBezTo>
                    <a:pt x="622" y="2006"/>
                    <a:pt x="623" y="2005"/>
                    <a:pt x="625" y="2005"/>
                  </a:cubicBezTo>
                  <a:cubicBezTo>
                    <a:pt x="625" y="2005"/>
                    <a:pt x="626" y="2004"/>
                    <a:pt x="627" y="2004"/>
                  </a:cubicBezTo>
                  <a:cubicBezTo>
                    <a:pt x="627" y="2004"/>
                    <a:pt x="628" y="2004"/>
                    <a:pt x="628" y="2004"/>
                  </a:cubicBezTo>
                  <a:cubicBezTo>
                    <a:pt x="632" y="2003"/>
                    <a:pt x="636" y="2002"/>
                    <a:pt x="640" y="2002"/>
                  </a:cubicBezTo>
                  <a:cubicBezTo>
                    <a:pt x="640" y="2002"/>
                    <a:pt x="1008" y="2001"/>
                    <a:pt x="1021" y="2001"/>
                  </a:cubicBezTo>
                  <a:cubicBezTo>
                    <a:pt x="1026" y="2001"/>
                    <a:pt x="1030" y="2001"/>
                    <a:pt x="1034" y="2001"/>
                  </a:cubicBezTo>
                  <a:cubicBezTo>
                    <a:pt x="1036" y="2001"/>
                    <a:pt x="1038" y="2002"/>
                    <a:pt x="1040" y="2002"/>
                  </a:cubicBezTo>
                  <a:cubicBezTo>
                    <a:pt x="1040" y="2002"/>
                    <a:pt x="1040" y="2002"/>
                    <a:pt x="1041" y="2002"/>
                  </a:cubicBezTo>
                  <a:cubicBezTo>
                    <a:pt x="1042" y="2002"/>
                    <a:pt x="1044" y="2002"/>
                    <a:pt x="1045" y="2003"/>
                  </a:cubicBezTo>
                  <a:cubicBezTo>
                    <a:pt x="1045" y="2003"/>
                    <a:pt x="1046" y="2003"/>
                    <a:pt x="1046" y="2003"/>
                  </a:cubicBezTo>
                  <a:cubicBezTo>
                    <a:pt x="1046" y="2003"/>
                    <a:pt x="1046" y="2003"/>
                    <a:pt x="1046" y="2003"/>
                  </a:cubicBezTo>
                  <a:cubicBezTo>
                    <a:pt x="1048" y="2003"/>
                    <a:pt x="1049" y="2004"/>
                    <a:pt x="1050" y="2004"/>
                  </a:cubicBezTo>
                  <a:cubicBezTo>
                    <a:pt x="1050" y="2004"/>
                    <a:pt x="1051" y="2005"/>
                    <a:pt x="1051" y="2005"/>
                  </a:cubicBezTo>
                  <a:cubicBezTo>
                    <a:pt x="1052" y="2005"/>
                    <a:pt x="1053" y="2006"/>
                    <a:pt x="1054" y="2006"/>
                  </a:cubicBezTo>
                  <a:cubicBezTo>
                    <a:pt x="1055" y="2006"/>
                    <a:pt x="1055" y="2007"/>
                    <a:pt x="1055" y="2007"/>
                  </a:cubicBezTo>
                  <a:cubicBezTo>
                    <a:pt x="1055" y="2007"/>
                    <a:pt x="1055" y="2007"/>
                    <a:pt x="1056" y="2007"/>
                  </a:cubicBezTo>
                  <a:cubicBezTo>
                    <a:pt x="1056" y="2008"/>
                    <a:pt x="1057" y="2008"/>
                    <a:pt x="1058" y="2009"/>
                  </a:cubicBezTo>
                  <a:cubicBezTo>
                    <a:pt x="1059" y="2010"/>
                    <a:pt x="1061" y="2011"/>
                    <a:pt x="1061" y="2013"/>
                  </a:cubicBezTo>
                  <a:cubicBezTo>
                    <a:pt x="1063" y="2015"/>
                    <a:pt x="1064" y="2017"/>
                    <a:pt x="1064" y="2020"/>
                  </a:cubicBezTo>
                  <a:cubicBezTo>
                    <a:pt x="1064" y="2022"/>
                    <a:pt x="1064" y="2022"/>
                    <a:pt x="1064" y="2022"/>
                  </a:cubicBezTo>
                  <a:cubicBezTo>
                    <a:pt x="1064" y="2022"/>
                    <a:pt x="1064" y="2022"/>
                    <a:pt x="1064" y="2022"/>
                  </a:cubicBezTo>
                  <a:cubicBezTo>
                    <a:pt x="1064" y="2031"/>
                    <a:pt x="1064" y="2040"/>
                    <a:pt x="1064" y="2049"/>
                  </a:cubicBezTo>
                  <a:cubicBezTo>
                    <a:pt x="1064" y="2051"/>
                    <a:pt x="1064" y="2054"/>
                    <a:pt x="1064" y="2056"/>
                  </a:cubicBezTo>
                  <a:close/>
                  <a:moveTo>
                    <a:pt x="1114" y="1878"/>
                  </a:moveTo>
                  <a:cubicBezTo>
                    <a:pt x="1114" y="1878"/>
                    <a:pt x="1114" y="1877"/>
                    <a:pt x="1113" y="1877"/>
                  </a:cubicBezTo>
                  <a:cubicBezTo>
                    <a:pt x="1113" y="1877"/>
                    <a:pt x="1113" y="1877"/>
                    <a:pt x="1113" y="1877"/>
                  </a:cubicBezTo>
                  <a:cubicBezTo>
                    <a:pt x="1112" y="1875"/>
                    <a:pt x="1111" y="1873"/>
                    <a:pt x="1111" y="1871"/>
                  </a:cubicBezTo>
                  <a:cubicBezTo>
                    <a:pt x="1111" y="1870"/>
                    <a:pt x="1111" y="1870"/>
                    <a:pt x="1111" y="1870"/>
                  </a:cubicBezTo>
                  <a:cubicBezTo>
                    <a:pt x="1110" y="1868"/>
                    <a:pt x="1110" y="1867"/>
                    <a:pt x="1110" y="1866"/>
                  </a:cubicBezTo>
                  <a:cubicBezTo>
                    <a:pt x="1110" y="1866"/>
                    <a:pt x="1110" y="1866"/>
                    <a:pt x="1110" y="1866"/>
                  </a:cubicBezTo>
                  <a:cubicBezTo>
                    <a:pt x="1110" y="1861"/>
                    <a:pt x="1109" y="1855"/>
                    <a:pt x="1109" y="1849"/>
                  </a:cubicBezTo>
                  <a:cubicBezTo>
                    <a:pt x="1109" y="1848"/>
                    <a:pt x="1109" y="1848"/>
                    <a:pt x="1109" y="1848"/>
                  </a:cubicBezTo>
                  <a:cubicBezTo>
                    <a:pt x="1109" y="1846"/>
                    <a:pt x="1109" y="1844"/>
                    <a:pt x="1110" y="1843"/>
                  </a:cubicBezTo>
                  <a:cubicBezTo>
                    <a:pt x="1112" y="1841"/>
                    <a:pt x="1113" y="1840"/>
                    <a:pt x="1115" y="1839"/>
                  </a:cubicBezTo>
                  <a:cubicBezTo>
                    <a:pt x="1118" y="1838"/>
                    <a:pt x="1120" y="1837"/>
                    <a:pt x="1123" y="1836"/>
                  </a:cubicBezTo>
                  <a:cubicBezTo>
                    <a:pt x="1123" y="1836"/>
                    <a:pt x="1123" y="1836"/>
                    <a:pt x="1123" y="1836"/>
                  </a:cubicBezTo>
                  <a:cubicBezTo>
                    <a:pt x="1123" y="1836"/>
                    <a:pt x="1123" y="1836"/>
                    <a:pt x="1123" y="1836"/>
                  </a:cubicBezTo>
                  <a:cubicBezTo>
                    <a:pt x="1124" y="1836"/>
                    <a:pt x="1125" y="1836"/>
                    <a:pt x="1126" y="1836"/>
                  </a:cubicBezTo>
                  <a:cubicBezTo>
                    <a:pt x="1127" y="1836"/>
                    <a:pt x="1127" y="1836"/>
                    <a:pt x="1128" y="1836"/>
                  </a:cubicBezTo>
                  <a:cubicBezTo>
                    <a:pt x="1133" y="1835"/>
                    <a:pt x="1138" y="1835"/>
                    <a:pt x="1143" y="1835"/>
                  </a:cubicBezTo>
                  <a:cubicBezTo>
                    <a:pt x="1176" y="1835"/>
                    <a:pt x="1176" y="1835"/>
                    <a:pt x="1176" y="1835"/>
                  </a:cubicBezTo>
                  <a:cubicBezTo>
                    <a:pt x="1178" y="1835"/>
                    <a:pt x="1180" y="1835"/>
                    <a:pt x="1182" y="1836"/>
                  </a:cubicBezTo>
                  <a:cubicBezTo>
                    <a:pt x="1191" y="1837"/>
                    <a:pt x="1201" y="1839"/>
                    <a:pt x="1203" y="1848"/>
                  </a:cubicBezTo>
                  <a:cubicBezTo>
                    <a:pt x="1205" y="1855"/>
                    <a:pt x="1206" y="1863"/>
                    <a:pt x="1207" y="1870"/>
                  </a:cubicBezTo>
                  <a:cubicBezTo>
                    <a:pt x="1207" y="1871"/>
                    <a:pt x="1207" y="1871"/>
                    <a:pt x="1207" y="1871"/>
                  </a:cubicBezTo>
                  <a:cubicBezTo>
                    <a:pt x="1208" y="1873"/>
                    <a:pt x="1207" y="1874"/>
                    <a:pt x="1207" y="1876"/>
                  </a:cubicBezTo>
                  <a:cubicBezTo>
                    <a:pt x="1207" y="1876"/>
                    <a:pt x="1207" y="1876"/>
                    <a:pt x="1206" y="1876"/>
                  </a:cubicBezTo>
                  <a:cubicBezTo>
                    <a:pt x="1206" y="1876"/>
                    <a:pt x="1206" y="1876"/>
                    <a:pt x="1206" y="1876"/>
                  </a:cubicBezTo>
                  <a:cubicBezTo>
                    <a:pt x="1206" y="1877"/>
                    <a:pt x="1206" y="1877"/>
                    <a:pt x="1206" y="1877"/>
                  </a:cubicBezTo>
                  <a:cubicBezTo>
                    <a:pt x="1204" y="1880"/>
                    <a:pt x="1200" y="1882"/>
                    <a:pt x="1195" y="1883"/>
                  </a:cubicBezTo>
                  <a:cubicBezTo>
                    <a:pt x="1195" y="1883"/>
                    <a:pt x="1195" y="1884"/>
                    <a:pt x="1194" y="1884"/>
                  </a:cubicBezTo>
                  <a:cubicBezTo>
                    <a:pt x="1194" y="1884"/>
                    <a:pt x="1193" y="1884"/>
                    <a:pt x="1193" y="1884"/>
                  </a:cubicBezTo>
                  <a:cubicBezTo>
                    <a:pt x="1192" y="1884"/>
                    <a:pt x="1192" y="1884"/>
                    <a:pt x="1192" y="1884"/>
                  </a:cubicBezTo>
                  <a:cubicBezTo>
                    <a:pt x="1191" y="1884"/>
                    <a:pt x="1190" y="1884"/>
                    <a:pt x="1189" y="1885"/>
                  </a:cubicBezTo>
                  <a:cubicBezTo>
                    <a:pt x="1178" y="1886"/>
                    <a:pt x="1164" y="1885"/>
                    <a:pt x="1158" y="1885"/>
                  </a:cubicBezTo>
                  <a:cubicBezTo>
                    <a:pt x="1137" y="1885"/>
                    <a:pt x="1137" y="1885"/>
                    <a:pt x="1137" y="1885"/>
                  </a:cubicBezTo>
                  <a:cubicBezTo>
                    <a:pt x="1135" y="1885"/>
                    <a:pt x="1134" y="1885"/>
                    <a:pt x="1132" y="1885"/>
                  </a:cubicBezTo>
                  <a:cubicBezTo>
                    <a:pt x="1131" y="1884"/>
                    <a:pt x="1130" y="1884"/>
                    <a:pt x="1128" y="1884"/>
                  </a:cubicBezTo>
                  <a:cubicBezTo>
                    <a:pt x="1128" y="1884"/>
                    <a:pt x="1128" y="1884"/>
                    <a:pt x="1127" y="1884"/>
                  </a:cubicBezTo>
                  <a:cubicBezTo>
                    <a:pt x="1127" y="1884"/>
                    <a:pt x="1127" y="1884"/>
                    <a:pt x="1127" y="1884"/>
                  </a:cubicBezTo>
                  <a:cubicBezTo>
                    <a:pt x="1126" y="1883"/>
                    <a:pt x="1125" y="1883"/>
                    <a:pt x="1123" y="1883"/>
                  </a:cubicBezTo>
                  <a:cubicBezTo>
                    <a:pt x="1123" y="1883"/>
                    <a:pt x="1122" y="1882"/>
                    <a:pt x="1122" y="1882"/>
                  </a:cubicBezTo>
                  <a:cubicBezTo>
                    <a:pt x="1121" y="1882"/>
                    <a:pt x="1120" y="1881"/>
                    <a:pt x="1119" y="1881"/>
                  </a:cubicBezTo>
                  <a:cubicBezTo>
                    <a:pt x="1117" y="1880"/>
                    <a:pt x="1116" y="1879"/>
                    <a:pt x="1115" y="1878"/>
                  </a:cubicBezTo>
                  <a:cubicBezTo>
                    <a:pt x="1115" y="1878"/>
                    <a:pt x="1114" y="1878"/>
                    <a:pt x="1114" y="1878"/>
                  </a:cubicBezTo>
                  <a:close/>
                  <a:moveTo>
                    <a:pt x="1120" y="1961"/>
                  </a:moveTo>
                  <a:cubicBezTo>
                    <a:pt x="1118" y="1959"/>
                    <a:pt x="1117" y="1957"/>
                    <a:pt x="1117" y="1955"/>
                  </a:cubicBezTo>
                  <a:cubicBezTo>
                    <a:pt x="1117" y="1952"/>
                    <a:pt x="1117" y="1952"/>
                    <a:pt x="1117" y="1952"/>
                  </a:cubicBezTo>
                  <a:cubicBezTo>
                    <a:pt x="1117" y="1952"/>
                    <a:pt x="1117" y="1952"/>
                    <a:pt x="1117" y="1952"/>
                  </a:cubicBezTo>
                  <a:cubicBezTo>
                    <a:pt x="1116" y="1943"/>
                    <a:pt x="1116" y="1935"/>
                    <a:pt x="1115" y="1926"/>
                  </a:cubicBezTo>
                  <a:cubicBezTo>
                    <a:pt x="1115" y="1926"/>
                    <a:pt x="1115" y="1926"/>
                    <a:pt x="1115" y="1926"/>
                  </a:cubicBezTo>
                  <a:cubicBezTo>
                    <a:pt x="1115" y="1926"/>
                    <a:pt x="1115" y="1926"/>
                    <a:pt x="1115" y="1926"/>
                  </a:cubicBezTo>
                  <a:cubicBezTo>
                    <a:pt x="1115" y="1925"/>
                    <a:pt x="1115" y="1925"/>
                    <a:pt x="1115" y="1924"/>
                  </a:cubicBezTo>
                  <a:cubicBezTo>
                    <a:pt x="1117" y="1906"/>
                    <a:pt x="1155" y="1911"/>
                    <a:pt x="1167" y="1911"/>
                  </a:cubicBezTo>
                  <a:cubicBezTo>
                    <a:pt x="1181" y="1911"/>
                    <a:pt x="1208" y="1907"/>
                    <a:pt x="1216" y="1921"/>
                  </a:cubicBezTo>
                  <a:cubicBezTo>
                    <a:pt x="1217" y="1923"/>
                    <a:pt x="1218" y="1924"/>
                    <a:pt x="1218" y="1925"/>
                  </a:cubicBezTo>
                  <a:cubicBezTo>
                    <a:pt x="1219" y="1927"/>
                    <a:pt x="1219" y="1927"/>
                    <a:pt x="1219" y="1927"/>
                  </a:cubicBezTo>
                  <a:cubicBezTo>
                    <a:pt x="1219" y="1927"/>
                    <a:pt x="1219" y="1927"/>
                    <a:pt x="1219" y="1927"/>
                  </a:cubicBezTo>
                  <a:cubicBezTo>
                    <a:pt x="1219" y="1931"/>
                    <a:pt x="1220" y="1936"/>
                    <a:pt x="1221" y="1940"/>
                  </a:cubicBezTo>
                  <a:cubicBezTo>
                    <a:pt x="1224" y="1955"/>
                    <a:pt x="1224" y="1955"/>
                    <a:pt x="1224" y="1955"/>
                  </a:cubicBezTo>
                  <a:cubicBezTo>
                    <a:pt x="1225" y="1957"/>
                    <a:pt x="1224" y="1959"/>
                    <a:pt x="1223" y="1961"/>
                  </a:cubicBezTo>
                  <a:cubicBezTo>
                    <a:pt x="1223" y="1962"/>
                    <a:pt x="1222" y="1963"/>
                    <a:pt x="1220" y="1964"/>
                  </a:cubicBezTo>
                  <a:cubicBezTo>
                    <a:pt x="1220" y="1965"/>
                    <a:pt x="1219" y="1965"/>
                    <a:pt x="1219" y="1966"/>
                  </a:cubicBezTo>
                  <a:cubicBezTo>
                    <a:pt x="1219" y="1966"/>
                    <a:pt x="1218" y="1966"/>
                    <a:pt x="1218" y="1966"/>
                  </a:cubicBezTo>
                  <a:cubicBezTo>
                    <a:pt x="1218" y="1966"/>
                    <a:pt x="1218" y="1966"/>
                    <a:pt x="1218" y="1967"/>
                  </a:cubicBezTo>
                  <a:cubicBezTo>
                    <a:pt x="1217" y="1967"/>
                    <a:pt x="1216" y="1967"/>
                    <a:pt x="1215" y="1968"/>
                  </a:cubicBezTo>
                  <a:cubicBezTo>
                    <a:pt x="1215" y="1968"/>
                    <a:pt x="1214" y="1968"/>
                    <a:pt x="1213" y="1969"/>
                  </a:cubicBezTo>
                  <a:cubicBezTo>
                    <a:pt x="1213" y="1969"/>
                    <a:pt x="1212" y="1969"/>
                    <a:pt x="1212" y="1969"/>
                  </a:cubicBezTo>
                  <a:cubicBezTo>
                    <a:pt x="1211" y="1969"/>
                    <a:pt x="1211" y="1970"/>
                    <a:pt x="1210" y="1970"/>
                  </a:cubicBezTo>
                  <a:cubicBezTo>
                    <a:pt x="1209" y="1970"/>
                    <a:pt x="1209" y="1970"/>
                    <a:pt x="1208" y="1970"/>
                  </a:cubicBezTo>
                  <a:cubicBezTo>
                    <a:pt x="1208" y="1970"/>
                    <a:pt x="1207" y="1970"/>
                    <a:pt x="1207" y="1970"/>
                  </a:cubicBezTo>
                  <a:cubicBezTo>
                    <a:pt x="1206" y="1971"/>
                    <a:pt x="1205" y="1971"/>
                    <a:pt x="1204" y="1971"/>
                  </a:cubicBezTo>
                  <a:cubicBezTo>
                    <a:pt x="1202" y="1971"/>
                    <a:pt x="1201" y="1971"/>
                    <a:pt x="1199" y="1971"/>
                  </a:cubicBezTo>
                  <a:cubicBezTo>
                    <a:pt x="1199" y="1971"/>
                    <a:pt x="1199" y="1971"/>
                    <a:pt x="1199" y="1971"/>
                  </a:cubicBezTo>
                  <a:cubicBezTo>
                    <a:pt x="1199" y="1971"/>
                    <a:pt x="1199" y="1971"/>
                    <a:pt x="1199" y="1971"/>
                  </a:cubicBezTo>
                  <a:cubicBezTo>
                    <a:pt x="1181" y="1971"/>
                    <a:pt x="1164" y="1971"/>
                    <a:pt x="1147" y="1971"/>
                  </a:cubicBezTo>
                  <a:cubicBezTo>
                    <a:pt x="1145" y="1971"/>
                    <a:pt x="1143" y="1971"/>
                    <a:pt x="1141" y="1971"/>
                  </a:cubicBezTo>
                  <a:cubicBezTo>
                    <a:pt x="1141" y="1971"/>
                    <a:pt x="1140" y="1971"/>
                    <a:pt x="1140" y="1971"/>
                  </a:cubicBezTo>
                  <a:cubicBezTo>
                    <a:pt x="1139" y="1971"/>
                    <a:pt x="1137" y="1970"/>
                    <a:pt x="1136" y="1970"/>
                  </a:cubicBezTo>
                  <a:cubicBezTo>
                    <a:pt x="1136" y="1970"/>
                    <a:pt x="1136" y="1970"/>
                    <a:pt x="1136" y="1970"/>
                  </a:cubicBezTo>
                  <a:cubicBezTo>
                    <a:pt x="1135" y="1970"/>
                    <a:pt x="1135" y="1970"/>
                    <a:pt x="1135" y="1970"/>
                  </a:cubicBezTo>
                  <a:cubicBezTo>
                    <a:pt x="1134" y="1969"/>
                    <a:pt x="1132" y="1969"/>
                    <a:pt x="1131" y="1969"/>
                  </a:cubicBezTo>
                  <a:cubicBezTo>
                    <a:pt x="1130" y="1968"/>
                    <a:pt x="1130" y="1968"/>
                    <a:pt x="1129" y="1968"/>
                  </a:cubicBezTo>
                  <a:cubicBezTo>
                    <a:pt x="1128" y="1967"/>
                    <a:pt x="1128" y="1967"/>
                    <a:pt x="1127" y="1967"/>
                  </a:cubicBezTo>
                  <a:cubicBezTo>
                    <a:pt x="1127" y="1967"/>
                    <a:pt x="1126" y="1967"/>
                    <a:pt x="1126" y="1966"/>
                  </a:cubicBezTo>
                  <a:cubicBezTo>
                    <a:pt x="1124" y="1965"/>
                    <a:pt x="1121" y="1963"/>
                    <a:pt x="1120" y="1961"/>
                  </a:cubicBezTo>
                  <a:close/>
                  <a:moveTo>
                    <a:pt x="1244" y="2063"/>
                  </a:moveTo>
                  <a:cubicBezTo>
                    <a:pt x="1243" y="2066"/>
                    <a:pt x="1241" y="2068"/>
                    <a:pt x="1238" y="2070"/>
                  </a:cubicBezTo>
                  <a:cubicBezTo>
                    <a:pt x="1236" y="2072"/>
                    <a:pt x="1233" y="2074"/>
                    <a:pt x="1229" y="2075"/>
                  </a:cubicBezTo>
                  <a:cubicBezTo>
                    <a:pt x="1225" y="2076"/>
                    <a:pt x="1221" y="2076"/>
                    <a:pt x="1217" y="2076"/>
                  </a:cubicBezTo>
                  <a:cubicBezTo>
                    <a:pt x="1205" y="2076"/>
                    <a:pt x="1205" y="2076"/>
                    <a:pt x="1205" y="2076"/>
                  </a:cubicBezTo>
                  <a:cubicBezTo>
                    <a:pt x="1205" y="2076"/>
                    <a:pt x="1205" y="2076"/>
                    <a:pt x="1205" y="2076"/>
                  </a:cubicBezTo>
                  <a:cubicBezTo>
                    <a:pt x="1189" y="2076"/>
                    <a:pt x="1174" y="2076"/>
                    <a:pt x="1158" y="2077"/>
                  </a:cubicBezTo>
                  <a:cubicBezTo>
                    <a:pt x="1156" y="2077"/>
                    <a:pt x="1154" y="2076"/>
                    <a:pt x="1152" y="2076"/>
                  </a:cubicBezTo>
                  <a:cubicBezTo>
                    <a:pt x="1152" y="2076"/>
                    <a:pt x="1151" y="2076"/>
                    <a:pt x="1151" y="2076"/>
                  </a:cubicBezTo>
                  <a:cubicBezTo>
                    <a:pt x="1149" y="2076"/>
                    <a:pt x="1148" y="2075"/>
                    <a:pt x="1146" y="2075"/>
                  </a:cubicBezTo>
                  <a:cubicBezTo>
                    <a:pt x="1146" y="2075"/>
                    <a:pt x="1146" y="2075"/>
                    <a:pt x="1146" y="2075"/>
                  </a:cubicBezTo>
                  <a:cubicBezTo>
                    <a:pt x="1145" y="2075"/>
                    <a:pt x="1145" y="2075"/>
                    <a:pt x="1145" y="2075"/>
                  </a:cubicBezTo>
                  <a:cubicBezTo>
                    <a:pt x="1138" y="2073"/>
                    <a:pt x="1132" y="2069"/>
                    <a:pt x="1128" y="2064"/>
                  </a:cubicBezTo>
                  <a:cubicBezTo>
                    <a:pt x="1128" y="2064"/>
                    <a:pt x="1128" y="2064"/>
                    <a:pt x="1128" y="2064"/>
                  </a:cubicBezTo>
                  <a:cubicBezTo>
                    <a:pt x="1128" y="2064"/>
                    <a:pt x="1128" y="2064"/>
                    <a:pt x="1128" y="2064"/>
                  </a:cubicBezTo>
                  <a:cubicBezTo>
                    <a:pt x="1127" y="2063"/>
                    <a:pt x="1126" y="2062"/>
                    <a:pt x="1126" y="2060"/>
                  </a:cubicBezTo>
                  <a:cubicBezTo>
                    <a:pt x="1126" y="2060"/>
                    <a:pt x="1126" y="2059"/>
                    <a:pt x="1125" y="2059"/>
                  </a:cubicBezTo>
                  <a:cubicBezTo>
                    <a:pt x="1125" y="2058"/>
                    <a:pt x="1125" y="2057"/>
                    <a:pt x="1125" y="2057"/>
                  </a:cubicBezTo>
                  <a:cubicBezTo>
                    <a:pt x="1125" y="2056"/>
                    <a:pt x="1125" y="2056"/>
                    <a:pt x="1125" y="2056"/>
                  </a:cubicBezTo>
                  <a:cubicBezTo>
                    <a:pt x="1125" y="2055"/>
                    <a:pt x="1125" y="2055"/>
                    <a:pt x="1125" y="2055"/>
                  </a:cubicBezTo>
                  <a:cubicBezTo>
                    <a:pt x="1125" y="2055"/>
                    <a:pt x="1125" y="2055"/>
                    <a:pt x="1125" y="2055"/>
                  </a:cubicBezTo>
                  <a:cubicBezTo>
                    <a:pt x="1124" y="2046"/>
                    <a:pt x="1123" y="2037"/>
                    <a:pt x="1123" y="2029"/>
                  </a:cubicBezTo>
                  <a:cubicBezTo>
                    <a:pt x="1123" y="2027"/>
                    <a:pt x="1122" y="2026"/>
                    <a:pt x="1122" y="2024"/>
                  </a:cubicBezTo>
                  <a:cubicBezTo>
                    <a:pt x="1122" y="2020"/>
                    <a:pt x="1122" y="2020"/>
                    <a:pt x="1122" y="2020"/>
                  </a:cubicBezTo>
                  <a:cubicBezTo>
                    <a:pt x="1122" y="2019"/>
                    <a:pt x="1122" y="2019"/>
                    <a:pt x="1122" y="2019"/>
                  </a:cubicBezTo>
                  <a:cubicBezTo>
                    <a:pt x="1122" y="2018"/>
                    <a:pt x="1122" y="2017"/>
                    <a:pt x="1122" y="2016"/>
                  </a:cubicBezTo>
                  <a:cubicBezTo>
                    <a:pt x="1122" y="2016"/>
                    <a:pt x="1123" y="2016"/>
                    <a:pt x="1123" y="2015"/>
                  </a:cubicBezTo>
                  <a:cubicBezTo>
                    <a:pt x="1123" y="2014"/>
                    <a:pt x="1123" y="2014"/>
                    <a:pt x="1123" y="2013"/>
                  </a:cubicBezTo>
                  <a:cubicBezTo>
                    <a:pt x="1124" y="2013"/>
                    <a:pt x="1124" y="2013"/>
                    <a:pt x="1124" y="2012"/>
                  </a:cubicBezTo>
                  <a:cubicBezTo>
                    <a:pt x="1124" y="2012"/>
                    <a:pt x="1124" y="2012"/>
                    <a:pt x="1124" y="2012"/>
                  </a:cubicBezTo>
                  <a:cubicBezTo>
                    <a:pt x="1125" y="2011"/>
                    <a:pt x="1125" y="2010"/>
                    <a:pt x="1126" y="2010"/>
                  </a:cubicBezTo>
                  <a:cubicBezTo>
                    <a:pt x="1126" y="2009"/>
                    <a:pt x="1127" y="2009"/>
                    <a:pt x="1127" y="2009"/>
                  </a:cubicBezTo>
                  <a:cubicBezTo>
                    <a:pt x="1128" y="2008"/>
                    <a:pt x="1128" y="2008"/>
                    <a:pt x="1129" y="2007"/>
                  </a:cubicBezTo>
                  <a:cubicBezTo>
                    <a:pt x="1129" y="2007"/>
                    <a:pt x="1129" y="2007"/>
                    <a:pt x="1130" y="2006"/>
                  </a:cubicBezTo>
                  <a:cubicBezTo>
                    <a:pt x="1130" y="2006"/>
                    <a:pt x="1130" y="2006"/>
                    <a:pt x="1130" y="2006"/>
                  </a:cubicBezTo>
                  <a:cubicBezTo>
                    <a:pt x="1131" y="2006"/>
                    <a:pt x="1132" y="2005"/>
                    <a:pt x="1133" y="2004"/>
                  </a:cubicBezTo>
                  <a:cubicBezTo>
                    <a:pt x="1134" y="2004"/>
                    <a:pt x="1134" y="2004"/>
                    <a:pt x="1134" y="2004"/>
                  </a:cubicBezTo>
                  <a:cubicBezTo>
                    <a:pt x="1134" y="2004"/>
                    <a:pt x="1135" y="2004"/>
                    <a:pt x="1135" y="2004"/>
                  </a:cubicBezTo>
                  <a:cubicBezTo>
                    <a:pt x="1135" y="2004"/>
                    <a:pt x="1135" y="2004"/>
                    <a:pt x="1136" y="2004"/>
                  </a:cubicBezTo>
                  <a:cubicBezTo>
                    <a:pt x="1137" y="2003"/>
                    <a:pt x="1138" y="2003"/>
                    <a:pt x="1139" y="2003"/>
                  </a:cubicBezTo>
                  <a:cubicBezTo>
                    <a:pt x="1139" y="2002"/>
                    <a:pt x="1140" y="2002"/>
                    <a:pt x="1140" y="2002"/>
                  </a:cubicBezTo>
                  <a:cubicBezTo>
                    <a:pt x="1141" y="2002"/>
                    <a:pt x="1141" y="2002"/>
                    <a:pt x="1142" y="2002"/>
                  </a:cubicBezTo>
                  <a:cubicBezTo>
                    <a:pt x="1143" y="2002"/>
                    <a:pt x="1145" y="2001"/>
                    <a:pt x="1147" y="2001"/>
                  </a:cubicBezTo>
                  <a:cubicBezTo>
                    <a:pt x="1147" y="2001"/>
                    <a:pt x="1148" y="2001"/>
                    <a:pt x="1148" y="2001"/>
                  </a:cubicBezTo>
                  <a:cubicBezTo>
                    <a:pt x="1149" y="2001"/>
                    <a:pt x="1149" y="2001"/>
                    <a:pt x="1150" y="2001"/>
                  </a:cubicBezTo>
                  <a:cubicBezTo>
                    <a:pt x="1153" y="2001"/>
                    <a:pt x="1153" y="2001"/>
                    <a:pt x="1153" y="2001"/>
                  </a:cubicBezTo>
                  <a:cubicBezTo>
                    <a:pt x="1155" y="2001"/>
                    <a:pt x="1158" y="2001"/>
                    <a:pt x="1160" y="2001"/>
                  </a:cubicBezTo>
                  <a:cubicBezTo>
                    <a:pt x="1163" y="2001"/>
                    <a:pt x="1165" y="2001"/>
                    <a:pt x="1168" y="2001"/>
                  </a:cubicBezTo>
                  <a:cubicBezTo>
                    <a:pt x="1191" y="2001"/>
                    <a:pt x="1191" y="2001"/>
                    <a:pt x="1191" y="2001"/>
                  </a:cubicBezTo>
                  <a:cubicBezTo>
                    <a:pt x="1197" y="2001"/>
                    <a:pt x="1203" y="2001"/>
                    <a:pt x="1209" y="2001"/>
                  </a:cubicBezTo>
                  <a:cubicBezTo>
                    <a:pt x="1210" y="2001"/>
                    <a:pt x="1211" y="2001"/>
                    <a:pt x="1212" y="2002"/>
                  </a:cubicBezTo>
                  <a:cubicBezTo>
                    <a:pt x="1212" y="2002"/>
                    <a:pt x="1213" y="2002"/>
                    <a:pt x="1214" y="2002"/>
                  </a:cubicBezTo>
                  <a:cubicBezTo>
                    <a:pt x="1214" y="2002"/>
                    <a:pt x="1214" y="2002"/>
                    <a:pt x="1215" y="2002"/>
                  </a:cubicBezTo>
                  <a:cubicBezTo>
                    <a:pt x="1215" y="2002"/>
                    <a:pt x="1216" y="2002"/>
                    <a:pt x="1216" y="2002"/>
                  </a:cubicBezTo>
                  <a:cubicBezTo>
                    <a:pt x="1216" y="2002"/>
                    <a:pt x="1216" y="2003"/>
                    <a:pt x="1217" y="2003"/>
                  </a:cubicBezTo>
                  <a:cubicBezTo>
                    <a:pt x="1218" y="2003"/>
                    <a:pt x="1219" y="2003"/>
                    <a:pt x="1220" y="2004"/>
                  </a:cubicBezTo>
                  <a:cubicBezTo>
                    <a:pt x="1221" y="2004"/>
                    <a:pt x="1221" y="2004"/>
                    <a:pt x="1222" y="2004"/>
                  </a:cubicBezTo>
                  <a:cubicBezTo>
                    <a:pt x="1222" y="2005"/>
                    <a:pt x="1223" y="2005"/>
                    <a:pt x="1223" y="2005"/>
                  </a:cubicBezTo>
                  <a:cubicBezTo>
                    <a:pt x="1224" y="2005"/>
                    <a:pt x="1225" y="2006"/>
                    <a:pt x="1226" y="2006"/>
                  </a:cubicBezTo>
                  <a:cubicBezTo>
                    <a:pt x="1229" y="2008"/>
                    <a:pt x="1231" y="2010"/>
                    <a:pt x="1233" y="2012"/>
                  </a:cubicBezTo>
                  <a:cubicBezTo>
                    <a:pt x="1235" y="2014"/>
                    <a:pt x="1237" y="2017"/>
                    <a:pt x="1237" y="2019"/>
                  </a:cubicBezTo>
                  <a:cubicBezTo>
                    <a:pt x="1240" y="2034"/>
                    <a:pt x="1240" y="2034"/>
                    <a:pt x="1240" y="2034"/>
                  </a:cubicBezTo>
                  <a:cubicBezTo>
                    <a:pt x="1241" y="2040"/>
                    <a:pt x="1243" y="2046"/>
                    <a:pt x="1244" y="2052"/>
                  </a:cubicBezTo>
                  <a:cubicBezTo>
                    <a:pt x="1244" y="2052"/>
                    <a:pt x="1244" y="2052"/>
                    <a:pt x="1244" y="2052"/>
                  </a:cubicBezTo>
                  <a:cubicBezTo>
                    <a:pt x="1244" y="2055"/>
                    <a:pt x="1244" y="2055"/>
                    <a:pt x="1244" y="2055"/>
                  </a:cubicBezTo>
                  <a:cubicBezTo>
                    <a:pt x="1245" y="2058"/>
                    <a:pt x="1245" y="2061"/>
                    <a:pt x="1244" y="2063"/>
                  </a:cubicBezTo>
                  <a:close/>
                  <a:moveTo>
                    <a:pt x="1349" y="1880"/>
                  </a:moveTo>
                  <a:cubicBezTo>
                    <a:pt x="1346" y="1879"/>
                    <a:pt x="1344" y="1878"/>
                    <a:pt x="1342" y="1876"/>
                  </a:cubicBezTo>
                  <a:cubicBezTo>
                    <a:pt x="1340" y="1875"/>
                    <a:pt x="1338" y="1873"/>
                    <a:pt x="1338" y="1871"/>
                  </a:cubicBezTo>
                  <a:cubicBezTo>
                    <a:pt x="1337" y="1868"/>
                    <a:pt x="1337" y="1868"/>
                    <a:pt x="1337" y="1868"/>
                  </a:cubicBezTo>
                  <a:cubicBezTo>
                    <a:pt x="1335" y="1863"/>
                    <a:pt x="1333" y="1859"/>
                    <a:pt x="1332" y="1854"/>
                  </a:cubicBezTo>
                  <a:cubicBezTo>
                    <a:pt x="1331" y="1852"/>
                    <a:pt x="1329" y="1848"/>
                    <a:pt x="1329" y="1845"/>
                  </a:cubicBezTo>
                  <a:cubicBezTo>
                    <a:pt x="1329" y="1845"/>
                    <a:pt x="1329" y="1845"/>
                    <a:pt x="1329" y="1844"/>
                  </a:cubicBezTo>
                  <a:cubicBezTo>
                    <a:pt x="1329" y="1844"/>
                    <a:pt x="1329" y="1844"/>
                    <a:pt x="1329" y="1844"/>
                  </a:cubicBezTo>
                  <a:cubicBezTo>
                    <a:pt x="1329" y="1844"/>
                    <a:pt x="1329" y="1843"/>
                    <a:pt x="1329" y="1843"/>
                  </a:cubicBezTo>
                  <a:cubicBezTo>
                    <a:pt x="1329" y="1843"/>
                    <a:pt x="1329" y="1843"/>
                    <a:pt x="1329" y="1842"/>
                  </a:cubicBezTo>
                  <a:cubicBezTo>
                    <a:pt x="1329" y="1842"/>
                    <a:pt x="1329" y="1842"/>
                    <a:pt x="1329" y="1842"/>
                  </a:cubicBezTo>
                  <a:cubicBezTo>
                    <a:pt x="1333" y="1834"/>
                    <a:pt x="1348" y="1835"/>
                    <a:pt x="1355" y="1835"/>
                  </a:cubicBezTo>
                  <a:cubicBezTo>
                    <a:pt x="1392" y="1835"/>
                    <a:pt x="1392" y="1835"/>
                    <a:pt x="1392" y="1835"/>
                  </a:cubicBezTo>
                  <a:cubicBezTo>
                    <a:pt x="1396" y="1835"/>
                    <a:pt x="1399" y="1835"/>
                    <a:pt x="1402" y="1836"/>
                  </a:cubicBezTo>
                  <a:cubicBezTo>
                    <a:pt x="1403" y="1836"/>
                    <a:pt x="1404" y="1836"/>
                    <a:pt x="1405" y="1836"/>
                  </a:cubicBezTo>
                  <a:cubicBezTo>
                    <a:pt x="1405" y="1836"/>
                    <a:pt x="1405" y="1837"/>
                    <a:pt x="1406" y="1837"/>
                  </a:cubicBezTo>
                  <a:cubicBezTo>
                    <a:pt x="1406" y="1837"/>
                    <a:pt x="1407" y="1837"/>
                    <a:pt x="1408" y="1837"/>
                  </a:cubicBezTo>
                  <a:cubicBezTo>
                    <a:pt x="1409" y="1837"/>
                    <a:pt x="1410" y="1838"/>
                    <a:pt x="1411" y="1838"/>
                  </a:cubicBezTo>
                  <a:cubicBezTo>
                    <a:pt x="1411" y="1838"/>
                    <a:pt x="1411" y="1838"/>
                    <a:pt x="1411" y="1838"/>
                  </a:cubicBezTo>
                  <a:cubicBezTo>
                    <a:pt x="1411" y="1838"/>
                    <a:pt x="1411" y="1838"/>
                    <a:pt x="1411" y="1838"/>
                  </a:cubicBezTo>
                  <a:cubicBezTo>
                    <a:pt x="1412" y="1839"/>
                    <a:pt x="1413" y="1839"/>
                    <a:pt x="1414" y="1840"/>
                  </a:cubicBezTo>
                  <a:cubicBezTo>
                    <a:pt x="1415" y="1840"/>
                    <a:pt x="1415" y="1840"/>
                    <a:pt x="1416" y="1841"/>
                  </a:cubicBezTo>
                  <a:cubicBezTo>
                    <a:pt x="1416" y="1841"/>
                    <a:pt x="1416" y="1841"/>
                    <a:pt x="1417" y="1841"/>
                  </a:cubicBezTo>
                  <a:cubicBezTo>
                    <a:pt x="1417" y="1841"/>
                    <a:pt x="1417" y="1841"/>
                    <a:pt x="1417" y="1842"/>
                  </a:cubicBezTo>
                  <a:cubicBezTo>
                    <a:pt x="1418" y="1842"/>
                    <a:pt x="1418" y="1842"/>
                    <a:pt x="1418" y="1842"/>
                  </a:cubicBezTo>
                  <a:cubicBezTo>
                    <a:pt x="1420" y="1844"/>
                    <a:pt x="1422" y="1845"/>
                    <a:pt x="1423" y="1847"/>
                  </a:cubicBezTo>
                  <a:cubicBezTo>
                    <a:pt x="1423" y="1847"/>
                    <a:pt x="1423" y="1847"/>
                    <a:pt x="1423" y="1847"/>
                  </a:cubicBezTo>
                  <a:cubicBezTo>
                    <a:pt x="1426" y="1852"/>
                    <a:pt x="1428" y="1859"/>
                    <a:pt x="1431" y="1864"/>
                  </a:cubicBezTo>
                  <a:cubicBezTo>
                    <a:pt x="1431" y="1864"/>
                    <a:pt x="1431" y="1864"/>
                    <a:pt x="1431" y="1864"/>
                  </a:cubicBezTo>
                  <a:cubicBezTo>
                    <a:pt x="1432" y="1867"/>
                    <a:pt x="1434" y="1870"/>
                    <a:pt x="1435" y="1873"/>
                  </a:cubicBezTo>
                  <a:cubicBezTo>
                    <a:pt x="1435" y="1873"/>
                    <a:pt x="1435" y="1873"/>
                    <a:pt x="1435" y="1873"/>
                  </a:cubicBezTo>
                  <a:cubicBezTo>
                    <a:pt x="1435" y="1873"/>
                    <a:pt x="1435" y="1873"/>
                    <a:pt x="1435" y="1874"/>
                  </a:cubicBezTo>
                  <a:cubicBezTo>
                    <a:pt x="1436" y="1879"/>
                    <a:pt x="1431" y="1882"/>
                    <a:pt x="1425" y="1883"/>
                  </a:cubicBezTo>
                  <a:cubicBezTo>
                    <a:pt x="1425" y="1883"/>
                    <a:pt x="1425" y="1883"/>
                    <a:pt x="1425" y="1883"/>
                  </a:cubicBezTo>
                  <a:cubicBezTo>
                    <a:pt x="1425" y="1883"/>
                    <a:pt x="1424" y="1883"/>
                    <a:pt x="1424" y="1883"/>
                  </a:cubicBezTo>
                  <a:cubicBezTo>
                    <a:pt x="1423" y="1884"/>
                    <a:pt x="1422" y="1884"/>
                    <a:pt x="1421" y="1884"/>
                  </a:cubicBezTo>
                  <a:cubicBezTo>
                    <a:pt x="1421" y="1884"/>
                    <a:pt x="1420" y="1884"/>
                    <a:pt x="1420" y="1884"/>
                  </a:cubicBezTo>
                  <a:cubicBezTo>
                    <a:pt x="1419" y="1884"/>
                    <a:pt x="1418" y="1884"/>
                    <a:pt x="1417" y="1884"/>
                  </a:cubicBezTo>
                  <a:cubicBezTo>
                    <a:pt x="1417" y="1884"/>
                    <a:pt x="1416" y="1884"/>
                    <a:pt x="1416" y="1884"/>
                  </a:cubicBezTo>
                  <a:cubicBezTo>
                    <a:pt x="1416" y="1884"/>
                    <a:pt x="1416" y="1884"/>
                    <a:pt x="1415" y="1884"/>
                  </a:cubicBezTo>
                  <a:cubicBezTo>
                    <a:pt x="1414" y="1884"/>
                    <a:pt x="1414" y="1884"/>
                    <a:pt x="1414" y="1884"/>
                  </a:cubicBezTo>
                  <a:cubicBezTo>
                    <a:pt x="1408" y="1884"/>
                    <a:pt x="1403" y="1884"/>
                    <a:pt x="1397" y="1884"/>
                  </a:cubicBezTo>
                  <a:cubicBezTo>
                    <a:pt x="1387" y="1884"/>
                    <a:pt x="1378" y="1884"/>
                    <a:pt x="1368" y="1884"/>
                  </a:cubicBezTo>
                  <a:cubicBezTo>
                    <a:pt x="1362" y="1884"/>
                    <a:pt x="1355" y="1883"/>
                    <a:pt x="1349" y="1880"/>
                  </a:cubicBezTo>
                  <a:cubicBezTo>
                    <a:pt x="1349" y="1880"/>
                    <a:pt x="1349" y="1880"/>
                    <a:pt x="1349" y="1880"/>
                  </a:cubicBezTo>
                  <a:close/>
                  <a:moveTo>
                    <a:pt x="1373" y="1961"/>
                  </a:moveTo>
                  <a:cubicBezTo>
                    <a:pt x="1371" y="1959"/>
                    <a:pt x="1369" y="1956"/>
                    <a:pt x="1369" y="1954"/>
                  </a:cubicBezTo>
                  <a:cubicBezTo>
                    <a:pt x="1363" y="1940"/>
                    <a:pt x="1363" y="1940"/>
                    <a:pt x="1363" y="1940"/>
                  </a:cubicBezTo>
                  <a:cubicBezTo>
                    <a:pt x="1362" y="1935"/>
                    <a:pt x="1360" y="1931"/>
                    <a:pt x="1359" y="1927"/>
                  </a:cubicBezTo>
                  <a:cubicBezTo>
                    <a:pt x="1359" y="1927"/>
                    <a:pt x="1359" y="1927"/>
                    <a:pt x="1359" y="1927"/>
                  </a:cubicBezTo>
                  <a:cubicBezTo>
                    <a:pt x="1358" y="1925"/>
                    <a:pt x="1358" y="1925"/>
                    <a:pt x="1358" y="1925"/>
                  </a:cubicBezTo>
                  <a:cubicBezTo>
                    <a:pt x="1357" y="1923"/>
                    <a:pt x="1357" y="1921"/>
                    <a:pt x="1358" y="1919"/>
                  </a:cubicBezTo>
                  <a:cubicBezTo>
                    <a:pt x="1358" y="1918"/>
                    <a:pt x="1359" y="1917"/>
                    <a:pt x="1360" y="1916"/>
                  </a:cubicBezTo>
                  <a:cubicBezTo>
                    <a:pt x="1360" y="1916"/>
                    <a:pt x="1361" y="1916"/>
                    <a:pt x="1361" y="1915"/>
                  </a:cubicBezTo>
                  <a:cubicBezTo>
                    <a:pt x="1361" y="1915"/>
                    <a:pt x="1361" y="1915"/>
                    <a:pt x="1362" y="1915"/>
                  </a:cubicBezTo>
                  <a:cubicBezTo>
                    <a:pt x="1364" y="1913"/>
                    <a:pt x="1366" y="1912"/>
                    <a:pt x="1369" y="1911"/>
                  </a:cubicBezTo>
                  <a:cubicBezTo>
                    <a:pt x="1371" y="1911"/>
                    <a:pt x="1374" y="1910"/>
                    <a:pt x="1376" y="1910"/>
                  </a:cubicBezTo>
                  <a:cubicBezTo>
                    <a:pt x="1386" y="1909"/>
                    <a:pt x="1397" y="1910"/>
                    <a:pt x="1402" y="1910"/>
                  </a:cubicBezTo>
                  <a:cubicBezTo>
                    <a:pt x="1420" y="1910"/>
                    <a:pt x="1451" y="1906"/>
                    <a:pt x="1461" y="1925"/>
                  </a:cubicBezTo>
                  <a:cubicBezTo>
                    <a:pt x="1461" y="1925"/>
                    <a:pt x="1461" y="1925"/>
                    <a:pt x="1461" y="1925"/>
                  </a:cubicBezTo>
                  <a:cubicBezTo>
                    <a:pt x="1461" y="1925"/>
                    <a:pt x="1461" y="1925"/>
                    <a:pt x="1461" y="1925"/>
                  </a:cubicBezTo>
                  <a:cubicBezTo>
                    <a:pt x="1461" y="1925"/>
                    <a:pt x="1461" y="1925"/>
                    <a:pt x="1461" y="1925"/>
                  </a:cubicBezTo>
                  <a:cubicBezTo>
                    <a:pt x="1465" y="1933"/>
                    <a:pt x="1469" y="1940"/>
                    <a:pt x="1473" y="1948"/>
                  </a:cubicBezTo>
                  <a:cubicBezTo>
                    <a:pt x="1474" y="1951"/>
                    <a:pt x="1476" y="1953"/>
                    <a:pt x="1476" y="1956"/>
                  </a:cubicBezTo>
                  <a:cubicBezTo>
                    <a:pt x="1476" y="1956"/>
                    <a:pt x="1476" y="1956"/>
                    <a:pt x="1476" y="1957"/>
                  </a:cubicBezTo>
                  <a:cubicBezTo>
                    <a:pt x="1477" y="1957"/>
                    <a:pt x="1477" y="1958"/>
                    <a:pt x="1477" y="1958"/>
                  </a:cubicBezTo>
                  <a:cubicBezTo>
                    <a:pt x="1477" y="1959"/>
                    <a:pt x="1477" y="1959"/>
                    <a:pt x="1477" y="1960"/>
                  </a:cubicBezTo>
                  <a:cubicBezTo>
                    <a:pt x="1477" y="1960"/>
                    <a:pt x="1477" y="1960"/>
                    <a:pt x="1477" y="1960"/>
                  </a:cubicBezTo>
                  <a:cubicBezTo>
                    <a:pt x="1477" y="1960"/>
                    <a:pt x="1476" y="1961"/>
                    <a:pt x="1476" y="1961"/>
                  </a:cubicBezTo>
                  <a:cubicBezTo>
                    <a:pt x="1476" y="1962"/>
                    <a:pt x="1476" y="1962"/>
                    <a:pt x="1475" y="1963"/>
                  </a:cubicBezTo>
                  <a:cubicBezTo>
                    <a:pt x="1475" y="1963"/>
                    <a:pt x="1475" y="1963"/>
                    <a:pt x="1475" y="1963"/>
                  </a:cubicBezTo>
                  <a:cubicBezTo>
                    <a:pt x="1475" y="1964"/>
                    <a:pt x="1474" y="1965"/>
                    <a:pt x="1474" y="1965"/>
                  </a:cubicBezTo>
                  <a:cubicBezTo>
                    <a:pt x="1473" y="1965"/>
                    <a:pt x="1473" y="1965"/>
                    <a:pt x="1473" y="1966"/>
                  </a:cubicBezTo>
                  <a:cubicBezTo>
                    <a:pt x="1473" y="1966"/>
                    <a:pt x="1473" y="1966"/>
                    <a:pt x="1472" y="1966"/>
                  </a:cubicBezTo>
                  <a:cubicBezTo>
                    <a:pt x="1472" y="1966"/>
                    <a:pt x="1472" y="1967"/>
                    <a:pt x="1471" y="1967"/>
                  </a:cubicBezTo>
                  <a:cubicBezTo>
                    <a:pt x="1470" y="1968"/>
                    <a:pt x="1468" y="1969"/>
                    <a:pt x="1466" y="1969"/>
                  </a:cubicBezTo>
                  <a:cubicBezTo>
                    <a:pt x="1465" y="1969"/>
                    <a:pt x="1465" y="1969"/>
                    <a:pt x="1464" y="1970"/>
                  </a:cubicBezTo>
                  <a:cubicBezTo>
                    <a:pt x="1463" y="1970"/>
                    <a:pt x="1462" y="1970"/>
                    <a:pt x="1462" y="1970"/>
                  </a:cubicBezTo>
                  <a:cubicBezTo>
                    <a:pt x="1461" y="1970"/>
                    <a:pt x="1461" y="1970"/>
                    <a:pt x="1461" y="1970"/>
                  </a:cubicBezTo>
                  <a:cubicBezTo>
                    <a:pt x="1460" y="1970"/>
                    <a:pt x="1460" y="1970"/>
                    <a:pt x="1460" y="1970"/>
                  </a:cubicBezTo>
                  <a:cubicBezTo>
                    <a:pt x="1441" y="1972"/>
                    <a:pt x="1422" y="1971"/>
                    <a:pt x="1403" y="1971"/>
                  </a:cubicBezTo>
                  <a:cubicBezTo>
                    <a:pt x="1401" y="1971"/>
                    <a:pt x="1399" y="1971"/>
                    <a:pt x="1397" y="1970"/>
                  </a:cubicBezTo>
                  <a:cubicBezTo>
                    <a:pt x="1397" y="1970"/>
                    <a:pt x="1397" y="1970"/>
                    <a:pt x="1397" y="1970"/>
                  </a:cubicBezTo>
                  <a:cubicBezTo>
                    <a:pt x="1390" y="1970"/>
                    <a:pt x="1383" y="1967"/>
                    <a:pt x="1377" y="1964"/>
                  </a:cubicBezTo>
                  <a:cubicBezTo>
                    <a:pt x="1376" y="1963"/>
                    <a:pt x="1374" y="1962"/>
                    <a:pt x="1373" y="1961"/>
                  </a:cubicBezTo>
                  <a:close/>
                  <a:moveTo>
                    <a:pt x="1527" y="2063"/>
                  </a:moveTo>
                  <a:cubicBezTo>
                    <a:pt x="1527" y="2063"/>
                    <a:pt x="1527" y="2064"/>
                    <a:pt x="1527" y="2064"/>
                  </a:cubicBezTo>
                  <a:cubicBezTo>
                    <a:pt x="1527" y="2065"/>
                    <a:pt x="1526" y="2065"/>
                    <a:pt x="1526" y="2065"/>
                  </a:cubicBezTo>
                  <a:cubicBezTo>
                    <a:pt x="1526" y="2066"/>
                    <a:pt x="1526" y="2066"/>
                    <a:pt x="1525" y="2067"/>
                  </a:cubicBezTo>
                  <a:cubicBezTo>
                    <a:pt x="1525" y="2067"/>
                    <a:pt x="1525" y="2068"/>
                    <a:pt x="1525" y="2068"/>
                  </a:cubicBezTo>
                  <a:cubicBezTo>
                    <a:pt x="1525" y="2068"/>
                    <a:pt x="1524" y="2068"/>
                    <a:pt x="1524" y="2069"/>
                  </a:cubicBezTo>
                  <a:cubicBezTo>
                    <a:pt x="1524" y="2069"/>
                    <a:pt x="1524" y="2069"/>
                    <a:pt x="1524" y="2069"/>
                  </a:cubicBezTo>
                  <a:cubicBezTo>
                    <a:pt x="1524" y="2069"/>
                    <a:pt x="1523" y="2070"/>
                    <a:pt x="1523" y="2070"/>
                  </a:cubicBezTo>
                  <a:cubicBezTo>
                    <a:pt x="1520" y="2073"/>
                    <a:pt x="1515" y="2074"/>
                    <a:pt x="1511" y="2075"/>
                  </a:cubicBezTo>
                  <a:cubicBezTo>
                    <a:pt x="1510" y="2075"/>
                    <a:pt x="1510" y="2075"/>
                    <a:pt x="1510" y="2075"/>
                  </a:cubicBezTo>
                  <a:cubicBezTo>
                    <a:pt x="1508" y="2075"/>
                    <a:pt x="1506" y="2076"/>
                    <a:pt x="1504" y="2076"/>
                  </a:cubicBezTo>
                  <a:cubicBezTo>
                    <a:pt x="1504" y="2076"/>
                    <a:pt x="1504" y="2076"/>
                    <a:pt x="1504" y="2076"/>
                  </a:cubicBezTo>
                  <a:cubicBezTo>
                    <a:pt x="1503" y="2076"/>
                    <a:pt x="1503" y="2076"/>
                    <a:pt x="1503" y="2076"/>
                  </a:cubicBezTo>
                  <a:cubicBezTo>
                    <a:pt x="1501" y="2076"/>
                    <a:pt x="1499" y="2076"/>
                    <a:pt x="1497" y="2076"/>
                  </a:cubicBezTo>
                  <a:cubicBezTo>
                    <a:pt x="1446" y="2076"/>
                    <a:pt x="1446" y="2076"/>
                    <a:pt x="1446" y="2076"/>
                  </a:cubicBezTo>
                  <a:cubicBezTo>
                    <a:pt x="1444" y="2076"/>
                    <a:pt x="1441" y="2076"/>
                    <a:pt x="1439" y="2075"/>
                  </a:cubicBezTo>
                  <a:cubicBezTo>
                    <a:pt x="1439" y="2075"/>
                    <a:pt x="1438" y="2075"/>
                    <a:pt x="1438" y="2075"/>
                  </a:cubicBezTo>
                  <a:cubicBezTo>
                    <a:pt x="1427" y="2074"/>
                    <a:pt x="1414" y="2069"/>
                    <a:pt x="1408" y="2059"/>
                  </a:cubicBezTo>
                  <a:cubicBezTo>
                    <a:pt x="1407" y="2058"/>
                    <a:pt x="1407" y="2056"/>
                    <a:pt x="1406" y="2055"/>
                  </a:cubicBezTo>
                  <a:cubicBezTo>
                    <a:pt x="1406" y="2055"/>
                    <a:pt x="1406" y="2055"/>
                    <a:pt x="1406" y="2055"/>
                  </a:cubicBezTo>
                  <a:cubicBezTo>
                    <a:pt x="1406" y="2055"/>
                    <a:pt x="1406" y="2055"/>
                    <a:pt x="1406" y="2055"/>
                  </a:cubicBezTo>
                  <a:cubicBezTo>
                    <a:pt x="1403" y="2047"/>
                    <a:pt x="1400" y="2040"/>
                    <a:pt x="1398" y="2032"/>
                  </a:cubicBezTo>
                  <a:cubicBezTo>
                    <a:pt x="1396" y="2029"/>
                    <a:pt x="1394" y="2024"/>
                    <a:pt x="1393" y="2019"/>
                  </a:cubicBezTo>
                  <a:cubicBezTo>
                    <a:pt x="1393" y="2019"/>
                    <a:pt x="1393" y="2019"/>
                    <a:pt x="1393" y="2019"/>
                  </a:cubicBezTo>
                  <a:cubicBezTo>
                    <a:pt x="1393" y="2019"/>
                    <a:pt x="1393" y="2019"/>
                    <a:pt x="1393" y="2019"/>
                  </a:cubicBezTo>
                  <a:cubicBezTo>
                    <a:pt x="1392" y="2018"/>
                    <a:pt x="1392" y="2018"/>
                    <a:pt x="1392" y="2017"/>
                  </a:cubicBezTo>
                  <a:cubicBezTo>
                    <a:pt x="1392" y="2015"/>
                    <a:pt x="1392" y="2013"/>
                    <a:pt x="1392" y="2012"/>
                  </a:cubicBezTo>
                  <a:cubicBezTo>
                    <a:pt x="1393" y="2011"/>
                    <a:pt x="1393" y="2010"/>
                    <a:pt x="1394" y="2009"/>
                  </a:cubicBezTo>
                  <a:cubicBezTo>
                    <a:pt x="1394" y="2009"/>
                    <a:pt x="1394" y="2009"/>
                    <a:pt x="1394" y="2009"/>
                  </a:cubicBezTo>
                  <a:cubicBezTo>
                    <a:pt x="1397" y="2004"/>
                    <a:pt x="1403" y="2002"/>
                    <a:pt x="1409" y="2001"/>
                  </a:cubicBezTo>
                  <a:cubicBezTo>
                    <a:pt x="1409" y="2001"/>
                    <a:pt x="1409" y="2001"/>
                    <a:pt x="1410" y="2001"/>
                  </a:cubicBezTo>
                  <a:cubicBezTo>
                    <a:pt x="1411" y="2001"/>
                    <a:pt x="1413" y="2001"/>
                    <a:pt x="1414" y="2000"/>
                  </a:cubicBezTo>
                  <a:cubicBezTo>
                    <a:pt x="1414" y="2000"/>
                    <a:pt x="1415" y="2000"/>
                    <a:pt x="1415" y="2000"/>
                  </a:cubicBezTo>
                  <a:cubicBezTo>
                    <a:pt x="1418" y="2000"/>
                    <a:pt x="1418" y="2000"/>
                    <a:pt x="1418" y="2000"/>
                  </a:cubicBezTo>
                  <a:cubicBezTo>
                    <a:pt x="1419" y="2000"/>
                    <a:pt x="1420" y="2000"/>
                    <a:pt x="1421" y="2000"/>
                  </a:cubicBezTo>
                  <a:cubicBezTo>
                    <a:pt x="1437" y="2000"/>
                    <a:pt x="1453" y="2000"/>
                    <a:pt x="1469" y="2000"/>
                  </a:cubicBezTo>
                  <a:cubicBezTo>
                    <a:pt x="1469" y="2000"/>
                    <a:pt x="1469" y="2000"/>
                    <a:pt x="1469" y="2000"/>
                  </a:cubicBezTo>
                  <a:cubicBezTo>
                    <a:pt x="1469" y="2000"/>
                    <a:pt x="1469" y="2000"/>
                    <a:pt x="1469" y="2000"/>
                  </a:cubicBezTo>
                  <a:cubicBezTo>
                    <a:pt x="1471" y="2000"/>
                    <a:pt x="1473" y="2000"/>
                    <a:pt x="1475" y="2001"/>
                  </a:cubicBezTo>
                  <a:cubicBezTo>
                    <a:pt x="1475" y="2001"/>
                    <a:pt x="1476" y="2001"/>
                    <a:pt x="1476" y="2001"/>
                  </a:cubicBezTo>
                  <a:cubicBezTo>
                    <a:pt x="1487" y="2002"/>
                    <a:pt x="1499" y="2006"/>
                    <a:pt x="1505" y="2015"/>
                  </a:cubicBezTo>
                  <a:cubicBezTo>
                    <a:pt x="1506" y="2016"/>
                    <a:pt x="1507" y="2017"/>
                    <a:pt x="1508" y="2019"/>
                  </a:cubicBezTo>
                  <a:cubicBezTo>
                    <a:pt x="1509" y="2022"/>
                    <a:pt x="1509" y="2022"/>
                    <a:pt x="1509" y="2022"/>
                  </a:cubicBezTo>
                  <a:cubicBezTo>
                    <a:pt x="1512" y="2028"/>
                    <a:pt x="1516" y="2035"/>
                    <a:pt x="1519" y="2041"/>
                  </a:cubicBezTo>
                  <a:cubicBezTo>
                    <a:pt x="1521" y="2045"/>
                    <a:pt x="1524" y="2051"/>
                    <a:pt x="1526" y="2056"/>
                  </a:cubicBezTo>
                  <a:cubicBezTo>
                    <a:pt x="1527" y="2058"/>
                    <a:pt x="1527" y="2061"/>
                    <a:pt x="1527" y="2063"/>
                  </a:cubicBezTo>
                  <a:close/>
                  <a:moveTo>
                    <a:pt x="1640" y="2000"/>
                  </a:moveTo>
                  <a:cubicBezTo>
                    <a:pt x="1642" y="2000"/>
                    <a:pt x="1643" y="2000"/>
                    <a:pt x="1645" y="2000"/>
                  </a:cubicBezTo>
                  <a:cubicBezTo>
                    <a:pt x="1645" y="2000"/>
                    <a:pt x="1645" y="2000"/>
                    <a:pt x="1646" y="2000"/>
                  </a:cubicBezTo>
                  <a:cubicBezTo>
                    <a:pt x="1657" y="2002"/>
                    <a:pt x="1669" y="2006"/>
                    <a:pt x="1677" y="2014"/>
                  </a:cubicBezTo>
                  <a:cubicBezTo>
                    <a:pt x="1678" y="2014"/>
                    <a:pt x="1678" y="2015"/>
                    <a:pt x="1678" y="2015"/>
                  </a:cubicBezTo>
                  <a:cubicBezTo>
                    <a:pt x="1679" y="2016"/>
                    <a:pt x="1679" y="2016"/>
                    <a:pt x="1680" y="2017"/>
                  </a:cubicBezTo>
                  <a:cubicBezTo>
                    <a:pt x="1680" y="2017"/>
                    <a:pt x="1680" y="2017"/>
                    <a:pt x="1680" y="2018"/>
                  </a:cubicBezTo>
                  <a:cubicBezTo>
                    <a:pt x="1681" y="2018"/>
                    <a:pt x="1681" y="2018"/>
                    <a:pt x="1681" y="2018"/>
                  </a:cubicBezTo>
                  <a:cubicBezTo>
                    <a:pt x="1682" y="2019"/>
                    <a:pt x="1682" y="2019"/>
                    <a:pt x="1682" y="2019"/>
                  </a:cubicBezTo>
                  <a:cubicBezTo>
                    <a:pt x="1685" y="2024"/>
                    <a:pt x="1688" y="2029"/>
                    <a:pt x="1692" y="2034"/>
                  </a:cubicBezTo>
                  <a:cubicBezTo>
                    <a:pt x="1692" y="2034"/>
                    <a:pt x="1692" y="2034"/>
                    <a:pt x="1692" y="2034"/>
                  </a:cubicBezTo>
                  <a:cubicBezTo>
                    <a:pt x="1697" y="2041"/>
                    <a:pt x="1703" y="2049"/>
                    <a:pt x="1707" y="2056"/>
                  </a:cubicBezTo>
                  <a:cubicBezTo>
                    <a:pt x="1707" y="2057"/>
                    <a:pt x="1707" y="2057"/>
                    <a:pt x="1708" y="2058"/>
                  </a:cubicBezTo>
                  <a:cubicBezTo>
                    <a:pt x="1708" y="2058"/>
                    <a:pt x="1708" y="2058"/>
                    <a:pt x="1708" y="2058"/>
                  </a:cubicBezTo>
                  <a:cubicBezTo>
                    <a:pt x="1709" y="2063"/>
                    <a:pt x="1709" y="2066"/>
                    <a:pt x="1707" y="2068"/>
                  </a:cubicBezTo>
                  <a:cubicBezTo>
                    <a:pt x="1706" y="2069"/>
                    <a:pt x="1706" y="2069"/>
                    <a:pt x="1706" y="2069"/>
                  </a:cubicBezTo>
                  <a:cubicBezTo>
                    <a:pt x="1705" y="2071"/>
                    <a:pt x="1702" y="2072"/>
                    <a:pt x="1699" y="2073"/>
                  </a:cubicBezTo>
                  <a:cubicBezTo>
                    <a:pt x="1696" y="2074"/>
                    <a:pt x="1692" y="2075"/>
                    <a:pt x="1688" y="2075"/>
                  </a:cubicBezTo>
                  <a:cubicBezTo>
                    <a:pt x="1684" y="2075"/>
                    <a:pt x="1684" y="2075"/>
                    <a:pt x="1684" y="2075"/>
                  </a:cubicBezTo>
                  <a:cubicBezTo>
                    <a:pt x="1684" y="2075"/>
                    <a:pt x="1684" y="2075"/>
                    <a:pt x="1684" y="2075"/>
                  </a:cubicBezTo>
                  <a:cubicBezTo>
                    <a:pt x="1666" y="2075"/>
                    <a:pt x="1648" y="2075"/>
                    <a:pt x="1629" y="2075"/>
                  </a:cubicBezTo>
                  <a:cubicBezTo>
                    <a:pt x="1627" y="2075"/>
                    <a:pt x="1625" y="2075"/>
                    <a:pt x="1623" y="2075"/>
                  </a:cubicBezTo>
                  <a:cubicBezTo>
                    <a:pt x="1623" y="2075"/>
                    <a:pt x="1623" y="2075"/>
                    <a:pt x="1623" y="2075"/>
                  </a:cubicBezTo>
                  <a:cubicBezTo>
                    <a:pt x="1610" y="2073"/>
                    <a:pt x="1597" y="2068"/>
                    <a:pt x="1589" y="2059"/>
                  </a:cubicBezTo>
                  <a:cubicBezTo>
                    <a:pt x="1588" y="2057"/>
                    <a:pt x="1587" y="2056"/>
                    <a:pt x="1586" y="2055"/>
                  </a:cubicBezTo>
                  <a:cubicBezTo>
                    <a:pt x="1586" y="2054"/>
                    <a:pt x="1586" y="2054"/>
                    <a:pt x="1586" y="2054"/>
                  </a:cubicBezTo>
                  <a:cubicBezTo>
                    <a:pt x="1586" y="2054"/>
                    <a:pt x="1586" y="2054"/>
                    <a:pt x="1586" y="2054"/>
                  </a:cubicBezTo>
                  <a:cubicBezTo>
                    <a:pt x="1582" y="2047"/>
                    <a:pt x="1578" y="2041"/>
                    <a:pt x="1574" y="2034"/>
                  </a:cubicBezTo>
                  <a:cubicBezTo>
                    <a:pt x="1571" y="2029"/>
                    <a:pt x="1566" y="2021"/>
                    <a:pt x="1564" y="2015"/>
                  </a:cubicBezTo>
                  <a:cubicBezTo>
                    <a:pt x="1564" y="2015"/>
                    <a:pt x="1564" y="2015"/>
                    <a:pt x="1564" y="2014"/>
                  </a:cubicBezTo>
                  <a:cubicBezTo>
                    <a:pt x="1564" y="2014"/>
                    <a:pt x="1564" y="2013"/>
                    <a:pt x="1564" y="2013"/>
                  </a:cubicBezTo>
                  <a:cubicBezTo>
                    <a:pt x="1564" y="2006"/>
                    <a:pt x="1568" y="2003"/>
                    <a:pt x="1574" y="2002"/>
                  </a:cubicBezTo>
                  <a:cubicBezTo>
                    <a:pt x="1574" y="2001"/>
                    <a:pt x="1574" y="2001"/>
                    <a:pt x="1574" y="2001"/>
                  </a:cubicBezTo>
                  <a:cubicBezTo>
                    <a:pt x="1574" y="2001"/>
                    <a:pt x="1575" y="2001"/>
                    <a:pt x="1575" y="2001"/>
                  </a:cubicBezTo>
                  <a:cubicBezTo>
                    <a:pt x="1575" y="2001"/>
                    <a:pt x="1576" y="2001"/>
                    <a:pt x="1576" y="2001"/>
                  </a:cubicBezTo>
                  <a:cubicBezTo>
                    <a:pt x="1579" y="2000"/>
                    <a:pt x="1581" y="2000"/>
                    <a:pt x="1585" y="2000"/>
                  </a:cubicBezTo>
                  <a:cubicBezTo>
                    <a:pt x="1621" y="2000"/>
                    <a:pt x="1621" y="2000"/>
                    <a:pt x="1621" y="2000"/>
                  </a:cubicBezTo>
                  <a:cubicBezTo>
                    <a:pt x="1627" y="2000"/>
                    <a:pt x="1633" y="2000"/>
                    <a:pt x="1639" y="2000"/>
                  </a:cubicBezTo>
                  <a:cubicBezTo>
                    <a:pt x="1639" y="2000"/>
                    <a:pt x="1639" y="2000"/>
                    <a:pt x="1639" y="2000"/>
                  </a:cubicBezTo>
                  <a:cubicBezTo>
                    <a:pt x="1639" y="2000"/>
                    <a:pt x="1640" y="2000"/>
                    <a:pt x="1640" y="2000"/>
                  </a:cubicBezTo>
                  <a:close/>
                  <a:moveTo>
                    <a:pt x="1617" y="1924"/>
                  </a:moveTo>
                  <a:cubicBezTo>
                    <a:pt x="1621" y="1930"/>
                    <a:pt x="1625" y="1937"/>
                    <a:pt x="1629" y="1943"/>
                  </a:cubicBezTo>
                  <a:cubicBezTo>
                    <a:pt x="1631" y="1946"/>
                    <a:pt x="1635" y="1950"/>
                    <a:pt x="1637" y="1955"/>
                  </a:cubicBezTo>
                  <a:cubicBezTo>
                    <a:pt x="1638" y="1956"/>
                    <a:pt x="1639" y="1958"/>
                    <a:pt x="1639" y="1960"/>
                  </a:cubicBezTo>
                  <a:cubicBezTo>
                    <a:pt x="1639" y="1961"/>
                    <a:pt x="1638" y="1962"/>
                    <a:pt x="1638" y="1963"/>
                  </a:cubicBezTo>
                  <a:cubicBezTo>
                    <a:pt x="1637" y="1964"/>
                    <a:pt x="1637" y="1964"/>
                    <a:pt x="1636" y="1965"/>
                  </a:cubicBezTo>
                  <a:cubicBezTo>
                    <a:pt x="1636" y="1965"/>
                    <a:pt x="1636" y="1965"/>
                    <a:pt x="1636" y="1965"/>
                  </a:cubicBezTo>
                  <a:cubicBezTo>
                    <a:pt x="1636" y="1965"/>
                    <a:pt x="1636" y="1965"/>
                    <a:pt x="1636" y="1965"/>
                  </a:cubicBezTo>
                  <a:cubicBezTo>
                    <a:pt x="1636" y="1966"/>
                    <a:pt x="1635" y="1966"/>
                    <a:pt x="1635" y="1966"/>
                  </a:cubicBezTo>
                  <a:cubicBezTo>
                    <a:pt x="1635" y="1966"/>
                    <a:pt x="1634" y="1967"/>
                    <a:pt x="1634" y="1967"/>
                  </a:cubicBezTo>
                  <a:cubicBezTo>
                    <a:pt x="1634" y="1967"/>
                    <a:pt x="1633" y="1967"/>
                    <a:pt x="1632" y="1968"/>
                  </a:cubicBezTo>
                  <a:cubicBezTo>
                    <a:pt x="1632" y="1968"/>
                    <a:pt x="1631" y="1968"/>
                    <a:pt x="1630" y="1969"/>
                  </a:cubicBezTo>
                  <a:cubicBezTo>
                    <a:pt x="1630" y="1969"/>
                    <a:pt x="1630" y="1969"/>
                    <a:pt x="1630" y="1969"/>
                  </a:cubicBezTo>
                  <a:cubicBezTo>
                    <a:pt x="1630" y="1969"/>
                    <a:pt x="1630" y="1969"/>
                    <a:pt x="1629" y="1969"/>
                  </a:cubicBezTo>
                  <a:cubicBezTo>
                    <a:pt x="1620" y="1972"/>
                    <a:pt x="1607" y="1970"/>
                    <a:pt x="1598" y="1970"/>
                  </a:cubicBezTo>
                  <a:cubicBezTo>
                    <a:pt x="1588" y="1970"/>
                    <a:pt x="1578" y="1970"/>
                    <a:pt x="1567" y="1970"/>
                  </a:cubicBezTo>
                  <a:cubicBezTo>
                    <a:pt x="1558" y="1970"/>
                    <a:pt x="1547" y="1968"/>
                    <a:pt x="1539" y="1962"/>
                  </a:cubicBezTo>
                  <a:cubicBezTo>
                    <a:pt x="1538" y="1962"/>
                    <a:pt x="1536" y="1961"/>
                    <a:pt x="1535" y="1960"/>
                  </a:cubicBezTo>
                  <a:cubicBezTo>
                    <a:pt x="1533" y="1958"/>
                    <a:pt x="1531" y="1956"/>
                    <a:pt x="1530" y="1954"/>
                  </a:cubicBezTo>
                  <a:cubicBezTo>
                    <a:pt x="1529" y="1952"/>
                    <a:pt x="1529" y="1952"/>
                    <a:pt x="1529" y="1952"/>
                  </a:cubicBezTo>
                  <a:cubicBezTo>
                    <a:pt x="1529" y="1952"/>
                    <a:pt x="1529" y="1952"/>
                    <a:pt x="1529" y="1952"/>
                  </a:cubicBezTo>
                  <a:cubicBezTo>
                    <a:pt x="1524" y="1944"/>
                    <a:pt x="1520" y="1936"/>
                    <a:pt x="1515" y="1928"/>
                  </a:cubicBezTo>
                  <a:cubicBezTo>
                    <a:pt x="1513" y="1925"/>
                    <a:pt x="1513" y="1925"/>
                    <a:pt x="1513" y="1925"/>
                  </a:cubicBezTo>
                  <a:cubicBezTo>
                    <a:pt x="1512" y="1923"/>
                    <a:pt x="1512" y="1921"/>
                    <a:pt x="1512" y="1919"/>
                  </a:cubicBezTo>
                  <a:cubicBezTo>
                    <a:pt x="1512" y="1917"/>
                    <a:pt x="1513" y="1915"/>
                    <a:pt x="1515" y="1914"/>
                  </a:cubicBezTo>
                  <a:cubicBezTo>
                    <a:pt x="1517" y="1913"/>
                    <a:pt x="1519" y="1912"/>
                    <a:pt x="1522" y="1911"/>
                  </a:cubicBezTo>
                  <a:cubicBezTo>
                    <a:pt x="1524" y="1910"/>
                    <a:pt x="1528" y="1910"/>
                    <a:pt x="1531" y="1910"/>
                  </a:cubicBezTo>
                  <a:cubicBezTo>
                    <a:pt x="1532" y="1910"/>
                    <a:pt x="1532" y="1910"/>
                    <a:pt x="1532" y="1910"/>
                  </a:cubicBezTo>
                  <a:cubicBezTo>
                    <a:pt x="1540" y="1909"/>
                    <a:pt x="1548" y="1910"/>
                    <a:pt x="1553" y="1910"/>
                  </a:cubicBezTo>
                  <a:cubicBezTo>
                    <a:pt x="1573" y="1910"/>
                    <a:pt x="1604" y="1906"/>
                    <a:pt x="1617" y="1924"/>
                  </a:cubicBezTo>
                  <a:close/>
                  <a:moveTo>
                    <a:pt x="366" y="1441"/>
                  </a:moveTo>
                  <a:cubicBezTo>
                    <a:pt x="372" y="1443"/>
                    <a:pt x="377" y="1446"/>
                    <a:pt x="382" y="1448"/>
                  </a:cubicBezTo>
                  <a:cubicBezTo>
                    <a:pt x="392" y="1453"/>
                    <a:pt x="403" y="1458"/>
                    <a:pt x="413" y="1462"/>
                  </a:cubicBezTo>
                  <a:cubicBezTo>
                    <a:pt x="418" y="1464"/>
                    <a:pt x="422" y="1466"/>
                    <a:pt x="426" y="1468"/>
                  </a:cubicBezTo>
                  <a:cubicBezTo>
                    <a:pt x="430" y="1469"/>
                    <a:pt x="433" y="1470"/>
                    <a:pt x="437" y="1472"/>
                  </a:cubicBezTo>
                  <a:cubicBezTo>
                    <a:pt x="458" y="1479"/>
                    <a:pt x="479" y="1486"/>
                    <a:pt x="502" y="1492"/>
                  </a:cubicBezTo>
                  <a:cubicBezTo>
                    <a:pt x="527" y="1499"/>
                    <a:pt x="552" y="1505"/>
                    <a:pt x="578" y="1510"/>
                  </a:cubicBezTo>
                  <a:cubicBezTo>
                    <a:pt x="683" y="1532"/>
                    <a:pt x="786" y="1541"/>
                    <a:pt x="819" y="1542"/>
                  </a:cubicBezTo>
                  <a:cubicBezTo>
                    <a:pt x="819" y="1610"/>
                    <a:pt x="819" y="1610"/>
                    <a:pt x="819" y="1610"/>
                  </a:cubicBezTo>
                  <a:cubicBezTo>
                    <a:pt x="857" y="1570"/>
                    <a:pt x="857" y="1570"/>
                    <a:pt x="857" y="1570"/>
                  </a:cubicBezTo>
                  <a:cubicBezTo>
                    <a:pt x="906" y="1518"/>
                    <a:pt x="906" y="1518"/>
                    <a:pt x="906" y="1518"/>
                  </a:cubicBezTo>
                  <a:cubicBezTo>
                    <a:pt x="1019" y="1399"/>
                    <a:pt x="1019" y="1399"/>
                    <a:pt x="1019" y="1399"/>
                  </a:cubicBezTo>
                  <a:cubicBezTo>
                    <a:pt x="933" y="1308"/>
                    <a:pt x="933" y="1308"/>
                    <a:pt x="933" y="1308"/>
                  </a:cubicBezTo>
                  <a:cubicBezTo>
                    <a:pt x="819" y="1188"/>
                    <a:pt x="819" y="1188"/>
                    <a:pt x="819" y="1188"/>
                  </a:cubicBezTo>
                  <a:cubicBezTo>
                    <a:pt x="819" y="1271"/>
                    <a:pt x="819" y="1271"/>
                    <a:pt x="819" y="1271"/>
                  </a:cubicBezTo>
                  <a:cubicBezTo>
                    <a:pt x="740" y="1279"/>
                    <a:pt x="653" y="1266"/>
                    <a:pt x="578" y="1249"/>
                  </a:cubicBezTo>
                  <a:cubicBezTo>
                    <a:pt x="550" y="1242"/>
                    <a:pt x="525" y="1235"/>
                    <a:pt x="502" y="1229"/>
                  </a:cubicBezTo>
                  <a:cubicBezTo>
                    <a:pt x="471" y="1219"/>
                    <a:pt x="445" y="1211"/>
                    <a:pt x="426" y="1204"/>
                  </a:cubicBezTo>
                  <a:cubicBezTo>
                    <a:pt x="422" y="1202"/>
                    <a:pt x="418" y="1201"/>
                    <a:pt x="415" y="1199"/>
                  </a:cubicBezTo>
                  <a:cubicBezTo>
                    <a:pt x="414" y="1199"/>
                    <a:pt x="414" y="1199"/>
                    <a:pt x="413" y="1199"/>
                  </a:cubicBezTo>
                  <a:cubicBezTo>
                    <a:pt x="413" y="1199"/>
                    <a:pt x="413" y="1199"/>
                    <a:pt x="413" y="1199"/>
                  </a:cubicBezTo>
                  <a:cubicBezTo>
                    <a:pt x="354" y="1175"/>
                    <a:pt x="300" y="1147"/>
                    <a:pt x="253" y="1115"/>
                  </a:cubicBezTo>
                  <a:cubicBezTo>
                    <a:pt x="189" y="1073"/>
                    <a:pt x="142" y="1028"/>
                    <a:pt x="110" y="981"/>
                  </a:cubicBezTo>
                  <a:cubicBezTo>
                    <a:pt x="94" y="963"/>
                    <a:pt x="80" y="944"/>
                    <a:pt x="68" y="925"/>
                  </a:cubicBezTo>
                  <a:cubicBezTo>
                    <a:pt x="33" y="870"/>
                    <a:pt x="13" y="811"/>
                    <a:pt x="11" y="751"/>
                  </a:cubicBezTo>
                  <a:cubicBezTo>
                    <a:pt x="7" y="768"/>
                    <a:pt x="4" y="785"/>
                    <a:pt x="3" y="802"/>
                  </a:cubicBezTo>
                  <a:cubicBezTo>
                    <a:pt x="0" y="834"/>
                    <a:pt x="4" y="864"/>
                    <a:pt x="7" y="893"/>
                  </a:cubicBezTo>
                  <a:cubicBezTo>
                    <a:pt x="8" y="898"/>
                    <a:pt x="9" y="904"/>
                    <a:pt x="9" y="909"/>
                  </a:cubicBezTo>
                  <a:cubicBezTo>
                    <a:pt x="22" y="1021"/>
                    <a:pt x="22" y="1021"/>
                    <a:pt x="22" y="1021"/>
                  </a:cubicBezTo>
                  <a:cubicBezTo>
                    <a:pt x="23" y="1025"/>
                    <a:pt x="23" y="1029"/>
                    <a:pt x="24" y="1033"/>
                  </a:cubicBezTo>
                  <a:cubicBezTo>
                    <a:pt x="25" y="1048"/>
                    <a:pt x="27" y="1064"/>
                    <a:pt x="30" y="1080"/>
                  </a:cubicBezTo>
                  <a:cubicBezTo>
                    <a:pt x="34" y="1101"/>
                    <a:pt x="40" y="1121"/>
                    <a:pt x="47" y="1140"/>
                  </a:cubicBezTo>
                  <a:cubicBezTo>
                    <a:pt x="61" y="1175"/>
                    <a:pt x="80" y="1208"/>
                    <a:pt x="103" y="1239"/>
                  </a:cubicBezTo>
                  <a:cubicBezTo>
                    <a:pt x="146" y="1295"/>
                    <a:pt x="202" y="1344"/>
                    <a:pt x="275" y="1390"/>
                  </a:cubicBezTo>
                  <a:cubicBezTo>
                    <a:pt x="304" y="1409"/>
                    <a:pt x="335" y="1426"/>
                    <a:pt x="366" y="1441"/>
                  </a:cubicBezTo>
                  <a:close/>
                  <a:moveTo>
                    <a:pt x="64" y="773"/>
                  </a:moveTo>
                  <a:cubicBezTo>
                    <a:pt x="67" y="798"/>
                    <a:pt x="74" y="823"/>
                    <a:pt x="84" y="848"/>
                  </a:cubicBezTo>
                  <a:cubicBezTo>
                    <a:pt x="107" y="785"/>
                    <a:pt x="165" y="713"/>
                    <a:pt x="209" y="677"/>
                  </a:cubicBezTo>
                  <a:cubicBezTo>
                    <a:pt x="272" y="628"/>
                    <a:pt x="353" y="583"/>
                    <a:pt x="451" y="545"/>
                  </a:cubicBezTo>
                  <a:cubicBezTo>
                    <a:pt x="515" y="521"/>
                    <a:pt x="582" y="501"/>
                    <a:pt x="652" y="486"/>
                  </a:cubicBezTo>
                  <a:cubicBezTo>
                    <a:pt x="652" y="314"/>
                    <a:pt x="652" y="314"/>
                    <a:pt x="652" y="314"/>
                  </a:cubicBezTo>
                  <a:cubicBezTo>
                    <a:pt x="640" y="317"/>
                    <a:pt x="627" y="320"/>
                    <a:pt x="615" y="323"/>
                  </a:cubicBezTo>
                  <a:cubicBezTo>
                    <a:pt x="544" y="340"/>
                    <a:pt x="476" y="361"/>
                    <a:pt x="413" y="386"/>
                  </a:cubicBezTo>
                  <a:cubicBezTo>
                    <a:pt x="345" y="413"/>
                    <a:pt x="288" y="442"/>
                    <a:pt x="238" y="474"/>
                  </a:cubicBezTo>
                  <a:cubicBezTo>
                    <a:pt x="204" y="496"/>
                    <a:pt x="178" y="516"/>
                    <a:pt x="153" y="537"/>
                  </a:cubicBezTo>
                  <a:cubicBezTo>
                    <a:pt x="142" y="547"/>
                    <a:pt x="131" y="556"/>
                    <a:pt x="122" y="566"/>
                  </a:cubicBezTo>
                  <a:cubicBezTo>
                    <a:pt x="81" y="622"/>
                    <a:pt x="60" y="684"/>
                    <a:pt x="62" y="747"/>
                  </a:cubicBezTo>
                  <a:cubicBezTo>
                    <a:pt x="62" y="756"/>
                    <a:pt x="63" y="764"/>
                    <a:pt x="64" y="773"/>
                  </a:cubicBezTo>
                  <a:close/>
                  <a:moveTo>
                    <a:pt x="1928" y="693"/>
                  </a:moveTo>
                  <a:cubicBezTo>
                    <a:pt x="1966" y="727"/>
                    <a:pt x="2007" y="795"/>
                    <a:pt x="2021" y="856"/>
                  </a:cubicBezTo>
                  <a:cubicBezTo>
                    <a:pt x="2034" y="828"/>
                    <a:pt x="2042" y="798"/>
                    <a:pt x="2045" y="768"/>
                  </a:cubicBezTo>
                  <a:cubicBezTo>
                    <a:pt x="2046" y="761"/>
                    <a:pt x="2047" y="754"/>
                    <a:pt x="2047" y="747"/>
                  </a:cubicBezTo>
                  <a:cubicBezTo>
                    <a:pt x="2049" y="670"/>
                    <a:pt x="2018" y="595"/>
                    <a:pt x="1958" y="530"/>
                  </a:cubicBezTo>
                  <a:cubicBezTo>
                    <a:pt x="1924" y="501"/>
                    <a:pt x="1884" y="473"/>
                    <a:pt x="1839" y="447"/>
                  </a:cubicBezTo>
                  <a:cubicBezTo>
                    <a:pt x="1782" y="415"/>
                    <a:pt x="1718" y="387"/>
                    <a:pt x="1639" y="359"/>
                  </a:cubicBezTo>
                  <a:cubicBezTo>
                    <a:pt x="1584" y="340"/>
                    <a:pt x="1524" y="324"/>
                    <a:pt x="1457" y="310"/>
                  </a:cubicBezTo>
                  <a:cubicBezTo>
                    <a:pt x="1457" y="482"/>
                    <a:pt x="1457" y="482"/>
                    <a:pt x="1457" y="482"/>
                  </a:cubicBezTo>
                  <a:cubicBezTo>
                    <a:pt x="1542" y="500"/>
                    <a:pt x="1625" y="525"/>
                    <a:pt x="1700" y="556"/>
                  </a:cubicBezTo>
                  <a:cubicBezTo>
                    <a:pt x="1795" y="595"/>
                    <a:pt x="1871" y="642"/>
                    <a:pt x="1928" y="693"/>
                  </a:cubicBezTo>
                  <a:close/>
                  <a:moveTo>
                    <a:pt x="1054" y="814"/>
                  </a:moveTo>
                  <a:cubicBezTo>
                    <a:pt x="1186" y="814"/>
                    <a:pt x="1408" y="789"/>
                    <a:pt x="1408" y="696"/>
                  </a:cubicBezTo>
                  <a:cubicBezTo>
                    <a:pt x="1408" y="118"/>
                    <a:pt x="1408" y="118"/>
                    <a:pt x="1408" y="118"/>
                  </a:cubicBezTo>
                  <a:cubicBezTo>
                    <a:pt x="1408" y="25"/>
                    <a:pt x="1186" y="0"/>
                    <a:pt x="1054" y="0"/>
                  </a:cubicBezTo>
                  <a:cubicBezTo>
                    <a:pt x="923" y="0"/>
                    <a:pt x="701" y="25"/>
                    <a:pt x="701" y="118"/>
                  </a:cubicBezTo>
                  <a:cubicBezTo>
                    <a:pt x="701" y="696"/>
                    <a:pt x="701" y="696"/>
                    <a:pt x="701" y="696"/>
                  </a:cubicBezTo>
                  <a:cubicBezTo>
                    <a:pt x="701" y="789"/>
                    <a:pt x="923" y="814"/>
                    <a:pt x="1054" y="814"/>
                  </a:cubicBezTo>
                  <a:close/>
                  <a:moveTo>
                    <a:pt x="1054" y="35"/>
                  </a:moveTo>
                  <a:cubicBezTo>
                    <a:pt x="1219" y="35"/>
                    <a:pt x="1352" y="71"/>
                    <a:pt x="1352" y="116"/>
                  </a:cubicBezTo>
                  <a:cubicBezTo>
                    <a:pt x="1352" y="161"/>
                    <a:pt x="1219" y="197"/>
                    <a:pt x="1054" y="197"/>
                  </a:cubicBezTo>
                  <a:cubicBezTo>
                    <a:pt x="890" y="197"/>
                    <a:pt x="757" y="161"/>
                    <a:pt x="757" y="116"/>
                  </a:cubicBezTo>
                  <a:cubicBezTo>
                    <a:pt x="757" y="71"/>
                    <a:pt x="890" y="35"/>
                    <a:pt x="1054" y="35"/>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800" dirty="0"/>
            </a:p>
          </p:txBody>
        </p:sp>
      </p:grpSp>
    </p:spTree>
    <p:extLst>
      <p:ext uri="{BB962C8B-B14F-4D97-AF65-F5344CB8AC3E}">
        <p14:creationId xmlns:p14="http://schemas.microsoft.com/office/powerpoint/2010/main" val="22937665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nodeType="withEffect">
                                  <p:stCondLst>
                                    <p:cond delay="250"/>
                                  </p:stCondLst>
                                  <p:childTnLst>
                                    <p:set>
                                      <p:cBhvr>
                                        <p:cTn id="9" dur="1" fill="hold">
                                          <p:stCondLst>
                                            <p:cond delay="0"/>
                                          </p:stCondLst>
                                        </p:cTn>
                                        <p:tgtEl>
                                          <p:spTgt spid="48"/>
                                        </p:tgtEl>
                                        <p:attrNameLst>
                                          <p:attrName>style.visibility</p:attrName>
                                        </p:attrNameLst>
                                      </p:cBhvr>
                                      <p:to>
                                        <p:strVal val="visible"/>
                                      </p:to>
                                    </p:set>
                                    <p:animEffect transition="in" filter="fade">
                                      <p:cBhvr>
                                        <p:cTn id="10" dur="500"/>
                                        <p:tgtEl>
                                          <p:spTgt spid="48"/>
                                        </p:tgtEl>
                                      </p:cBhvr>
                                    </p:animEffect>
                                  </p:childTnLst>
                                </p:cTn>
                              </p:par>
                              <p:par>
                                <p:cTn id="11" presetID="10" presetClass="entr" presetSubtype="0" fill="hold" nodeType="withEffect">
                                  <p:stCondLst>
                                    <p:cond delay="500"/>
                                  </p:stCondLst>
                                  <p:childTnLst>
                                    <p:set>
                                      <p:cBhvr>
                                        <p:cTn id="12" dur="1" fill="hold">
                                          <p:stCondLst>
                                            <p:cond delay="0"/>
                                          </p:stCondLst>
                                        </p:cTn>
                                        <p:tgtEl>
                                          <p:spTgt spid="49"/>
                                        </p:tgtEl>
                                        <p:attrNameLst>
                                          <p:attrName>style.visibility</p:attrName>
                                        </p:attrNameLst>
                                      </p:cBhvr>
                                      <p:to>
                                        <p:strVal val="visible"/>
                                      </p:to>
                                    </p:set>
                                    <p:animEffect transition="in" filter="fade">
                                      <p:cBhvr>
                                        <p:cTn id="13" dur="500"/>
                                        <p:tgtEl>
                                          <p:spTgt spid="49"/>
                                        </p:tgtEl>
                                      </p:cBhvr>
                                    </p:animEffect>
                                  </p:childTnLst>
                                </p:cTn>
                              </p:par>
                              <p:par>
                                <p:cTn id="14" presetID="10" presetClass="entr" presetSubtype="0" fill="hold" nodeType="withEffect">
                                  <p:stCondLst>
                                    <p:cond delay="750"/>
                                  </p:stCondLst>
                                  <p:childTnLst>
                                    <p:set>
                                      <p:cBhvr>
                                        <p:cTn id="15" dur="1" fill="hold">
                                          <p:stCondLst>
                                            <p:cond delay="0"/>
                                          </p:stCondLst>
                                        </p:cTn>
                                        <p:tgtEl>
                                          <p:spTgt spid="50"/>
                                        </p:tgtEl>
                                        <p:attrNameLst>
                                          <p:attrName>style.visibility</p:attrName>
                                        </p:attrNameLst>
                                      </p:cBhvr>
                                      <p:to>
                                        <p:strVal val="visible"/>
                                      </p:to>
                                    </p:set>
                                    <p:animEffect transition="in" filter="fade">
                                      <p:cBhvr>
                                        <p:cTn id="16"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B0F0">
            <a:alpha val="99000"/>
          </a:srgbClr>
        </a:solidFill>
        <a:effectLst/>
      </p:bgPr>
    </p:bg>
    <p:spTree>
      <p:nvGrpSpPr>
        <p:cNvPr id="1" name=""/>
        <p:cNvGrpSpPr/>
        <p:nvPr/>
      </p:nvGrpSpPr>
      <p:grpSpPr>
        <a:xfrm>
          <a:off x="0" y="0"/>
          <a:ext cx="0" cy="0"/>
          <a:chOff x="0" y="0"/>
          <a:chExt cx="0" cy="0"/>
        </a:xfrm>
      </p:grpSpPr>
      <p:sp>
        <p:nvSpPr>
          <p:cNvPr id="4" name="Title 3"/>
          <p:cNvSpPr>
            <a:spLocks noGrp="1"/>
          </p:cNvSpPr>
          <p:nvPr>
            <p:ph type="ctrTitle"/>
          </p:nvPr>
        </p:nvSpPr>
        <p:spPr>
          <a:xfrm>
            <a:off x="1889125" y="1447802"/>
            <a:ext cx="5848106" cy="2953376"/>
          </a:xfrm>
        </p:spPr>
        <p:txBody>
          <a:bodyPr/>
          <a:lstStyle/>
          <a:p>
            <a:r>
              <a:rPr lang="en-US" sz="7200" dirty="0"/>
              <a:t>Hello Windows Azure</a:t>
            </a:r>
          </a:p>
        </p:txBody>
      </p:sp>
      <p:sp>
        <p:nvSpPr>
          <p:cNvPr id="2" name="Subtitle 1"/>
          <p:cNvSpPr>
            <a:spLocks noGrp="1"/>
          </p:cNvSpPr>
          <p:nvPr>
            <p:ph type="subTitle" idx="1"/>
          </p:nvPr>
        </p:nvSpPr>
        <p:spPr/>
        <p:txBody>
          <a:bodyPr/>
          <a:lstStyle/>
          <a:p>
            <a:endParaRPr lang="en-US" dirty="0"/>
          </a:p>
        </p:txBody>
      </p:sp>
      <p:sp>
        <p:nvSpPr>
          <p:cNvPr id="10" name="Text Placeholder 9"/>
          <p:cNvSpPr>
            <a:spLocks noGrp="1"/>
          </p:cNvSpPr>
          <p:nvPr>
            <p:ph type="body" sz="quarter" idx="10"/>
          </p:nvPr>
        </p:nvSpPr>
        <p:spPr/>
        <p:txBody>
          <a:bodyPr/>
          <a:lstStyle/>
          <a:p>
            <a:r>
              <a:rPr lang="en-US" sz="6600" dirty="0" smtClean="0">
                <a:solidFill>
                  <a:schemeClr val="accent2">
                    <a:lumMod val="40000"/>
                    <a:lumOff val="60000"/>
                    <a:alpha val="99000"/>
                  </a:schemeClr>
                </a:solidFill>
              </a:rPr>
              <a:t>demo</a:t>
            </a:r>
            <a:endParaRPr lang="en-US" sz="6600" dirty="0">
              <a:solidFill>
                <a:schemeClr val="accent2">
                  <a:lumMod val="40000"/>
                  <a:lumOff val="60000"/>
                  <a:alpha val="99000"/>
                </a:schemeClr>
              </a:solidFill>
            </a:endParaRPr>
          </a:p>
        </p:txBody>
      </p:sp>
    </p:spTree>
    <p:extLst>
      <p:ext uri="{BB962C8B-B14F-4D97-AF65-F5344CB8AC3E}">
        <p14:creationId xmlns:p14="http://schemas.microsoft.com/office/powerpoint/2010/main" val="1332070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1105353" y="2278213"/>
            <a:ext cx="5008909" cy="3323987"/>
          </a:xfrm>
        </p:spPr>
        <p:txBody>
          <a:bodyPr/>
          <a:lstStyle/>
          <a:p>
            <a:pPr marL="0">
              <a:spcAft>
                <a:spcPts val="1800"/>
              </a:spcAft>
            </a:pPr>
            <a:r>
              <a:rPr lang="en-US" sz="2000" spc="0" dirty="0">
                <a:solidFill>
                  <a:schemeClr val="bg1">
                    <a:alpha val="99000"/>
                  </a:schemeClr>
                </a:solidFill>
                <a:latin typeface="Segoe UI"/>
              </a:rPr>
              <a:t>Simple ASP.NET MVC app</a:t>
            </a:r>
          </a:p>
          <a:p>
            <a:pPr marL="0">
              <a:spcAft>
                <a:spcPts val="1800"/>
              </a:spcAft>
            </a:pPr>
            <a:r>
              <a:rPr lang="en-US" sz="2000" spc="0" dirty="0">
                <a:solidFill>
                  <a:schemeClr val="bg1">
                    <a:alpha val="99000"/>
                  </a:schemeClr>
                </a:solidFill>
                <a:latin typeface="Segoe UI"/>
              </a:rPr>
              <a:t>Visual Studio 2010</a:t>
            </a:r>
          </a:p>
          <a:p>
            <a:pPr marL="0">
              <a:spcAft>
                <a:spcPts val="1800"/>
              </a:spcAft>
            </a:pPr>
            <a:r>
              <a:rPr lang="en-US" sz="2000" spc="0" dirty="0">
                <a:solidFill>
                  <a:schemeClr val="bg1">
                    <a:alpha val="99000"/>
                  </a:schemeClr>
                </a:solidFill>
                <a:latin typeface="Segoe UI"/>
              </a:rPr>
              <a:t>Roles &amp; instances are models in XML config</a:t>
            </a:r>
          </a:p>
          <a:p>
            <a:pPr marL="0">
              <a:spcAft>
                <a:spcPts val="1800"/>
              </a:spcAft>
            </a:pPr>
            <a:r>
              <a:rPr lang="en-US" sz="2000" spc="0" dirty="0">
                <a:solidFill>
                  <a:schemeClr val="bg1">
                    <a:alpha val="99000"/>
                  </a:schemeClr>
                </a:solidFill>
                <a:latin typeface="Segoe UI"/>
              </a:rPr>
              <a:t>Local F5 debugging</a:t>
            </a:r>
          </a:p>
          <a:p>
            <a:pPr marL="0">
              <a:spcAft>
                <a:spcPts val="1800"/>
              </a:spcAft>
            </a:pPr>
            <a:r>
              <a:rPr lang="en-US" sz="2000" spc="0" dirty="0">
                <a:solidFill>
                  <a:schemeClr val="bg1">
                    <a:alpha val="99000"/>
                  </a:schemeClr>
                </a:solidFill>
                <a:latin typeface="Segoe UI"/>
              </a:rPr>
              <a:t>Deployed to the cloud</a:t>
            </a:r>
          </a:p>
          <a:p>
            <a:pPr marL="0">
              <a:spcAft>
                <a:spcPts val="1800"/>
              </a:spcAft>
            </a:pPr>
            <a:r>
              <a:rPr lang="en-US" sz="2000" spc="0" dirty="0">
                <a:solidFill>
                  <a:schemeClr val="bg1">
                    <a:alpha val="99000"/>
                  </a:schemeClr>
                </a:solidFill>
                <a:latin typeface="Segoe UI"/>
              </a:rPr>
              <a:t>Simple portal experience</a:t>
            </a:r>
          </a:p>
          <a:p>
            <a:pPr marL="0">
              <a:spcAft>
                <a:spcPts val="1800"/>
              </a:spcAft>
            </a:pPr>
            <a:r>
              <a:rPr lang="en-US" sz="2000" spc="0" dirty="0">
                <a:solidFill>
                  <a:schemeClr val="bg1">
                    <a:alpha val="99000"/>
                  </a:schemeClr>
                </a:solidFill>
                <a:latin typeface="Segoe UI"/>
              </a:rPr>
              <a:t>Staging to production</a:t>
            </a:r>
          </a:p>
        </p:txBody>
      </p:sp>
      <p:grpSp>
        <p:nvGrpSpPr>
          <p:cNvPr id="9" name="Group 8"/>
          <p:cNvGrpSpPr/>
          <p:nvPr/>
        </p:nvGrpSpPr>
        <p:grpSpPr>
          <a:xfrm>
            <a:off x="7721191" y="2140299"/>
            <a:ext cx="3481046" cy="2103135"/>
            <a:chOff x="214313" y="2174875"/>
            <a:chExt cx="990600" cy="598488"/>
          </a:xfrm>
          <a:solidFill>
            <a:schemeClr val="accent6"/>
          </a:solidFill>
        </p:grpSpPr>
        <p:sp>
          <p:nvSpPr>
            <p:cNvPr id="10" name="Freeform 9"/>
            <p:cNvSpPr>
              <a:spLocks/>
            </p:cNvSpPr>
            <p:nvPr/>
          </p:nvSpPr>
          <p:spPr bwMode="auto">
            <a:xfrm>
              <a:off x="496888" y="2174875"/>
              <a:ext cx="708025" cy="379413"/>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0"/>
            <p:cNvSpPr>
              <a:spLocks/>
            </p:cNvSpPr>
            <p:nvPr/>
          </p:nvSpPr>
          <p:spPr bwMode="auto">
            <a:xfrm>
              <a:off x="214313" y="2344738"/>
              <a:ext cx="803275" cy="428625"/>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16" name="Title 3"/>
          <p:cNvSpPr txBox="1">
            <a:spLocks/>
          </p:cNvSpPr>
          <p:nvPr/>
        </p:nvSpPr>
        <p:spPr>
          <a:xfrm>
            <a:off x="1095305" y="1200666"/>
            <a:ext cx="5848106" cy="747897"/>
          </a:xfrm>
          <a:prstGeom prst="rect">
            <a:avLst/>
          </a:prstGeom>
        </p:spPr>
        <p:txBody>
          <a:bodyPr vert="horz" wrap="square" lIns="0" tIns="0" rIns="0" bIns="0" rtlCol="0" anchor="t">
            <a:spAutoFit/>
          </a:bodyPr>
          <a:lstStyle>
            <a:lvl1pPr algn="l" defTabSz="914325" rtl="0" eaLnBrk="1" latinLnBrk="0" hangingPunct="1">
              <a:lnSpc>
                <a:spcPct val="90000"/>
              </a:lnSpc>
              <a:spcBef>
                <a:spcPct val="0"/>
              </a:spcBef>
              <a:buNone/>
              <a:defRPr lang="en-US" sz="5500" b="0" kern="1200" cap="none" spc="-100" baseline="0">
                <a:ln w="3175">
                  <a:noFill/>
                </a:ln>
                <a:gradFill flip="none" rotWithShape="1">
                  <a:gsLst>
                    <a:gs pos="0">
                      <a:srgbClr val="595959"/>
                    </a:gs>
                    <a:gs pos="86000">
                      <a:srgbClr val="595959"/>
                    </a:gs>
                  </a:gsLst>
                  <a:lin ang="5400000" scaled="0"/>
                  <a:tileRect/>
                </a:gradFill>
                <a:effectLst/>
                <a:latin typeface="Segoe UI Light" pitchFamily="34" charset="0"/>
                <a:ea typeface="+mn-ea"/>
                <a:cs typeface="Segoe UI" pitchFamily="34" charset="0"/>
              </a:defRPr>
            </a:lvl1pPr>
          </a:lstStyle>
          <a:p>
            <a:r>
              <a:rPr lang="en-US" sz="5400" dirty="0">
                <a:solidFill>
                  <a:schemeClr val="bg1">
                    <a:alpha val="99000"/>
                  </a:schemeClr>
                </a:solidFill>
              </a:rPr>
              <a:t>What you saw…</a:t>
            </a:r>
          </a:p>
        </p:txBody>
      </p:sp>
      <p:pic>
        <p:nvPicPr>
          <p:cNvPr id="8" name="Picture 7"/>
          <p:cNvPicPr>
            <a:picLocks noChangeAspect="1"/>
          </p:cNvPicPr>
          <p:nvPr/>
        </p:nvPicPr>
        <p:blipFill>
          <a:blip r:embed="rId3" cstate="print">
            <a:extLst>
              <a:ext uri="{BEBA8EAE-BF5A-486C-A8C5-ECC9F3942E4B}">
                <a14:imgProps xmlns:a14="http://schemas.microsoft.com/office/drawing/2010/main">
                  <a14:imgLayer r:embed="rId4">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4039366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6"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MS1444_Windows Azure Template 16x9_r08a">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2.xml><?xml version="1.0" encoding="utf-8"?>
<a:theme xmlns:a="http://schemas.openxmlformats.org/drawingml/2006/main" name="White with Consolas font for code slides">
  <a:themeElements>
    <a:clrScheme name="Custom 12">
      <a:dk1>
        <a:srgbClr val="292929"/>
      </a:dk1>
      <a:lt1>
        <a:srgbClr val="FFFFFF"/>
      </a:lt1>
      <a:dk2>
        <a:srgbClr val="5F5F5F"/>
      </a:dk2>
      <a:lt2>
        <a:srgbClr val="DDDDDD"/>
      </a:lt2>
      <a:accent1>
        <a:srgbClr val="FFBE00"/>
      </a:accent1>
      <a:accent2>
        <a:srgbClr val="00AEEF"/>
      </a:accent2>
      <a:accent3>
        <a:srgbClr val="910091"/>
      </a:accent3>
      <a:accent4>
        <a:srgbClr val="00A600"/>
      </a:accent4>
      <a:accent5>
        <a:srgbClr val="FF0000"/>
      </a:accent5>
      <a:accent6>
        <a:srgbClr val="0071BC"/>
      </a:accent6>
      <a:hlink>
        <a:srgbClr val="0000A6"/>
      </a:hlink>
      <a:folHlink>
        <a:srgbClr val="0071BC"/>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dirty="0" err="1" smtClean="0">
            <a:gradFill>
              <a:gsLst>
                <a:gs pos="417">
                  <a:srgbClr val="000000"/>
                </a:gs>
                <a:gs pos="100000">
                  <a:srgbClr val="000000"/>
                </a:gs>
              </a:gsLst>
              <a:lin ang="5400000" scaled="0"/>
            </a:gradFill>
          </a:defRPr>
        </a:defPPr>
      </a:lst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CA05B43BE68FE54B90DD26FDFB72BB05" ma:contentTypeVersion="0" ma:contentTypeDescription="Create a new document." ma:contentTypeScope="" ma:versionID="6df1bece345c1749bd9b91e82fa4a03a">
  <xsd:schema xmlns:xsd="http://www.w3.org/2001/XMLSchema" xmlns:xs="http://www.w3.org/2001/XMLSchema" xmlns:p="http://schemas.microsoft.com/office/2006/metadata/properties" xmlns:ns2="230e9df3-be65-4c73-a93b-d1236ebd677e" targetNamespace="http://schemas.microsoft.com/office/2006/metadata/properties" ma:root="true" ma:fieldsID="e317b0b832c9845d3aae3abd1bb0954e" ns2:_="">
    <xsd:import namespace="230e9df3-be65-4c73-a93b-d1236ebd677e"/>
    <xsd:element name="properties">
      <xsd:complexType>
        <xsd:sequence>
          <xsd:element name="documentManagement">
            <xsd:complexType>
              <xsd:all>
                <xsd:element ref="ns2:TaxKeywordTaxHTField" minOccurs="0"/>
                <xsd:element ref="ns2:TaxCatchAll" minOccurs="0"/>
                <xsd:element ref="ns2:TaxCatchAllLabe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KeywordTaxHTField" ma:index="8"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element name="TaxCatchAll" ma:index="9" nillable="true" ma:displayName="Taxonomy Catch All Column" ma:hidden="true" ma:list="{24ccdd3d-8ee2-4326-a025-466a9d1bc8a2}" ma:internalName="TaxCatchAll" ma:showField="CatchAllData" ma:web="a6005bf8-687e-4195-b520-3fb25bf0cb8a">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hidden="true" ma:list="{24ccdd3d-8ee2-4326-a025-466a9d1bc8a2}" ma:internalName="TaxCatchAllLabel" ma:readOnly="true" ma:showField="CatchAllDataLabel" ma:web="a6005bf8-687e-4195-b520-3fb25bf0cb8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TaxKeywordTaxHTField xmlns="230e9df3-be65-4c73-a93b-d1236ebd677e">
      <Terms xmlns="http://schemas.microsoft.com/office/infopath/2007/PartnerControls"/>
    </TaxKeywordTaxHTField>
    <TaxCatchAll xmlns="230e9df3-be65-4c73-a93b-d1236ebd677e"/>
  </documentManagement>
</p:properties>
</file>

<file path=customXml/itemProps1.xml><?xml version="1.0" encoding="utf-8"?>
<ds:datastoreItem xmlns:ds="http://schemas.openxmlformats.org/officeDocument/2006/customXml" ds:itemID="{B882D8D6-9D38-4159-A398-AAC3689D3D7C}">
  <ds:schemaRefs>
    <ds:schemaRef ds:uri="http://schemas.microsoft.com/sharepoint/v3/contenttype/forms"/>
  </ds:schemaRefs>
</ds:datastoreItem>
</file>

<file path=customXml/itemProps2.xml><?xml version="1.0" encoding="utf-8"?>
<ds:datastoreItem xmlns:ds="http://schemas.openxmlformats.org/officeDocument/2006/customXml" ds:itemID="{8F590144-748D-417B-8B69-088F107B0F9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9B2F97D-0457-4986-9734-D03EB073C5EA}">
  <ds:schemaRefs>
    <ds:schemaRef ds:uri="http://purl.org/dc/dcmitype/"/>
    <ds:schemaRef ds:uri="http://schemas.microsoft.com/office/2006/documentManagement/types"/>
    <ds:schemaRef ds:uri="230e9df3-be65-4c73-a93b-d1236ebd677e"/>
    <ds:schemaRef ds:uri="http://purl.org/dc/terms/"/>
    <ds:schemaRef ds:uri="http://schemas.microsoft.com/office/infopath/2007/PartnerControls"/>
    <ds:schemaRef ds:uri="http://purl.org/dc/elements/1.1/"/>
    <ds:schemaRef ds:uri="http://schemas.microsoft.com/office/2006/metadata/propertie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1840</TotalTime>
  <Words>6451</Words>
  <Application>Microsoft Office PowerPoint</Application>
  <PresentationFormat>Custom</PresentationFormat>
  <Paragraphs>892</Paragraphs>
  <Slides>27</Slides>
  <Notes>25</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27</vt:i4>
      </vt:variant>
    </vt:vector>
  </HeadingPairs>
  <TitlesOfParts>
    <vt:vector size="35" baseType="lpstr">
      <vt:lpstr>Arial</vt:lpstr>
      <vt:lpstr>Segoe UI Light</vt:lpstr>
      <vt:lpstr>Kozuka Gothic Pro R</vt:lpstr>
      <vt:lpstr>Segoe UI</vt:lpstr>
      <vt:lpstr>Consolas</vt:lpstr>
      <vt:lpstr>Segoe UI Semibold</vt:lpstr>
      <vt:lpstr>MS1444_Windows Azure Template 16x9_r08a</vt:lpstr>
      <vt:lpstr>White with Consolas font for code slides</vt:lpstr>
      <vt:lpstr>Windows Azure Overview</vt:lpstr>
      <vt:lpstr>PowerPoint Presentation</vt:lpstr>
      <vt:lpstr>Cloud Computing Patterns</vt:lpstr>
      <vt:lpstr>Cloud Services</vt:lpstr>
      <vt:lpstr>Cloud Services</vt:lpstr>
      <vt:lpstr>Windows Azure</vt:lpstr>
      <vt:lpstr>Windows Azure</vt:lpstr>
      <vt:lpstr>Hello Windows Azure</vt:lpstr>
      <vt:lpstr>PowerPoint Presentation</vt:lpstr>
      <vt:lpstr>PowerPoint Presentation</vt:lpstr>
      <vt:lpstr>Windows Azure Storage</vt:lpstr>
      <vt:lpstr>SQL Azure Database</vt:lpstr>
      <vt:lpstr>SQL Azure Database</vt:lpstr>
      <vt:lpstr>Building Block Services</vt:lpstr>
      <vt:lpstr>Data Services</vt:lpstr>
      <vt:lpstr>Windows Azure Scenarios</vt:lpstr>
      <vt:lpstr>Windows Azure Data Centers</vt:lpstr>
      <vt:lpstr>Windows Azure Traffic Manager</vt:lpstr>
      <vt:lpstr>Windows Azure CDN</vt:lpstr>
      <vt:lpstr>Windows Azure Consumption Prices</vt:lpstr>
      <vt:lpstr>Windows Azure Instance Sizes</vt:lpstr>
      <vt:lpstr>International Availability</vt:lpstr>
      <vt:lpstr>Getting Started</vt:lpstr>
      <vt:lpstr>Windows Azure MSDN Benefits</vt:lpstr>
      <vt:lpstr>Marketplace</vt:lpstr>
      <vt:lpstr>Summary</vt:lpstr>
      <vt:lpstr>PowerPoint Presentation</vt:lpstr>
    </vt:vector>
  </TitlesOfParts>
  <Company>Artitudes Design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Windows Azure Overview</dc:title>
  <dc:subject>Windows Azure</dc:subject>
  <dc:creator>Greg Flowers</dc:creator>
  <cp:lastModifiedBy>Wade Wegner</cp:lastModifiedBy>
  <cp:revision>124</cp:revision>
  <cp:lastPrinted>2011-10-11T14:25:22Z</cp:lastPrinted>
  <dcterms:created xsi:type="dcterms:W3CDTF">2011-03-29T16:07:22Z</dcterms:created>
  <dcterms:modified xsi:type="dcterms:W3CDTF">2011-12-11T19:07:12Z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0x010100CA05B43BE68FE54B90DD26FDFB72BB05</vt:lpwstr>
  </property>
</Properties>
</file>